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4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5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5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6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8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What is Science?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Pradana Aumars, Public domain, via Wikimedia Commons</a:t>
            </a:r>
          </a:p>
        </p:txBody>
      </p:sp>
      <p:sp>
        <p:nvSpPr>
          <p:cNvPr id="1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Applications of Physics</a:t>
            </a:r>
          </a:p>
        </p:txBody>
      </p:sp>
      <p:sp>
        <p:nvSpPr>
          <p:cNvPr id="13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Used in everyday life</a:t>
            </a:r>
          </a:p>
          <a:p>
            <a:pPr lvl="1" marL="742950" indent="-285750">
              <a:defRPr sz="2000"/>
            </a:pPr>
            <a:r>
              <a:t>Microwave ovens</a:t>
            </a:r>
            <a:endParaRPr sz="1600"/>
          </a:p>
          <a:p>
            <a:pPr lvl="1" marL="742950" indent="-285750">
              <a:defRPr sz="2000"/>
            </a:pPr>
            <a:r>
              <a:t>MRI</a:t>
            </a:r>
            <a:endParaRPr sz="1600"/>
          </a:p>
          <a:p>
            <a:pPr lvl="1" marL="742950" indent="-285750">
              <a:defRPr sz="2000"/>
            </a:pPr>
            <a:r>
              <a:t>Electrical Circuits</a:t>
            </a:r>
            <a:endParaRPr sz="1600"/>
          </a:p>
          <a:p>
            <a:pPr lvl="1" marL="742950" indent="-285750">
              <a:defRPr sz="2000"/>
            </a:pPr>
            <a:r>
              <a:t>Earthquakes</a:t>
            </a:r>
            <a:endParaRPr sz="1600"/>
          </a:p>
          <a:p>
            <a:pPr lvl="1" marL="742950" indent="-285750">
              <a:defRPr sz="2000"/>
            </a:pPr>
            <a:r>
              <a:t>Musical instruments</a:t>
            </a:r>
            <a:endParaRPr sz="1600"/>
          </a:p>
          <a:p>
            <a:pPr lvl="1" marL="742950" indent="-285750">
              <a:defRPr sz="2000"/>
            </a:pPr>
            <a:r>
              <a:t>Black Holes 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31" name="Screen Shot 2021-02-27 at 9.59.02 AM.png" descr="Screen Shot 2021-02-27 at 9.59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8342" y="2087033"/>
            <a:ext cx="3822701" cy="375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Chadwick, H. D, Public domain, via Wikimedia Commons</a:t>
            </a:r>
          </a:p>
        </p:txBody>
      </p:sp>
      <p:sp>
        <p:nvSpPr>
          <p:cNvPr id="1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Applications of Physics</a:t>
            </a:r>
          </a:p>
        </p:txBody>
      </p:sp>
      <p:sp>
        <p:nvSpPr>
          <p:cNvPr id="13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Used in everyday life</a:t>
            </a:r>
          </a:p>
          <a:p>
            <a:pPr lvl="1" marL="742950" indent="-285750">
              <a:defRPr sz="2000"/>
            </a:pPr>
            <a:r>
              <a:t>Microwave ovens</a:t>
            </a:r>
            <a:endParaRPr sz="1600"/>
          </a:p>
          <a:p>
            <a:pPr lvl="1" marL="742950" indent="-285750">
              <a:defRPr sz="2000"/>
            </a:pPr>
            <a:r>
              <a:t>MRI</a:t>
            </a:r>
            <a:endParaRPr sz="1600"/>
          </a:p>
          <a:p>
            <a:pPr lvl="1" marL="742950" indent="-285750">
              <a:defRPr sz="2000"/>
            </a:pPr>
            <a:r>
              <a:t>Electrical Circuits</a:t>
            </a:r>
            <a:endParaRPr sz="1600"/>
          </a:p>
          <a:p>
            <a:pPr lvl="1" marL="742950" indent="-285750">
              <a:defRPr sz="2000"/>
            </a:pPr>
            <a:r>
              <a:t>Earthquakes</a:t>
            </a:r>
            <a:endParaRPr sz="1600"/>
          </a:p>
          <a:p>
            <a:pPr lvl="1" marL="742950" indent="-285750">
              <a:defRPr sz="2000"/>
            </a:pPr>
            <a:r>
              <a:t>Musical Instruments</a:t>
            </a:r>
            <a:endParaRPr sz="1600"/>
          </a:p>
          <a:p>
            <a:pPr lvl="1" marL="742950" indent="-285750">
              <a:defRPr sz="2000"/>
            </a:pPr>
            <a:r>
              <a:t>Black Holes 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36" name="1600px-Post-and-Grant-Avenue-Look.jpg" descr="1600px-Post-and-Grant-Avenue-Loo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8264" y="2046871"/>
            <a:ext cx="6058421" cy="3839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Just plain Bill, CC0, via Wikimedia Commons</a:t>
            </a:r>
          </a:p>
        </p:txBody>
      </p:sp>
      <p:sp>
        <p:nvSpPr>
          <p:cNvPr id="1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Applications of Physics</a:t>
            </a:r>
          </a:p>
        </p:txBody>
      </p:sp>
      <p:sp>
        <p:nvSpPr>
          <p:cNvPr id="14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Used in everyday life</a:t>
            </a:r>
          </a:p>
          <a:p>
            <a:pPr lvl="1" marL="742950" indent="-285750">
              <a:defRPr sz="2000"/>
            </a:pPr>
            <a:r>
              <a:t>Microwave ovens</a:t>
            </a:r>
            <a:endParaRPr sz="1600"/>
          </a:p>
          <a:p>
            <a:pPr lvl="1" marL="742950" indent="-285750">
              <a:defRPr sz="2000"/>
            </a:pPr>
            <a:r>
              <a:t>MRI</a:t>
            </a:r>
            <a:endParaRPr sz="1600"/>
          </a:p>
          <a:p>
            <a:pPr lvl="1" marL="742950" indent="-285750">
              <a:defRPr sz="2000"/>
            </a:pPr>
            <a:r>
              <a:t>Electrical Circuits</a:t>
            </a:r>
            <a:endParaRPr sz="1600"/>
          </a:p>
          <a:p>
            <a:pPr lvl="1" marL="742950" indent="-285750">
              <a:defRPr sz="2000"/>
            </a:pPr>
            <a:r>
              <a:t>Earthquakes</a:t>
            </a:r>
            <a:endParaRPr sz="1600"/>
          </a:p>
          <a:p>
            <a:pPr lvl="1" marL="742950" indent="-285750">
              <a:defRPr sz="2000"/>
            </a:pPr>
            <a:r>
              <a:t>Musical Instruments</a:t>
            </a:r>
            <a:endParaRPr sz="1600"/>
          </a:p>
          <a:p>
            <a:pPr lvl="1" marL="742950" indent="-285750">
              <a:defRPr sz="2000"/>
            </a:pPr>
            <a:r>
              <a:t>Black Holes 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41" name="Screen Shot 2021-02-27 at 10.04.20 AM.png" descr="Screen Shot 2021-02-27 at 10.04.2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2046" y="1672474"/>
            <a:ext cx="3722872" cy="4588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Event Horizon Telescope, CC BY 4.0 &lt;https://creativecommons.org/licenses/by/4.0&gt;, via Wikimedia Commons</a:t>
            </a:r>
          </a:p>
        </p:txBody>
      </p:sp>
      <p:sp>
        <p:nvSpPr>
          <p:cNvPr id="14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Applications of Physics</a:t>
            </a:r>
          </a:p>
        </p:txBody>
      </p:sp>
      <p:sp>
        <p:nvSpPr>
          <p:cNvPr id="14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Used in everyday life</a:t>
            </a:r>
          </a:p>
          <a:p>
            <a:pPr lvl="1" marL="742950" indent="-285750">
              <a:defRPr sz="2000"/>
            </a:pPr>
            <a:r>
              <a:t>Microwave ovens</a:t>
            </a:r>
            <a:endParaRPr sz="1600"/>
          </a:p>
          <a:p>
            <a:pPr lvl="1" marL="742950" indent="-285750">
              <a:defRPr sz="2000"/>
            </a:pPr>
            <a:r>
              <a:t>MRI</a:t>
            </a:r>
            <a:endParaRPr sz="1600"/>
          </a:p>
          <a:p>
            <a:pPr lvl="1" marL="742950" indent="-285750">
              <a:defRPr sz="2000"/>
            </a:pPr>
            <a:r>
              <a:t>Electrical Circuits</a:t>
            </a:r>
            <a:endParaRPr sz="1600"/>
          </a:p>
          <a:p>
            <a:pPr lvl="1" marL="742950" indent="-285750">
              <a:defRPr sz="2000"/>
            </a:pPr>
            <a:r>
              <a:t>Earthquakes</a:t>
            </a:r>
            <a:endParaRPr sz="1600"/>
          </a:p>
          <a:p>
            <a:pPr lvl="1" marL="742950" indent="-285750">
              <a:defRPr sz="2000"/>
            </a:pPr>
            <a:r>
              <a:t>Musical Instruments</a:t>
            </a:r>
            <a:endParaRPr sz="1600"/>
          </a:p>
          <a:p>
            <a:pPr lvl="1" marL="742950" indent="-285750">
              <a:defRPr sz="2000"/>
            </a:pPr>
            <a:r>
              <a:t>Black Holes 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46" name="1600px-Black_hole_-_Messier_87.jpg" descr="1600px-Black_hole_-_Messier_8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5523" y="2216669"/>
            <a:ext cx="6008461" cy="3499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Models, Theories, and Laws</a:t>
            </a:r>
          </a:p>
        </p:txBody>
      </p:sp>
      <p:sp>
        <p:nvSpPr>
          <p:cNvPr id="14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Theory/Law</a:t>
            </a:r>
          </a:p>
          <a:p>
            <a:pPr lvl="1" marL="742950" indent="-285750">
              <a:defRPr sz="2000"/>
            </a:pPr>
            <a:r>
              <a:t>Must be testable – “The Moon is made of Green Cheese!”</a:t>
            </a:r>
            <a:endParaRPr sz="1600"/>
          </a:p>
          <a:p>
            <a:pPr lvl="1" marL="742950" indent="-285750">
              <a:defRPr sz="2000"/>
            </a:pPr>
            <a:r>
              <a:t>Based on observations and study</a:t>
            </a:r>
            <a:endParaRPr sz="1600"/>
          </a:p>
          <a:p>
            <a:pPr>
              <a:defRPr sz="2400"/>
            </a:pPr>
            <a:r>
              <a:t>Model</a:t>
            </a:r>
          </a:p>
          <a:p>
            <a:pPr lvl="1" marL="742950" indent="-285750">
              <a:defRPr sz="2000"/>
            </a:pPr>
            <a:r>
              <a:t>Simplified representation of how things work</a:t>
            </a:r>
          </a:p>
          <a:p>
            <a:pPr lvl="1" marL="742950" indent="-285750">
              <a:defRPr sz="2000"/>
            </a:pPr>
            <a:r>
              <a:t>Make assumptions for simplification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 Scientific Method</a:t>
            </a:r>
          </a:p>
        </p:txBody>
      </p:sp>
      <p:sp>
        <p:nvSpPr>
          <p:cNvPr id="15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2892" indent="-282892" defTabSz="452627">
              <a:lnSpc>
                <a:spcPct val="90000"/>
              </a:lnSpc>
              <a:spcBef>
                <a:spcPts val="900"/>
              </a:spcBef>
              <a:defRPr sz="2376"/>
            </a:pPr>
            <a:r>
              <a:t>Starts with an observation – but never ends!</a:t>
            </a:r>
            <a:endParaRPr sz="1584"/>
          </a:p>
          <a:p>
            <a:pPr marL="282892" indent="-282892" defTabSz="452627">
              <a:lnSpc>
                <a:spcPct val="90000"/>
              </a:lnSpc>
              <a:spcBef>
                <a:spcPts val="900"/>
              </a:spcBef>
              <a:defRPr sz="2376"/>
            </a:pPr>
            <a:r>
              <a:t>Come up with an hypothesis to explain the observation</a:t>
            </a:r>
            <a:endParaRPr sz="1584"/>
          </a:p>
          <a:p>
            <a:pPr lvl="1" marL="735520" indent="-282892" defTabSz="452627">
              <a:lnSpc>
                <a:spcPct val="90000"/>
              </a:lnSpc>
              <a:spcBef>
                <a:spcPts val="900"/>
              </a:spcBef>
              <a:defRPr sz="1979"/>
            </a:pPr>
            <a:r>
              <a:t>Must make a testable prediction</a:t>
            </a:r>
            <a:endParaRPr sz="1386"/>
          </a:p>
          <a:p>
            <a:pPr marL="282892" indent="-282892" defTabSz="452627">
              <a:lnSpc>
                <a:spcPct val="90000"/>
              </a:lnSpc>
              <a:spcBef>
                <a:spcPts val="900"/>
              </a:spcBef>
              <a:defRPr sz="2376"/>
            </a:pPr>
            <a:r>
              <a:t>Test the predictions made – make more observations</a:t>
            </a:r>
            <a:endParaRPr sz="1584"/>
          </a:p>
          <a:p>
            <a:pPr marL="282892" indent="-282892" defTabSz="452627">
              <a:lnSpc>
                <a:spcPct val="90000"/>
              </a:lnSpc>
              <a:spcBef>
                <a:spcPts val="900"/>
              </a:spcBef>
              <a:defRPr sz="2376"/>
            </a:pPr>
            <a:r>
              <a:t>Predictions found to be correct</a:t>
            </a:r>
            <a:endParaRPr sz="1584"/>
          </a:p>
          <a:p>
            <a:pPr lvl="1" marL="735520" indent="-282892" defTabSz="452627">
              <a:lnSpc>
                <a:spcPct val="90000"/>
              </a:lnSpc>
              <a:spcBef>
                <a:spcPts val="900"/>
              </a:spcBef>
              <a:defRPr sz="1979"/>
            </a:pPr>
            <a:r>
              <a:t>Great! Make more predictions and continue testing</a:t>
            </a:r>
            <a:endParaRPr sz="1386"/>
          </a:p>
          <a:p>
            <a:pPr marL="282892" indent="-282892" defTabSz="452627">
              <a:lnSpc>
                <a:spcPct val="90000"/>
              </a:lnSpc>
              <a:spcBef>
                <a:spcPts val="900"/>
              </a:spcBef>
              <a:defRPr sz="2376"/>
            </a:pPr>
            <a:r>
              <a:t>Predictions found to be incorrect</a:t>
            </a:r>
            <a:endParaRPr sz="1584"/>
          </a:p>
          <a:p>
            <a:pPr lvl="1" marL="735520" indent="-282892" defTabSz="452627">
              <a:lnSpc>
                <a:spcPct val="90000"/>
              </a:lnSpc>
              <a:spcBef>
                <a:spcPts val="900"/>
              </a:spcBef>
              <a:defRPr sz="1979"/>
            </a:pPr>
            <a:r>
              <a:t>Oops! Modify or reject your hypothesis</a:t>
            </a:r>
            <a:endParaRPr sz="1386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By ArchonMagnus - Own work, CC BY-SA 4.0, https://commons.wikimedia.org/w/index.php?curid=42164616</a:t>
            </a:r>
          </a:p>
        </p:txBody>
      </p:sp>
      <p:sp>
        <p:nvSpPr>
          <p:cNvPr id="1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 Scientific Method</a:t>
            </a:r>
          </a:p>
        </p:txBody>
      </p:sp>
      <p:sp>
        <p:nvSpPr>
          <p:cNvPr id="156" name="Content Placeholder 2"/>
          <p:cNvSpPr txBox="1"/>
          <p:nvPr>
            <p:ph type="body" sz="quarter" idx="1"/>
          </p:nvPr>
        </p:nvSpPr>
        <p:spPr>
          <a:xfrm>
            <a:off x="685801" y="2142066"/>
            <a:ext cx="4087554" cy="3649134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</a:lstStyle>
          <a:p>
            <a:pPr/>
            <a:r>
              <a:t>The scientific method as an ongoing process:</a:t>
            </a:r>
          </a:p>
        </p:txBody>
      </p:sp>
      <p:pic>
        <p:nvPicPr>
          <p:cNvPr id="157" name="Screen Shot 2021-02-27 at 10.12.46 AM.png" descr="Screen Shot 2021-02-27 at 10.12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1095" y="1669225"/>
            <a:ext cx="5254556" cy="4234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160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can help us to find the explanations for a variety of phenomena in nature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We study physics to learn about the world around us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scientific method is a never ending process that allows scientists to continually modify, refine and improve their theories and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cap="none"/>
            </a:pPr>
            <a:r>
              <a:t>What Is Physics</a:t>
            </a:r>
            <a:r>
              <a:rPr cap="all"/>
              <a:t>?</a:t>
            </a:r>
          </a:p>
        </p:txBody>
      </p:sp>
      <p:sp>
        <p:nvSpPr>
          <p:cNvPr id="91" name="Content Placeholder 2"/>
          <p:cNvSpPr txBox="1"/>
          <p:nvPr>
            <p:ph type="body" sz="half" idx="1"/>
          </p:nvPr>
        </p:nvSpPr>
        <p:spPr>
          <a:xfrm>
            <a:off x="673101" y="1938866"/>
            <a:ext cx="5893927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can explain a wide variety of phenomena</a:t>
            </a:r>
          </a:p>
          <a:p>
            <a:pPr lvl="1" marL="742950" indent="-285750">
              <a:defRPr sz="2000"/>
            </a:pPr>
            <a:r>
              <a:t>Flight of birds</a:t>
            </a:r>
            <a:endParaRPr sz="1600"/>
          </a:p>
          <a:p>
            <a:pPr lvl="1" marL="742950" indent="-285750">
              <a:defRPr sz="2000"/>
            </a:pPr>
            <a:r>
              <a:t>Color of flowers</a:t>
            </a:r>
            <a:endParaRPr sz="1600"/>
          </a:p>
          <a:p>
            <a:pPr lvl="1" marL="742950" indent="-285750">
              <a:defRPr sz="2000"/>
            </a:pPr>
            <a:r>
              <a:t>Falling objects</a:t>
            </a:r>
            <a:endParaRPr sz="1600"/>
          </a:p>
          <a:p>
            <a:pPr lvl="1" marL="742950" indent="-285750">
              <a:defRPr sz="2000"/>
            </a:pPr>
            <a:r>
              <a:t>Subatomic particles</a:t>
            </a:r>
            <a:endParaRPr sz="1600"/>
          </a:p>
          <a:p>
            <a:pPr lvl="1" marL="742950" indent="-285750">
              <a:defRPr sz="2000"/>
            </a:pPr>
            <a:r>
              <a:t>Structure of galaxies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A.Savin (Wikimedia Commons · WikiPhotoSpace), FAL, via Wikimedia Commons</a:t>
            </a:r>
          </a:p>
        </p:txBody>
      </p:sp>
      <p:sp>
        <p:nvSpPr>
          <p:cNvPr id="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What is Physics?</a:t>
            </a:r>
          </a:p>
        </p:txBody>
      </p:sp>
      <p:sp>
        <p:nvSpPr>
          <p:cNvPr id="95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can explain a wide variety of phenomena</a:t>
            </a:r>
          </a:p>
          <a:p>
            <a:pPr lvl="1" marL="742950" indent="-285750">
              <a:defRPr sz="2000"/>
            </a:pPr>
            <a:r>
              <a:t>Flight of birds</a:t>
            </a:r>
            <a:endParaRPr sz="1600"/>
          </a:p>
          <a:p>
            <a:pPr lvl="1" marL="742950" indent="-285750">
              <a:defRPr sz="2000"/>
            </a:pPr>
            <a:r>
              <a:t>Color of flowers</a:t>
            </a:r>
            <a:endParaRPr sz="1600"/>
          </a:p>
          <a:p>
            <a:pPr lvl="1" marL="742950" indent="-285750">
              <a:defRPr sz="2000"/>
            </a:pPr>
            <a:r>
              <a:t>Falling objects</a:t>
            </a:r>
            <a:endParaRPr sz="1600"/>
          </a:p>
          <a:p>
            <a:pPr lvl="1" marL="742950" indent="-285750">
              <a:defRPr sz="2000"/>
            </a:pPr>
            <a:r>
              <a:t>Subatomic particles</a:t>
            </a:r>
            <a:endParaRPr sz="1600"/>
          </a:p>
          <a:p>
            <a:pPr lvl="1" marL="742950" indent="-285750">
              <a:defRPr sz="2000"/>
            </a:pPr>
            <a:r>
              <a:t>Structure of galaxies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96" name="1600px-Thane_Creek_and_Elephanta_Island_03-2016_-_img32_flying_gull.jpg" descr="1600px-Thane_Creek_and_Elephanta_Island_03-2016_-_img32_flying_gu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5866" y="2445452"/>
            <a:ext cx="5541210" cy="3118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Ibrahim Husain Meraj, CC BY-SA 4.0 &lt;https://creativecommons.org/licenses/by-sa/4.0&gt;, via Wikimedia Commons</a:t>
            </a:r>
          </a:p>
        </p:txBody>
      </p:sp>
      <p:sp>
        <p:nvSpPr>
          <p:cNvPr id="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What is Physics?</a:t>
            </a:r>
          </a:p>
        </p:txBody>
      </p:sp>
      <p:sp>
        <p:nvSpPr>
          <p:cNvPr id="100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can explain a wide variety of phenomena</a:t>
            </a:r>
          </a:p>
          <a:p>
            <a:pPr lvl="1" marL="742950" indent="-285750">
              <a:defRPr sz="2000"/>
            </a:pPr>
            <a:r>
              <a:t>Flight of birds</a:t>
            </a:r>
            <a:endParaRPr sz="1600"/>
          </a:p>
          <a:p>
            <a:pPr lvl="1" marL="742950" indent="-285750">
              <a:defRPr sz="2000"/>
            </a:pPr>
            <a:r>
              <a:t>Color of flowers</a:t>
            </a:r>
            <a:endParaRPr sz="1600"/>
          </a:p>
          <a:p>
            <a:pPr lvl="1" marL="742950" indent="-285750">
              <a:defRPr sz="2000"/>
            </a:pPr>
            <a:r>
              <a:t>Falling objects</a:t>
            </a:r>
            <a:endParaRPr sz="1600"/>
          </a:p>
          <a:p>
            <a:pPr lvl="1" marL="742950" indent="-285750">
              <a:defRPr sz="2000"/>
            </a:pPr>
            <a:r>
              <a:t>Subatomic particles</a:t>
            </a:r>
            <a:endParaRPr sz="1600"/>
          </a:p>
          <a:p>
            <a:pPr lvl="1" marL="742950" indent="-285750">
              <a:defRPr sz="2000"/>
            </a:pPr>
            <a:r>
              <a:t>Structure of galaxies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01" name="Colorful_flowers_1020.JPG" descr="Colorful_flowers_1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1504" y="2042908"/>
            <a:ext cx="4583514" cy="3437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Zátonyi Sándor, (ifj.) Fizped, CC BY 3.0 &lt;https://creativecommons.org/licenses/by/3.0&gt;, via Wikimedia Commons</a:t>
            </a:r>
          </a:p>
        </p:txBody>
      </p:sp>
      <p:sp>
        <p:nvSpPr>
          <p:cNvPr id="1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What is Physics?</a:t>
            </a:r>
          </a:p>
        </p:txBody>
      </p:sp>
      <p:sp>
        <p:nvSpPr>
          <p:cNvPr id="105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can explain a wide variety of phenomena</a:t>
            </a:r>
          </a:p>
          <a:p>
            <a:pPr lvl="1" marL="742950" indent="-285750">
              <a:defRPr sz="2000"/>
            </a:pPr>
            <a:r>
              <a:t>Flight of birds</a:t>
            </a:r>
            <a:endParaRPr sz="1600"/>
          </a:p>
          <a:p>
            <a:pPr lvl="1" marL="742950" indent="-285750">
              <a:defRPr sz="2000"/>
            </a:pPr>
            <a:r>
              <a:t>Color of flowers</a:t>
            </a:r>
            <a:endParaRPr sz="1600"/>
          </a:p>
          <a:p>
            <a:pPr lvl="1" marL="742950" indent="-285750">
              <a:defRPr sz="2000"/>
            </a:pPr>
            <a:r>
              <a:t>Falling objects</a:t>
            </a:r>
            <a:endParaRPr sz="1600"/>
          </a:p>
          <a:p>
            <a:pPr lvl="1" marL="742950" indent="-285750">
              <a:defRPr sz="2000"/>
            </a:pPr>
            <a:r>
              <a:t>Subatomic particles</a:t>
            </a:r>
            <a:endParaRPr sz="1600"/>
          </a:p>
          <a:p>
            <a:pPr lvl="1" marL="742950" indent="-285750">
              <a:defRPr sz="2000"/>
            </a:pPr>
            <a:r>
              <a:t>Structure of galaxies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06" name="900px-Falling_apple_crop.jpg" descr="900px-Falling_apple_cro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0717" y="1706684"/>
            <a:ext cx="3082563" cy="4110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Finches&amp;quarks, CC BY-SA 4.0 &lt;https://creativecommons.org/licenses/by-sa/4.0&gt;, via Wikimedia Commons</a:t>
            </a:r>
          </a:p>
        </p:txBody>
      </p:sp>
      <p:sp>
        <p:nvSpPr>
          <p:cNvPr id="1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What is Physics?</a:t>
            </a:r>
          </a:p>
        </p:txBody>
      </p:sp>
      <p:sp>
        <p:nvSpPr>
          <p:cNvPr id="110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can explain a wide variety of phenomena</a:t>
            </a:r>
          </a:p>
          <a:p>
            <a:pPr lvl="1" marL="742950" indent="-285750">
              <a:defRPr sz="2000"/>
            </a:pPr>
            <a:r>
              <a:t>Flight of birds</a:t>
            </a:r>
            <a:endParaRPr sz="1600"/>
          </a:p>
          <a:p>
            <a:pPr lvl="1" marL="742950" indent="-285750">
              <a:defRPr sz="2000"/>
            </a:pPr>
            <a:r>
              <a:t>Color of flowers</a:t>
            </a:r>
            <a:endParaRPr sz="1600"/>
          </a:p>
          <a:p>
            <a:pPr lvl="1" marL="742950" indent="-285750">
              <a:defRPr sz="2000"/>
            </a:pPr>
            <a:r>
              <a:t>Falling objects</a:t>
            </a:r>
            <a:endParaRPr sz="1600"/>
          </a:p>
          <a:p>
            <a:pPr lvl="1" marL="742950" indent="-285750">
              <a:defRPr sz="2000"/>
            </a:pPr>
            <a:r>
              <a:t>Subatomic particles</a:t>
            </a:r>
            <a:endParaRPr sz="1600"/>
          </a:p>
          <a:p>
            <a:pPr lvl="1" marL="742950" indent="-285750">
              <a:defRPr sz="2000"/>
            </a:pPr>
            <a:r>
              <a:t>Structure of galaxies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11" name="Quarks.jpg" descr="Quar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2080" y="2765199"/>
            <a:ext cx="6742105" cy="2856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ESA/Hubble, CC BY 4.0 &lt;https://creativecommons.org/licenses/by/4.0&gt;, via Wikimedia Commons</a:t>
            </a:r>
          </a:p>
        </p:txBody>
      </p:sp>
      <p:sp>
        <p:nvSpPr>
          <p:cNvPr id="1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What is Physics?</a:t>
            </a:r>
          </a:p>
        </p:txBody>
      </p:sp>
      <p:sp>
        <p:nvSpPr>
          <p:cNvPr id="115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can explain a wide variety of phenomena</a:t>
            </a:r>
          </a:p>
          <a:p>
            <a:pPr lvl="1" marL="742950" indent="-285750">
              <a:defRPr sz="2000"/>
            </a:pPr>
            <a:r>
              <a:t>Flight of birds</a:t>
            </a:r>
            <a:endParaRPr sz="1600"/>
          </a:p>
          <a:p>
            <a:pPr lvl="1" marL="742950" indent="-285750">
              <a:defRPr sz="2000"/>
            </a:pPr>
            <a:r>
              <a:t>Color of flowers</a:t>
            </a:r>
            <a:endParaRPr sz="1600"/>
          </a:p>
          <a:p>
            <a:pPr lvl="1" marL="742950" indent="-285750">
              <a:defRPr sz="2000"/>
            </a:pPr>
            <a:r>
              <a:t>Falling objects</a:t>
            </a:r>
            <a:endParaRPr sz="1600"/>
          </a:p>
          <a:p>
            <a:pPr lvl="1" marL="742950" indent="-285750">
              <a:defRPr sz="2000"/>
            </a:pPr>
            <a:r>
              <a:t>Subatomic particles</a:t>
            </a:r>
            <a:endParaRPr sz="1600"/>
          </a:p>
          <a:p>
            <a:pPr lvl="1" marL="742950" indent="-285750">
              <a:defRPr sz="2000"/>
            </a:pPr>
            <a:r>
              <a:t>Structure of galaxies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16" name="M101_hires_STScI-PRC2006-10a.jpg" descr="M101_hires_STScI-PRC2006-10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0215" y="1789616"/>
            <a:ext cx="5046234" cy="3944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Pavel Ševela, CC BY-SA 3.0 &lt;https://creativecommons.org/licenses/by-sa/3.0&gt;, via Wikimedia Commons</a:t>
            </a:r>
          </a:p>
        </p:txBody>
      </p:sp>
      <p:sp>
        <p:nvSpPr>
          <p:cNvPr id="1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Applications of Physics</a:t>
            </a:r>
          </a:p>
        </p:txBody>
      </p:sp>
      <p:sp>
        <p:nvSpPr>
          <p:cNvPr id="12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Used in everyday life</a:t>
            </a:r>
          </a:p>
          <a:p>
            <a:pPr lvl="1" marL="742950" indent="-285750">
              <a:defRPr sz="2000"/>
            </a:pPr>
            <a:r>
              <a:t>Microwave ovens</a:t>
            </a:r>
            <a:endParaRPr sz="1600"/>
          </a:p>
          <a:p>
            <a:pPr lvl="1" marL="742950" indent="-285750">
              <a:defRPr sz="2000"/>
            </a:pPr>
            <a:r>
              <a:t>MRI</a:t>
            </a:r>
            <a:endParaRPr sz="1600"/>
          </a:p>
          <a:p>
            <a:pPr lvl="1" marL="742950" indent="-285750">
              <a:defRPr sz="2000"/>
            </a:pPr>
            <a:r>
              <a:t>Electrical Circuits</a:t>
            </a:r>
            <a:endParaRPr sz="1600"/>
          </a:p>
          <a:p>
            <a:pPr lvl="1" marL="742950" indent="-285750">
              <a:defRPr sz="2000"/>
            </a:pPr>
            <a:r>
              <a:t>Earthquakes</a:t>
            </a:r>
            <a:endParaRPr sz="1600"/>
          </a:p>
          <a:p>
            <a:pPr lvl="1" marL="742950" indent="-285750">
              <a:defRPr sz="2000"/>
            </a:pPr>
            <a:r>
              <a:t>Musical instruments</a:t>
            </a:r>
            <a:endParaRPr sz="1600"/>
          </a:p>
          <a:p>
            <a:pPr lvl="1" marL="742950" indent="-285750">
              <a:defRPr sz="2000"/>
            </a:pPr>
            <a:r>
              <a:t>Black Holes 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21" name="1600px-Whirlpool_microwave_oven_M401_20080911.jpg" descr="1600px-Whirlpool_microwave_oven_M401_200809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0967" y="2058022"/>
            <a:ext cx="4740254" cy="3555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 txBox="1"/>
          <p:nvPr/>
        </p:nvSpPr>
        <p:spPr>
          <a:xfrm>
            <a:off x="685800" y="59439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NCI-CONNECT Staff, Public domain, via Wikimedia Commons</a:t>
            </a:r>
          </a:p>
        </p:txBody>
      </p:sp>
      <p:sp>
        <p:nvSpPr>
          <p:cNvPr id="1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Applications of Physics</a:t>
            </a:r>
          </a:p>
        </p:txBody>
      </p:sp>
      <p:sp>
        <p:nvSpPr>
          <p:cNvPr id="12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Used in everyday life</a:t>
            </a:r>
          </a:p>
          <a:p>
            <a:pPr lvl="1" marL="742950" indent="-285750">
              <a:defRPr sz="2000"/>
            </a:pPr>
            <a:r>
              <a:t>Microwave ovens</a:t>
            </a:r>
            <a:endParaRPr sz="1600"/>
          </a:p>
          <a:p>
            <a:pPr lvl="1" marL="742950" indent="-285750">
              <a:defRPr sz="2000"/>
            </a:pPr>
            <a:r>
              <a:t>MRI</a:t>
            </a:r>
            <a:endParaRPr sz="1600"/>
          </a:p>
          <a:p>
            <a:pPr lvl="1" marL="742950" indent="-285750">
              <a:defRPr sz="2000"/>
            </a:pPr>
            <a:r>
              <a:t>Electrical Circuits</a:t>
            </a:r>
            <a:endParaRPr sz="1600"/>
          </a:p>
          <a:p>
            <a:pPr lvl="1" marL="742950" indent="-285750">
              <a:defRPr sz="2000"/>
            </a:pPr>
            <a:r>
              <a:t>Earthquakes</a:t>
            </a:r>
            <a:endParaRPr sz="1600"/>
          </a:p>
          <a:p>
            <a:pPr lvl="1" marL="742950" indent="-285750">
              <a:defRPr sz="2000"/>
            </a:pPr>
            <a:r>
              <a:t>Musical Instruments</a:t>
            </a:r>
            <a:endParaRPr sz="1600"/>
          </a:p>
          <a:p>
            <a:pPr lvl="1" marL="742950" indent="-285750">
              <a:defRPr sz="2000"/>
            </a:pPr>
            <a:r>
              <a:t>Black Holes </a:t>
            </a:r>
            <a:endParaRPr sz="1600"/>
          </a:p>
          <a:p>
            <a:pPr lvl="1" marL="742950" indent="-285750">
              <a:defRPr sz="2000"/>
            </a:pPr>
            <a:r>
              <a:t>And More!</a:t>
            </a:r>
          </a:p>
        </p:txBody>
      </p:sp>
      <p:pic>
        <p:nvPicPr>
          <p:cNvPr id="126" name="MRI_of_PNET.jpg" descr="MRI_of_PN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665" y="1884309"/>
            <a:ext cx="4171600" cy="4164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