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2CDE9"/>
          </a:solidFill>
        </a:fill>
      </a:tcStyle>
    </a:wholeTbl>
    <a:band2H>
      <a:tcTxStyle b="def" i="def"/>
      <a:tcStyle>
        <a:tcBdr/>
        <a:fill>
          <a:solidFill>
            <a:srgbClr val="F1E8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E4DD"/>
          </a:solidFill>
        </a:fill>
      </a:tcStyle>
    </a:wholeTbl>
    <a:band2H>
      <a:tcTxStyle b="def" i="def"/>
      <a:tcStyle>
        <a:tcBdr/>
        <a:fill>
          <a:solidFill>
            <a:srgbClr val="E8F2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CFCE"/>
          </a:solidFill>
        </a:fill>
      </a:tcStyle>
    </a:wholeTbl>
    <a:band2H>
      <a:tcTxStyle b="def" i="def"/>
      <a:tcStyle>
        <a:tcBdr/>
        <a:fill>
          <a:solidFill>
            <a:srgbClr val="FAE9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5" name="Shape 18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itle Text"/>
          <p:cNvSpPr txBox="1"/>
          <p:nvPr>
            <p:ph type="title"/>
          </p:nvPr>
        </p:nvSpPr>
        <p:spPr>
          <a:xfrm>
            <a:off x="3962398" y="1964266"/>
            <a:ext cx="7197727" cy="2421465"/>
          </a:xfrm>
          <a:prstGeom prst="rect">
            <a:avLst/>
          </a:prstGeom>
        </p:spPr>
        <p:txBody>
          <a:bodyPr anchor="b"/>
          <a:lstStyle>
            <a:lvl1pPr algn="r">
              <a:defRPr sz="4800"/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sz="quarter" idx="1"/>
          </p:nvPr>
        </p:nvSpPr>
        <p:spPr>
          <a:xfrm>
            <a:off x="3962398" y="4385731"/>
            <a:ext cx="7197727" cy="1405468"/>
          </a:xfrm>
          <a:prstGeom prst="rect">
            <a:avLst/>
          </a:prstGeom>
        </p:spPr>
        <p:txBody>
          <a:bodyPr anchor="t"/>
          <a:lstStyle>
            <a:lvl1pPr marL="0" indent="0" algn="r">
              <a:buClrTx/>
              <a:buSzTx/>
              <a:buFontTx/>
              <a:buNone/>
              <a:defRPr cap="all"/>
            </a:lvl1pPr>
            <a:lvl2pPr marL="0" indent="457200" algn="r">
              <a:buClrTx/>
              <a:buSzTx/>
              <a:buFontTx/>
              <a:buNone/>
              <a:defRPr cap="all"/>
            </a:lvl2pPr>
            <a:lvl3pPr marL="0" indent="914400" algn="r">
              <a:buClrTx/>
              <a:buSzTx/>
              <a:buFontTx/>
              <a:buNone/>
              <a:defRPr cap="all"/>
            </a:lvl3pPr>
            <a:lvl4pPr marL="0" indent="1371600" algn="r">
              <a:buClrTx/>
              <a:buSzTx/>
              <a:buFontTx/>
              <a:buNone/>
              <a:defRPr cap="all"/>
            </a:lvl4pPr>
            <a:lvl5pPr marL="0" indent="1828800" algn="r">
              <a:buClrTx/>
              <a:buSzTx/>
              <a:buFontTx/>
              <a:buNone/>
              <a:defRPr cap="all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xfrm>
            <a:off x="10922783" y="5943917"/>
            <a:ext cx="237343" cy="2311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/>
          <p:nvPr>
            <p:ph type="title"/>
          </p:nvPr>
        </p:nvSpPr>
        <p:spPr>
          <a:xfrm>
            <a:off x="685800" y="4732864"/>
            <a:ext cx="10131428" cy="566739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96" name="Picture Placeholder 2"/>
          <p:cNvSpPr/>
          <p:nvPr>
            <p:ph type="pic" sz="half" idx="21"/>
          </p:nvPr>
        </p:nvSpPr>
        <p:spPr>
          <a:xfrm>
            <a:off x="1371599" y="932112"/>
            <a:ext cx="8759829" cy="3164976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97" name="Body Level One…"/>
          <p:cNvSpPr txBox="1"/>
          <p:nvPr>
            <p:ph type="body" sz="quarter" idx="1"/>
          </p:nvPr>
        </p:nvSpPr>
        <p:spPr>
          <a:xfrm>
            <a:off x="685800" y="5299602"/>
            <a:ext cx="10131428" cy="493713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1400"/>
            </a:lvl1pPr>
            <a:lvl2pPr marL="0" indent="457200">
              <a:buClrTx/>
              <a:buSzTx/>
              <a:buFontTx/>
              <a:buNone/>
              <a:defRPr sz="1400"/>
            </a:lvl2pPr>
            <a:lvl3pPr marL="0" indent="914400">
              <a:buClrTx/>
              <a:buSzTx/>
              <a:buFontTx/>
              <a:buNone/>
              <a:defRPr sz="1400"/>
            </a:lvl3pPr>
            <a:lvl4pPr marL="0" indent="1371600">
              <a:buClrTx/>
              <a:buSzTx/>
              <a:buFontTx/>
              <a:buNone/>
              <a:defRPr sz="1400"/>
            </a:lvl4pPr>
            <a:lvl5pPr marL="0" indent="1828800">
              <a:buClrTx/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Text"/>
          <p:cNvSpPr txBox="1"/>
          <p:nvPr>
            <p:ph type="title"/>
          </p:nvPr>
        </p:nvSpPr>
        <p:spPr>
          <a:xfrm>
            <a:off x="685801" y="609601"/>
            <a:ext cx="10131428" cy="3124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06" name="Body Level One…"/>
          <p:cNvSpPr txBox="1"/>
          <p:nvPr>
            <p:ph type="body" sz="quarter" idx="1"/>
          </p:nvPr>
        </p:nvSpPr>
        <p:spPr>
          <a:xfrm>
            <a:off x="685800" y="4343400"/>
            <a:ext cx="10131429" cy="1447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14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15" name="TextBox 10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16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17" name="Body Level One…"/>
          <p:cNvSpPr txBox="1"/>
          <p:nvPr>
            <p:ph type="body" sz="quarter" idx="1"/>
          </p:nvPr>
        </p:nvSpPr>
        <p:spPr>
          <a:xfrm>
            <a:off x="1097875" y="3352800"/>
            <a:ext cx="9339185" cy="3810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8" name="Text Placeholder 2"/>
          <p:cNvSpPr/>
          <p:nvPr>
            <p:ph type="body" sz="quarter" idx="21"/>
          </p:nvPr>
        </p:nvSpPr>
        <p:spPr>
          <a:xfrm>
            <a:off x="687464" y="4343400"/>
            <a:ext cx="10152369" cy="1447800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  <a:defRPr sz="2000"/>
            </a:pP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xfrm>
            <a:off x="685801" y="3308580"/>
            <a:ext cx="10131426" cy="1468801"/>
          </a:xfrm>
          <a:prstGeom prst="rect">
            <a:avLst/>
          </a:prstGeom>
        </p:spPr>
        <p:txBody>
          <a:bodyPr anchor="b"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sz="quarter" idx="1"/>
          </p:nvPr>
        </p:nvSpPr>
        <p:spPr>
          <a:xfrm>
            <a:off x="685801" y="4777380"/>
            <a:ext cx="10131426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Box 12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36" name="TextBox 13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37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38" name="Body Level One…"/>
          <p:cNvSpPr txBox="1"/>
          <p:nvPr>
            <p:ph type="body" sz="quarter" idx="1"/>
          </p:nvPr>
        </p:nvSpPr>
        <p:spPr>
          <a:xfrm>
            <a:off x="685800" y="3886200"/>
            <a:ext cx="10135437" cy="8890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400"/>
            </a:lvl1pPr>
            <a:lvl2pPr marL="885825" indent="-428625">
              <a:buClrTx/>
              <a:buFontTx/>
              <a:defRPr sz="2400"/>
            </a:lvl2pPr>
            <a:lvl3pPr marL="1404257" indent="-489857">
              <a:buClrTx/>
              <a:buFontTx/>
              <a:defRPr sz="2400"/>
            </a:lvl3pPr>
            <a:lvl4pPr marL="1714500" indent="-342900">
              <a:buClrTx/>
              <a:buFontTx/>
              <a:defRPr sz="2400"/>
            </a:lvl4pPr>
            <a:lvl5pPr marL="2171700" indent="-342900">
              <a:buClrTx/>
              <a:buFontTx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9" name="Text Placeholder 2"/>
          <p:cNvSpPr/>
          <p:nvPr>
            <p:ph type="body" sz="quarter" idx="21"/>
          </p:nvPr>
        </p:nvSpPr>
        <p:spPr>
          <a:xfrm>
            <a:off x="685798" y="4775200"/>
            <a:ext cx="10135438" cy="10160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685801" y="609601"/>
            <a:ext cx="10131428" cy="2743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sz="quarter" idx="1"/>
          </p:nvPr>
        </p:nvSpPr>
        <p:spPr>
          <a:xfrm>
            <a:off x="685801" y="3505200"/>
            <a:ext cx="10131429" cy="8382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800"/>
            </a:lvl1pPr>
            <a:lvl2pPr marL="957262" indent="-500062">
              <a:buClrTx/>
              <a:buFontTx/>
              <a:defRPr sz="2800"/>
            </a:lvl2pPr>
            <a:lvl3pPr marL="1485900" indent="-571500">
              <a:buClrTx/>
              <a:buFontTx/>
              <a:defRPr sz="2800"/>
            </a:lvl3pPr>
            <a:lvl4pPr marL="1771650" indent="-400050">
              <a:buClrTx/>
              <a:buFontTx/>
              <a:defRPr sz="2800"/>
            </a:lvl4pPr>
            <a:lvl5pPr marL="2228850" indent="-400050">
              <a:buClrTx/>
              <a:buFont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Text Placeholder 2"/>
          <p:cNvSpPr/>
          <p:nvPr>
            <p:ph type="body" sz="quarter" idx="21"/>
          </p:nvPr>
        </p:nvSpPr>
        <p:spPr>
          <a:xfrm>
            <a:off x="685799" y="4343400"/>
            <a:ext cx="10131430" cy="14478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le Text"/>
          <p:cNvSpPr txBox="1"/>
          <p:nvPr>
            <p:ph type="title"/>
          </p:nvPr>
        </p:nvSpPr>
        <p:spPr>
          <a:xfrm>
            <a:off x="8658675" y="609598"/>
            <a:ext cx="2158553" cy="518160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7" name="Body Level One…"/>
          <p:cNvSpPr txBox="1"/>
          <p:nvPr>
            <p:ph type="body" idx="1"/>
          </p:nvPr>
        </p:nvSpPr>
        <p:spPr>
          <a:xfrm>
            <a:off x="685800" y="609600"/>
            <a:ext cx="7832116" cy="5181600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176" name="Title Text"/>
          <p:cNvSpPr txBox="1"/>
          <p:nvPr>
            <p:ph type="title"/>
          </p:nvPr>
        </p:nvSpPr>
        <p:spPr>
          <a:xfrm>
            <a:off x="685801" y="609600"/>
            <a:ext cx="10131426" cy="1456268"/>
          </a:xfrm>
          <a:prstGeom prst="rect">
            <a:avLst/>
          </a:prstGeom>
        </p:spPr>
        <p:txBody>
          <a:bodyPr lIns="45718" tIns="45718" rIns="45718" bIns="45718"/>
          <a:lstStyle/>
          <a:p>
            <a:pPr/>
            <a:r>
              <a:t>Title Text</a:t>
            </a:r>
          </a:p>
        </p:txBody>
      </p:sp>
      <p:sp>
        <p:nvSpPr>
          <p:cNvPr id="177" name="Body Level One…"/>
          <p:cNvSpPr txBox="1"/>
          <p:nvPr>
            <p:ph type="body" idx="1"/>
          </p:nvPr>
        </p:nvSpPr>
        <p:spPr>
          <a:xfrm>
            <a:off x="685801" y="2142065"/>
            <a:ext cx="10131426" cy="3649135"/>
          </a:xfrm>
          <a:prstGeom prst="rect">
            <a:avLst/>
          </a:prstGeom>
        </p:spPr>
        <p:txBody>
          <a:bodyPr lIns="45718" tIns="45718" rIns="45718" bIns="45718"/>
          <a:lstStyle>
            <a:lvl2pPr marL="778668" indent="-321468"/>
            <a:lvl3pPr marL="1281792" indent="-367392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8" name="Slide Number"/>
          <p:cNvSpPr txBox="1"/>
          <p:nvPr>
            <p:ph type="sldNum" sz="quarter" idx="2"/>
          </p:nvPr>
        </p:nvSpPr>
        <p:spPr>
          <a:xfrm>
            <a:off x="10579888" y="5943918"/>
            <a:ext cx="237341" cy="231139"/>
          </a:xfrm>
          <a:prstGeom prst="rect">
            <a:avLst/>
          </a:prstGeom>
        </p:spPr>
        <p:txBody>
          <a:bodyPr lIns="45718" tIns="45718" rIns="45718" bIns="45718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4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Text"/>
          <p:cNvSpPr txBox="1"/>
          <p:nvPr>
            <p:ph type="title"/>
          </p:nvPr>
        </p:nvSpPr>
        <p:spPr>
          <a:xfrm>
            <a:off x="685800" y="3308580"/>
            <a:ext cx="10131428" cy="1468801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pPr/>
            <a:r>
              <a:t>Title Text</a:t>
            </a:r>
          </a:p>
        </p:txBody>
      </p:sp>
      <p:sp>
        <p:nvSpPr>
          <p:cNvPr id="33" name="Body Level One…"/>
          <p:cNvSpPr txBox="1"/>
          <p:nvPr>
            <p:ph type="body" sz="quarter" idx="1"/>
          </p:nvPr>
        </p:nvSpPr>
        <p:spPr>
          <a:xfrm>
            <a:off x="685798" y="4777380"/>
            <a:ext cx="10131430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cap="all" sz="2000"/>
            </a:lvl1pPr>
            <a:lvl2pPr marL="0" indent="457200">
              <a:buClrTx/>
              <a:buSzTx/>
              <a:buFontTx/>
              <a:buNone/>
              <a:defRPr cap="all" sz="2000"/>
            </a:lvl2pPr>
            <a:lvl3pPr marL="0" indent="914400">
              <a:buClrTx/>
              <a:buSzTx/>
              <a:buFontTx/>
              <a:buNone/>
              <a:defRPr cap="all" sz="2000"/>
            </a:lvl3pPr>
            <a:lvl4pPr marL="0" indent="1371600">
              <a:buClrTx/>
              <a:buSzTx/>
              <a:buFontTx/>
              <a:buNone/>
              <a:defRPr cap="all" sz="2000"/>
            </a:lvl4pPr>
            <a:lvl5pPr marL="0" indent="1828800">
              <a:buClrTx/>
              <a:buSzTx/>
              <a:buFontTx/>
              <a:buNone/>
              <a:defRPr cap="all"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2" name="Body Level One…"/>
          <p:cNvSpPr txBox="1"/>
          <p:nvPr>
            <p:ph type="body" sz="half" idx="1"/>
          </p:nvPr>
        </p:nvSpPr>
        <p:spPr>
          <a:xfrm>
            <a:off x="685801" y="2142066"/>
            <a:ext cx="4995335" cy="364913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1" name="Body Level One…"/>
          <p:cNvSpPr txBox="1"/>
          <p:nvPr>
            <p:ph type="body" sz="quarter" idx="1"/>
          </p:nvPr>
        </p:nvSpPr>
        <p:spPr>
          <a:xfrm>
            <a:off x="973670" y="2218266"/>
            <a:ext cx="4709055" cy="57626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800"/>
            </a:lvl1pPr>
            <a:lvl2pPr marL="0" indent="457200">
              <a:buClrTx/>
              <a:buSzTx/>
              <a:buFontTx/>
              <a:buNone/>
              <a:defRPr sz="2800"/>
            </a:lvl2pPr>
            <a:lvl3pPr marL="0" indent="914400">
              <a:buClrTx/>
              <a:buSzTx/>
              <a:buFontTx/>
              <a:buNone/>
              <a:defRPr sz="2800"/>
            </a:lvl3pPr>
            <a:lvl4pPr marL="0" indent="1371600">
              <a:buClrTx/>
              <a:buSzTx/>
              <a:buFontTx/>
              <a:buNone/>
              <a:defRPr sz="2800"/>
            </a:lvl4pPr>
            <a:lvl5pPr marL="0" indent="1828800">
              <a:buClrTx/>
              <a:buSzTx/>
              <a:buFontTx/>
              <a:buNone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Text Placeholder 4"/>
          <p:cNvSpPr/>
          <p:nvPr>
            <p:ph type="body" sz="quarter" idx="21"/>
          </p:nvPr>
        </p:nvSpPr>
        <p:spPr>
          <a:xfrm>
            <a:off x="6096003" y="2226734"/>
            <a:ext cx="4722813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FontTx/>
              <a:buNone/>
              <a:defRPr sz="2800"/>
            </a:pP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/>
          <p:nvPr>
            <p:ph type="title"/>
          </p:nvPr>
        </p:nvSpPr>
        <p:spPr>
          <a:xfrm>
            <a:off x="685800" y="2074333"/>
            <a:ext cx="3680886" cy="137160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76" name="Body Level One…"/>
          <p:cNvSpPr txBox="1"/>
          <p:nvPr>
            <p:ph type="body" sz="half" idx="1"/>
          </p:nvPr>
        </p:nvSpPr>
        <p:spPr>
          <a:xfrm>
            <a:off x="4648201" y="609601"/>
            <a:ext cx="6169027" cy="51816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Text Placeholder 3"/>
          <p:cNvSpPr/>
          <p:nvPr>
            <p:ph type="body" sz="quarter" idx="21"/>
          </p:nvPr>
        </p:nvSpPr>
        <p:spPr>
          <a:xfrm>
            <a:off x="685800" y="3445933"/>
            <a:ext cx="3680886" cy="1828801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  <a:defRPr sz="1600"/>
            </a:pPr>
          </a:p>
        </p:txBody>
      </p:sp>
      <p:sp>
        <p:nvSpPr>
          <p:cNvPr id="7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/>
          <p:nvPr>
            <p:ph type="title"/>
          </p:nvPr>
        </p:nvSpPr>
        <p:spPr>
          <a:xfrm>
            <a:off x="685800" y="1600200"/>
            <a:ext cx="6164654" cy="1371600"/>
          </a:xfrm>
          <a:prstGeom prst="rect">
            <a:avLst/>
          </a:prstGeom>
        </p:spPr>
        <p:txBody>
          <a:bodyPr anchor="b"/>
          <a:lstStyle>
            <a:lvl1pPr>
              <a:defRPr sz="2800"/>
            </a:lvl1pPr>
          </a:lstStyle>
          <a:p>
            <a:pPr/>
            <a:r>
              <a:t>Title Text</a:t>
            </a:r>
          </a:p>
        </p:txBody>
      </p:sp>
      <p:sp>
        <p:nvSpPr>
          <p:cNvPr id="86" name="Picture Placeholder 2"/>
          <p:cNvSpPr/>
          <p:nvPr>
            <p:ph type="pic" sz="quarter" idx="21"/>
          </p:nvPr>
        </p:nvSpPr>
        <p:spPr>
          <a:xfrm>
            <a:off x="7536253" y="914400"/>
            <a:ext cx="3280975" cy="4572000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87" name="Body Level One…"/>
          <p:cNvSpPr txBox="1"/>
          <p:nvPr>
            <p:ph type="body" sz="quarter" idx="1"/>
          </p:nvPr>
        </p:nvSpPr>
        <p:spPr>
          <a:xfrm>
            <a:off x="685800" y="2971800"/>
            <a:ext cx="6164654" cy="1828800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17.xml"/><Relationship Id="rId21" Type="http://schemas.openxmlformats.org/officeDocument/2006/relationships/slideLayout" Target="../slideLayouts/slideLayout1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/>
          <p:nvPr>
            <p:ph type="title"/>
          </p:nvPr>
        </p:nvSpPr>
        <p:spPr>
          <a:xfrm>
            <a:off x="685801" y="609600"/>
            <a:ext cx="10131426" cy="1456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0579886" y="5943917"/>
            <a:ext cx="237342" cy="231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  <p:sldLayoutId id="2147483663" r:id="rId18"/>
    <p:sldLayoutId id="2147483664" r:id="rId19"/>
    <p:sldLayoutId id="2147483665" r:id="rId20"/>
    <p:sldLayoutId id="2147483666" r:id="rId21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85750" marR="0" indent="-28575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1pPr>
      <a:lvl2pPr marL="778668" marR="0" indent="-321468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2pPr>
      <a:lvl3pPr marL="1281792" marR="0" indent="-367392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3pPr>
      <a:lvl4pPr marL="16287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4pPr>
      <a:lvl5pPr marL="20859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5pPr>
      <a:lvl6pPr marL="2628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6pPr>
      <a:lvl7pPr marL="30861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7pPr>
      <a:lvl8pPr marL="35433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8pPr>
      <a:lvl9pPr marL="4000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4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4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5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itle 1"/>
          <p:cNvSpPr txBox="1"/>
          <p:nvPr>
            <p:ph type="ctrTitle"/>
          </p:nvPr>
        </p:nvSpPr>
        <p:spPr>
          <a:xfrm>
            <a:off x="3962398" y="2650732"/>
            <a:ext cx="7197727" cy="1734999"/>
          </a:xfrm>
          <a:prstGeom prst="rect">
            <a:avLst/>
          </a:prstGeom>
        </p:spPr>
        <p:txBody>
          <a:bodyPr/>
          <a:lstStyle>
            <a:lvl1pPr>
              <a:defRPr cap="none"/>
            </a:lvl1pPr>
          </a:lstStyle>
          <a:p>
            <a:pPr/>
            <a:r>
              <a:t>Introduction to Physical Science</a:t>
            </a:r>
          </a:p>
        </p:txBody>
      </p:sp>
      <p:sp>
        <p:nvSpPr>
          <p:cNvPr id="188" name="Subtitle 2"/>
          <p:cNvSpPr txBox="1"/>
          <p:nvPr>
            <p:ph type="subTitle" sz="quarter" idx="1"/>
          </p:nvPr>
        </p:nvSpPr>
        <p:spPr>
          <a:xfrm>
            <a:off x="3626777" y="4385731"/>
            <a:ext cx="7533348" cy="1405468"/>
          </a:xfrm>
          <a:prstGeom prst="rect">
            <a:avLst/>
          </a:prstGeom>
        </p:spPr>
        <p:txBody>
          <a:bodyPr/>
          <a:lstStyle/>
          <a:p>
            <a:pPr>
              <a:defRPr cap="none" sz="2400"/>
            </a:pPr>
            <a:r>
              <a:t>Accuracy, Precision, &amp; Significant Figures</a:t>
            </a:r>
          </a:p>
          <a:p>
            <a:pPr>
              <a:defRPr cap="none" sz="2400"/>
            </a:pPr>
            <a:r>
              <a:t>Presented by Robert Wagner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itle 1"/>
          <p:cNvSpPr txBox="1"/>
          <p:nvPr>
            <p:ph type="title"/>
          </p:nvPr>
        </p:nvSpPr>
        <p:spPr>
          <a:xfrm>
            <a:off x="685801" y="609600"/>
            <a:ext cx="10131426" cy="1456268"/>
          </a:xfrm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Examples</a:t>
            </a:r>
          </a:p>
        </p:txBody>
      </p:sp>
      <p:sp>
        <p:nvSpPr>
          <p:cNvPr id="223" name="Content Placeholder 2"/>
          <p:cNvSpPr txBox="1"/>
          <p:nvPr>
            <p:ph type="body" sz="half" idx="1"/>
          </p:nvPr>
        </p:nvSpPr>
        <p:spPr>
          <a:xfrm>
            <a:off x="685800" y="2116665"/>
            <a:ext cx="5363548" cy="3649135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2.583 * 6.28x10</a:t>
            </a:r>
            <a:r>
              <a:rPr baseline="56998"/>
              <a:t>5</a:t>
            </a:r>
            <a:r>
              <a:t> =</a:t>
            </a:r>
          </a:p>
          <a:p>
            <a:pPr>
              <a:defRPr sz="2400"/>
            </a:pPr>
          </a:p>
          <a:p>
            <a:pPr>
              <a:defRPr sz="2400"/>
            </a:pPr>
          </a:p>
          <a:p>
            <a:pPr>
              <a:defRPr sz="2400"/>
            </a:pPr>
          </a:p>
          <a:p>
            <a:pPr>
              <a:defRPr sz="2400"/>
            </a:pPr>
            <a:r>
              <a:t>25.1 - 41.5 + 16.31 =</a:t>
            </a:r>
          </a:p>
          <a:p>
            <a:pPr>
              <a:defRPr sz="2400"/>
            </a:pPr>
          </a:p>
        </p:txBody>
      </p:sp>
      <p:pic>
        <p:nvPicPr>
          <p:cNvPr id="224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45304" y="1924434"/>
            <a:ext cx="3822701" cy="3771901"/>
          </a:xfrm>
          <a:prstGeom prst="rect">
            <a:avLst/>
          </a:prstGeom>
          <a:ln w="12700">
            <a:miter lim="400000"/>
          </a:ln>
        </p:spPr>
      </p:pic>
      <p:sp>
        <p:nvSpPr>
          <p:cNvPr id="225" name="The answer must have three significant figures…"/>
          <p:cNvSpPr txBox="1"/>
          <p:nvPr/>
        </p:nvSpPr>
        <p:spPr>
          <a:xfrm>
            <a:off x="6855583" y="2005329"/>
            <a:ext cx="3602144" cy="35048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2.583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6.28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sSup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e>
                    <m: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sup>
                  </m:sSup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1,622,124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2.583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1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6.28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sSup>
                    <m:e>
                      <m:r>
                        <a:rPr xmlns:a="http://schemas.openxmlformats.org/drawingml/2006/main" sz="1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e>
                    <m:sup>
                      <m:r>
                        <a:rPr xmlns:a="http://schemas.openxmlformats.org/drawingml/2006/main" sz="1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sup>
                  </m:sSup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  <a:p>
            <a:pPr/>
          </a:p>
          <a:p>
            <a:pPr/>
            <a:r>
              <a:t>The answer must have three significant figures</a:t>
            </a:r>
          </a:p>
          <a:p>
            <a:pPr/>
          </a:p>
          <a:p>
            <a:pPr/>
            <a:r>
              <a:t>1,620,000 or </a:t>
            </a:r>
            <a14:m>
              <m:oMath>
                <m:r>
                  <a:rPr xmlns:a="http://schemas.openxmlformats.org/drawingml/2006/main" sz="2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1.62</m:t>
                </m:r>
                <m:r>
                  <a:rPr xmlns:a="http://schemas.openxmlformats.org/drawingml/2006/main" sz="2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sSup>
                  <m:e>
                    <m:r>
                      <a:rPr xmlns:a="http://schemas.openxmlformats.org/drawingml/2006/main" sz="22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10</m:t>
                    </m:r>
                  </m:e>
                  <m:sup>
                    <m:r>
                      <a:rPr xmlns:a="http://schemas.openxmlformats.org/drawingml/2006/main" sz="22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6</m:t>
                    </m:r>
                  </m:sup>
                </m:sSup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itle 1"/>
          <p:cNvSpPr txBox="1"/>
          <p:nvPr>
            <p:ph type="title"/>
          </p:nvPr>
        </p:nvSpPr>
        <p:spPr>
          <a:xfrm>
            <a:off x="685801" y="609600"/>
            <a:ext cx="10131426" cy="1456268"/>
          </a:xfrm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Examples</a:t>
            </a:r>
          </a:p>
        </p:txBody>
      </p:sp>
      <p:sp>
        <p:nvSpPr>
          <p:cNvPr id="228" name="Content Placeholder 2"/>
          <p:cNvSpPr txBox="1"/>
          <p:nvPr>
            <p:ph type="body" sz="half" idx="1"/>
          </p:nvPr>
        </p:nvSpPr>
        <p:spPr>
          <a:xfrm>
            <a:off x="685800" y="2116665"/>
            <a:ext cx="5363548" cy="3649135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2.583 * 6.28x10</a:t>
            </a:r>
            <a:r>
              <a:rPr baseline="56998"/>
              <a:t>5</a:t>
            </a:r>
            <a:r>
              <a:t> =</a:t>
            </a:r>
          </a:p>
          <a:p>
            <a:pPr>
              <a:defRPr sz="2400"/>
            </a:pPr>
          </a:p>
          <a:p>
            <a:pPr>
              <a:defRPr sz="2400"/>
            </a:pPr>
          </a:p>
          <a:p>
            <a:pPr>
              <a:defRPr sz="2400"/>
            </a:pPr>
          </a:p>
          <a:p>
            <a:pPr>
              <a:defRPr sz="2400"/>
            </a:pPr>
            <a:r>
              <a:t>25.1 - 41.5 + 16.31 =</a:t>
            </a:r>
          </a:p>
          <a:p>
            <a:pPr>
              <a:defRPr sz="2400"/>
            </a:pPr>
          </a:p>
        </p:txBody>
      </p:sp>
      <p:pic>
        <p:nvPicPr>
          <p:cNvPr id="229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45304" y="1924434"/>
            <a:ext cx="3822701" cy="3771901"/>
          </a:xfrm>
          <a:prstGeom prst="rect">
            <a:avLst/>
          </a:prstGeom>
          <a:ln w="12700">
            <a:miter lim="400000"/>
          </a:ln>
        </p:spPr>
      </p:pic>
      <p:sp>
        <p:nvSpPr>
          <p:cNvPr id="230" name="25.1 - 41.5 + 16.31…"/>
          <p:cNvSpPr txBox="1"/>
          <p:nvPr/>
        </p:nvSpPr>
        <p:spPr>
          <a:xfrm>
            <a:off x="6855583" y="2005329"/>
            <a:ext cx="3602144" cy="3558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25.1 - 41.5 + 16.31</a:t>
            </a:r>
          </a:p>
          <a:p>
            <a:pPr/>
          </a:p>
          <a:p>
            <a:pPr/>
            <a:r>
              <a:t>-0.09</a:t>
            </a:r>
          </a:p>
          <a:p>
            <a:pPr/>
          </a:p>
          <a:p>
            <a:pPr/>
            <a:r>
              <a:t>25.1 Stops at the tenths place</a:t>
            </a:r>
          </a:p>
          <a:p>
            <a:pPr/>
          </a:p>
          <a:p>
            <a:pPr/>
            <a:r>
              <a:t>41.5 Stops at the tenths place</a:t>
            </a:r>
          </a:p>
          <a:p>
            <a:pPr/>
          </a:p>
          <a:p>
            <a:pPr/>
            <a:r>
              <a:t>16.31 Stops at the hundredths place</a:t>
            </a:r>
          </a:p>
          <a:p>
            <a:pPr/>
          </a:p>
          <a:p>
            <a:pPr/>
            <a:r>
              <a:t>Answer must stop at the tenths place = -0.1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Summary</a:t>
            </a:r>
          </a:p>
        </p:txBody>
      </p:sp>
      <p:sp>
        <p:nvSpPr>
          <p:cNvPr id="233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Accuracy and precision can tell us about our measurements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All measurements have an uncertainty this can be expressed as an error (+/-) or a percent uncertainty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Significant figures are important in science as all measurements have an uncertainty associated with them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Photo-Background-White5-1709320900 copy.jpeg" descr="Photo-Background-White5-1709320900 copy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57957" y="586739"/>
            <a:ext cx="3485624" cy="6196665"/>
          </a:xfrm>
          <a:prstGeom prst="rect">
            <a:avLst/>
          </a:prstGeom>
          <a:ln w="12700">
            <a:miter lim="400000"/>
          </a:ln>
        </p:spPr>
      </p:pic>
      <p:sp>
        <p:nvSpPr>
          <p:cNvPr id="191" name="Footer Placeholder 4"/>
          <p:cNvSpPr txBox="1"/>
          <p:nvPr/>
        </p:nvSpPr>
        <p:spPr>
          <a:xfrm>
            <a:off x="127000" y="6451917"/>
            <a:ext cx="7827658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pPr/>
            <a:r>
              <a:t>Image Credit: Arbeck, CC BY 4.0 &lt;https://creativecommons.org/licenses/by/4.0&gt;, via Wikimedia Commons</a:t>
            </a:r>
          </a:p>
        </p:txBody>
      </p:sp>
      <p:sp>
        <p:nvSpPr>
          <p:cNvPr id="19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Accuracy &amp; Precision</a:t>
            </a:r>
          </a:p>
        </p:txBody>
      </p:sp>
      <p:sp>
        <p:nvSpPr>
          <p:cNvPr id="193" name="Content Placeholder 2"/>
          <p:cNvSpPr txBox="1"/>
          <p:nvPr>
            <p:ph type="body" sz="half" idx="1"/>
          </p:nvPr>
        </p:nvSpPr>
        <p:spPr>
          <a:xfrm>
            <a:off x="685801" y="1991950"/>
            <a:ext cx="4737895" cy="3844138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Accuracy</a:t>
            </a:r>
          </a:p>
          <a:p>
            <a:pPr lvl="1" marL="742950" indent="-285750">
              <a:defRPr sz="2200"/>
            </a:pPr>
            <a:r>
              <a:t>How close you are to the correct value</a:t>
            </a:r>
            <a:endParaRPr sz="1600"/>
          </a:p>
          <a:p>
            <a:pPr>
              <a:defRPr sz="2400"/>
            </a:pPr>
            <a:r>
              <a:t>Precision</a:t>
            </a:r>
          </a:p>
          <a:p>
            <a:pPr lvl="1" marL="742950" indent="-285750">
              <a:defRPr sz="2200"/>
            </a:pPr>
            <a:r>
              <a:t>How close together are repeated measurements</a:t>
            </a:r>
          </a:p>
        </p:txBody>
      </p:sp>
      <p:pic>
        <p:nvPicPr>
          <p:cNvPr id="194" name="Accuracy_and_Precision.svg.png" descr="Accuracy_and_Precision.svg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13904" y="1764346"/>
            <a:ext cx="3056020" cy="407469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Uncertainty</a:t>
            </a:r>
          </a:p>
        </p:txBody>
      </p:sp>
      <p:sp>
        <p:nvSpPr>
          <p:cNvPr id="197" name="Content Placeholder 2"/>
          <p:cNvSpPr txBox="1"/>
          <p:nvPr>
            <p:ph type="body" sz="half" idx="1"/>
          </p:nvPr>
        </p:nvSpPr>
        <p:spPr>
          <a:xfrm>
            <a:off x="673101" y="1862101"/>
            <a:ext cx="5919481" cy="3799250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How far measured values deviate from expected values</a:t>
            </a:r>
          </a:p>
          <a:p>
            <a:pPr lvl="1" marL="742950" indent="-285750">
              <a:defRPr sz="2200"/>
            </a:pPr>
            <a:r>
              <a:t>All measurements contain some uncertainty</a:t>
            </a:r>
          </a:p>
          <a:p>
            <a:pPr lvl="1" marL="742950" indent="-285750">
              <a:defRPr sz="2200"/>
            </a:pPr>
            <a:r>
              <a:t>Ex: 250 meters with an uncertainty of 10 meters</a:t>
            </a:r>
          </a:p>
          <a:p>
            <a:pPr lvl="2" marL="1200150" indent="-285750">
              <a:defRPr sz="2200"/>
            </a:pPr>
            <a:r>
              <a:t>Could be between 240 meters and 260 meters</a:t>
            </a:r>
          </a:p>
          <a:p>
            <a:pPr lvl="2" marL="1200150" indent="-285750">
              <a:defRPr sz="2200"/>
            </a:pPr>
            <a:r>
              <a:t>250 +/- 10 meters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Percent Uncertainty</a:t>
            </a:r>
          </a:p>
        </p:txBody>
      </p:sp>
      <p:sp>
        <p:nvSpPr>
          <p:cNvPr id="200" name="Content Placeholder 2"/>
          <p:cNvSpPr txBox="1"/>
          <p:nvPr>
            <p:ph type="body" sz="half" idx="1"/>
          </p:nvPr>
        </p:nvSpPr>
        <p:spPr>
          <a:xfrm>
            <a:off x="673101" y="1862101"/>
            <a:ext cx="5919481" cy="3799250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Defined as follows:</a:t>
            </a:r>
          </a:p>
          <a:p>
            <a:pPr lvl="1" marL="742950" indent="-285750">
              <a:defRPr sz="2200"/>
            </a:pPr>
            <a:r>
              <a:t>% </a:t>
            </a:r>
            <a14:m>
              <m:oMath>
                <m:r>
                  <a:rPr xmlns:a="http://schemas.openxmlformats.org/drawingml/2006/main" sz="27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u</m:t>
                </m:r>
                <m:r>
                  <a:rPr xmlns:a="http://schemas.openxmlformats.org/drawingml/2006/main" sz="27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27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27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xmlns:a="http://schemas.openxmlformats.org/drawingml/2006/main" sz="27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27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xmlns:a="http://schemas.openxmlformats.org/drawingml/2006/main" sz="27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A</m:t>
                    </m:r>
                  </m:num>
                  <m:den>
                    <m:r>
                      <a:rPr xmlns:a="http://schemas.openxmlformats.org/drawingml/2006/main" sz="27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A</m:t>
                    </m:r>
                  </m:den>
                </m:f>
                <m:r>
                  <a:rPr xmlns:a="http://schemas.openxmlformats.org/drawingml/2006/main" sz="27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27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100</m:t>
                </m:r>
              </m:oMath>
            </a14:m>
            <a:r>
              <a:t>%</a:t>
            </a:r>
          </a:p>
          <a:p>
            <a:pPr lvl="1" marL="742950" indent="-285750">
              <a:defRPr sz="2200"/>
            </a:pPr>
            <a:r>
              <a:t>δA = uncertainty in the measurement of A</a:t>
            </a:r>
          </a:p>
          <a:p>
            <a:pPr lvl="1" marL="742950" indent="-285750">
              <a:defRPr sz="2200"/>
            </a:pPr>
            <a:r>
              <a:t>Example: A board is measured to be 8.0 +/- 0.2 meters. What is the percent uncertainty?</a:t>
            </a:r>
          </a:p>
        </p:txBody>
      </p:sp>
      <p:pic>
        <p:nvPicPr>
          <p:cNvPr id="201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71596" y="1970937"/>
            <a:ext cx="3822701" cy="3771901"/>
          </a:xfrm>
          <a:prstGeom prst="rect">
            <a:avLst/>
          </a:prstGeom>
          <a:ln w="12700">
            <a:miter lim="400000"/>
          </a:ln>
        </p:spPr>
      </p:pic>
      <p:sp>
        <p:nvSpPr>
          <p:cNvPr id="202" name="8.0 +/- 0.2 meters…"/>
          <p:cNvSpPr txBox="1"/>
          <p:nvPr/>
        </p:nvSpPr>
        <p:spPr>
          <a:xfrm>
            <a:off x="7427083" y="2005329"/>
            <a:ext cx="3621258" cy="4082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8.0 +/- 0.2 meters</a:t>
            </a:r>
          </a:p>
          <a:p>
            <a:pPr/>
          </a:p>
          <a:p>
            <a:pPr/>
            <a:r>
              <a:t>A = 8.0 ; δA = 0.2</a:t>
            </a:r>
          </a:p>
          <a:p>
            <a:pPr/>
          </a:p>
          <a:p>
            <a:pPr/>
            <a:r>
              <a:t>% </a:t>
            </a:r>
            <a14:m>
              <m:oMath>
                <m:r>
                  <a:rPr xmlns:a="http://schemas.openxmlformats.org/drawingml/2006/main" sz="2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u</m:t>
                </m:r>
                <m:r>
                  <a:rPr xmlns:a="http://schemas.openxmlformats.org/drawingml/2006/main" sz="2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2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2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xmlns:a="http://schemas.openxmlformats.org/drawingml/2006/main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xmlns:a="http://schemas.openxmlformats.org/drawingml/2006/main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num>
                  <m:den>
                    <m:r>
                      <a:rPr xmlns:a="http://schemas.openxmlformats.org/drawingml/2006/main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den>
                </m:f>
                <m:r>
                  <a:rPr xmlns:a="http://schemas.openxmlformats.org/drawingml/2006/main" sz="2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2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100</m:t>
                </m:r>
              </m:oMath>
            </a14:m>
            <a:r>
              <a:t>%</a:t>
            </a:r>
          </a:p>
          <a:p>
            <a:pPr/>
          </a:p>
          <a:p>
            <a:pPr/>
            <a:r>
              <a:t>% </a:t>
            </a:r>
            <a14:m>
              <m:oMath>
                <m:r>
                  <a:rPr xmlns:a="http://schemas.openxmlformats.org/drawingml/2006/main" sz="2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u</m:t>
                </m:r>
                <m:r>
                  <a:rPr xmlns:a="http://schemas.openxmlformats.org/drawingml/2006/main" sz="2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2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2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xmlns:a="http://schemas.openxmlformats.org/drawingml/2006/main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0.2</m:t>
                    </m:r>
                  </m:num>
                  <m:den>
                    <m:r>
                      <a:rPr xmlns:a="http://schemas.openxmlformats.org/drawingml/2006/main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8.0</m:t>
                    </m:r>
                  </m:den>
                </m:f>
                <m:r>
                  <a:rPr xmlns:a="http://schemas.openxmlformats.org/drawingml/2006/main" sz="2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2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100</m:t>
                </m:r>
              </m:oMath>
            </a14:m>
            <a:r>
              <a:t>%</a:t>
            </a:r>
          </a:p>
          <a:p>
            <a:pPr/>
          </a:p>
          <a:p>
            <a:pPr/>
            <a:r>
              <a:t>% </a:t>
            </a:r>
            <a14:m>
              <m:oMath>
                <m:r>
                  <a:rPr xmlns:a="http://schemas.openxmlformats.org/drawingml/2006/main" sz="2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u</m:t>
                </m:r>
                <m:r>
                  <a:rPr xmlns:a="http://schemas.openxmlformats.org/drawingml/2006/main" sz="2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2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2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0.025</m:t>
                </m:r>
                <m:r>
                  <a:rPr xmlns:a="http://schemas.openxmlformats.org/drawingml/2006/main" sz="2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2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100</m:t>
                </m:r>
              </m:oMath>
            </a14:m>
            <a:r>
              <a:t>%</a:t>
            </a:r>
          </a:p>
          <a:p>
            <a:pPr/>
          </a:p>
          <a:p>
            <a:pPr/>
            <a:r>
              <a:t>% </a:t>
            </a:r>
            <a14:m>
              <m:oMath>
                <m:r>
                  <a:rPr xmlns:a="http://schemas.openxmlformats.org/drawingml/2006/main" sz="2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u</m:t>
                </m:r>
                <m:r>
                  <a:rPr xmlns:a="http://schemas.openxmlformats.org/drawingml/2006/main" sz="2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2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2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2.5</m:t>
                </m:r>
              </m:oMath>
            </a14:m>
            <a:r>
              <a:t>%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itle 1"/>
          <p:cNvSpPr txBox="1"/>
          <p:nvPr>
            <p:ph type="title"/>
          </p:nvPr>
        </p:nvSpPr>
        <p:spPr>
          <a:xfrm>
            <a:off x="685801" y="609600"/>
            <a:ext cx="10131426" cy="1456268"/>
          </a:xfrm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What are Significant Figures?</a:t>
            </a:r>
          </a:p>
        </p:txBody>
      </p:sp>
      <p:sp>
        <p:nvSpPr>
          <p:cNvPr id="205" name="Content Placeholder 2"/>
          <p:cNvSpPr txBox="1"/>
          <p:nvPr>
            <p:ph type="body" idx="1"/>
          </p:nvPr>
        </p:nvSpPr>
        <p:spPr>
          <a:xfrm>
            <a:off x="685801" y="2078565"/>
            <a:ext cx="10131426" cy="3649135"/>
          </a:xfrm>
          <a:prstGeom prst="rect">
            <a:avLst/>
          </a:prstGeom>
        </p:spPr>
        <p:txBody>
          <a:bodyPr/>
          <a:lstStyle/>
          <a:p>
            <a:pPr marL="260031" indent="-260031" defTabSz="416051">
              <a:spcBef>
                <a:spcPts val="900"/>
              </a:spcBef>
              <a:defRPr sz="2100"/>
            </a:pPr>
            <a:r>
              <a:t>Some numbers are exact</a:t>
            </a:r>
          </a:p>
          <a:p>
            <a:pPr lvl="1" marL="676084" indent="-260031" defTabSz="416051">
              <a:spcBef>
                <a:spcPts val="900"/>
              </a:spcBef>
              <a:defRPr sz="2000"/>
            </a:pPr>
            <a:r>
              <a:t>There are exactly 12 eggs in a dozen</a:t>
            </a:r>
          </a:p>
          <a:p>
            <a:pPr lvl="1" marL="676084" indent="-260031" defTabSz="416051">
              <a:spcBef>
                <a:spcPts val="900"/>
              </a:spcBef>
              <a:defRPr sz="2000"/>
            </a:pPr>
            <a:r>
              <a:t>There are exactly 2 wheels on a bicycle</a:t>
            </a:r>
          </a:p>
          <a:p>
            <a:pPr lvl="1" marL="676084" indent="-260031" defTabSz="416051">
              <a:spcBef>
                <a:spcPts val="900"/>
              </a:spcBef>
              <a:defRPr sz="2000"/>
            </a:pPr>
            <a:r>
              <a:t>These have as many significant figures as needed</a:t>
            </a:r>
          </a:p>
          <a:p>
            <a:pPr marL="260031" indent="-260031" defTabSz="416051">
              <a:spcBef>
                <a:spcPts val="900"/>
              </a:spcBef>
              <a:defRPr sz="2100"/>
            </a:pPr>
            <a:r>
              <a:t>Some numbers are estimates </a:t>
            </a:r>
          </a:p>
          <a:p>
            <a:pPr lvl="1" marL="676084" indent="-260031" defTabSz="416051">
              <a:spcBef>
                <a:spcPts val="900"/>
              </a:spcBef>
              <a:defRPr sz="2000"/>
            </a:pPr>
            <a:r>
              <a:t>People using different instruments might measure a piece of paper to be:</a:t>
            </a:r>
          </a:p>
          <a:p>
            <a:pPr lvl="2" marL="1092135" indent="-260031" defTabSz="416051">
              <a:spcBef>
                <a:spcPts val="900"/>
              </a:spcBef>
            </a:pPr>
            <a:r>
              <a:t>220 mm (2 significant figures)</a:t>
            </a:r>
          </a:p>
          <a:p>
            <a:pPr lvl="2" marL="1092135" indent="-260031" defTabSz="416051">
              <a:spcBef>
                <a:spcPts val="900"/>
              </a:spcBef>
            </a:pPr>
            <a:r>
              <a:t>218 mm (3 significant figures)</a:t>
            </a:r>
          </a:p>
          <a:p>
            <a:pPr lvl="2" marL="1092135" indent="-260031" defTabSz="416051">
              <a:spcBef>
                <a:spcPts val="900"/>
              </a:spcBef>
            </a:pPr>
            <a:r>
              <a:t>217.6 mm (4 significant figures)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itle 1"/>
          <p:cNvSpPr txBox="1"/>
          <p:nvPr>
            <p:ph type="title"/>
          </p:nvPr>
        </p:nvSpPr>
        <p:spPr>
          <a:xfrm>
            <a:off x="685801" y="609600"/>
            <a:ext cx="10131426" cy="1456268"/>
          </a:xfrm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Rules for Determining Significant Figures</a:t>
            </a:r>
          </a:p>
        </p:txBody>
      </p:sp>
      <p:sp>
        <p:nvSpPr>
          <p:cNvPr id="208" name="Content Placeholder 2"/>
          <p:cNvSpPr txBox="1"/>
          <p:nvPr>
            <p:ph type="body" idx="1"/>
          </p:nvPr>
        </p:nvSpPr>
        <p:spPr>
          <a:xfrm>
            <a:off x="685800" y="2078565"/>
            <a:ext cx="10309547" cy="3649135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Non-zero digits are ALWAYS significant</a:t>
            </a:r>
          </a:p>
          <a:p>
            <a:pPr>
              <a:defRPr sz="2400"/>
            </a:pPr>
            <a:r>
              <a:t>Leading zeros are NEVER significant</a:t>
            </a:r>
          </a:p>
          <a:p>
            <a:pPr>
              <a:defRPr sz="2400"/>
            </a:pPr>
            <a:r>
              <a:t>Embedded zeros (zeros appearing between two non-zero digits) are significant</a:t>
            </a:r>
          </a:p>
          <a:p>
            <a:pPr>
              <a:defRPr sz="2400"/>
            </a:pPr>
            <a:r>
              <a:t>Trailing zeros are significant ONLY if the decimal point is specified</a:t>
            </a:r>
          </a:p>
          <a:p>
            <a:pPr>
              <a:defRPr sz="2400"/>
            </a:pPr>
            <a:r>
              <a:t>All digits to the left of the x10</a:t>
            </a:r>
            <a:r>
              <a:rPr baseline="56998"/>
              <a:t>x</a:t>
            </a:r>
            <a:r>
              <a:t> in scientific notation are significant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itle 1"/>
          <p:cNvSpPr txBox="1"/>
          <p:nvPr>
            <p:ph type="title"/>
          </p:nvPr>
        </p:nvSpPr>
        <p:spPr>
          <a:xfrm>
            <a:off x="738248" y="151174"/>
            <a:ext cx="10131427" cy="1456269"/>
          </a:xfrm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Rules for Determining Significant Figures</a:t>
            </a:r>
          </a:p>
        </p:txBody>
      </p:sp>
      <p:sp>
        <p:nvSpPr>
          <p:cNvPr id="211" name="Image Credit: Modification of work by Waifer X, CC BY 2.0 via Flickr"/>
          <p:cNvSpPr txBox="1"/>
          <p:nvPr/>
        </p:nvSpPr>
        <p:spPr>
          <a:xfrm>
            <a:off x="84079" y="6551930"/>
            <a:ext cx="8911981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pPr/>
            <a:r>
              <a:t>Image Credit: Modification of work by Waifer X, CC BY 2.0 via Flickr</a:t>
            </a:r>
          </a:p>
        </p:txBody>
      </p:sp>
      <p:pic>
        <p:nvPicPr>
          <p:cNvPr id="212" name="Significant Figures.pdf" descr="Significant Figures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64584" y="1309750"/>
            <a:ext cx="4648388" cy="540400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Significant Figures - Examples</a:t>
            </a:r>
          </a:p>
        </p:txBody>
      </p:sp>
      <p:pic>
        <p:nvPicPr>
          <p:cNvPr id="215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69776" y="1922236"/>
            <a:ext cx="4217627" cy="4161580"/>
          </a:xfrm>
          <a:prstGeom prst="rect">
            <a:avLst/>
          </a:prstGeom>
          <a:ln w="12700">
            <a:miter lim="400000"/>
          </a:ln>
        </p:spPr>
      </p:pic>
      <p:sp>
        <p:nvSpPr>
          <p:cNvPr id="216" name="300 - 1 Significant figure…"/>
          <p:cNvSpPr txBox="1"/>
          <p:nvPr/>
        </p:nvSpPr>
        <p:spPr>
          <a:xfrm>
            <a:off x="7147683" y="1992629"/>
            <a:ext cx="4061778" cy="3876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300 - 1 Significant figure</a:t>
            </a:r>
          </a:p>
          <a:p>
            <a:pPr/>
          </a:p>
          <a:p>
            <a:pPr/>
            <a:r>
              <a:t>300.0 - 4 significant figures</a:t>
            </a:r>
          </a:p>
          <a:p>
            <a:pPr/>
          </a:p>
          <a:p>
            <a:pPr/>
            <a:r>
              <a:t>0.000052 - 2 significant figures</a:t>
            </a:r>
          </a:p>
          <a:p>
            <a:pPr/>
          </a:p>
          <a:p>
            <a:pPr/>
            <a:r>
              <a:t>1.002504 - 7 significant figures</a:t>
            </a:r>
          </a:p>
          <a:p>
            <a:pPr/>
          </a:p>
          <a:p>
            <a:pPr/>
            <a:r>
              <a:t>0.2000 - 4 significant figures</a:t>
            </a:r>
          </a:p>
          <a:p>
            <a:pPr/>
          </a:p>
          <a:p>
            <a:pPr/>
            <a:r>
              <a:t>6.58x10</a:t>
            </a:r>
            <a:r>
              <a:rPr baseline="54222"/>
              <a:t>8</a:t>
            </a:r>
            <a:r>
              <a:t> - 3 significant figures</a:t>
            </a:r>
          </a:p>
          <a:p>
            <a:pPr/>
          </a:p>
          <a:p>
            <a:pPr/>
            <a:r>
              <a:t>12 - 2 significant figures or an infinite number of significant figures!</a:t>
            </a:r>
          </a:p>
        </p:txBody>
      </p:sp>
      <p:sp>
        <p:nvSpPr>
          <p:cNvPr id="217" name="How many significant figures in:…"/>
          <p:cNvSpPr txBox="1"/>
          <p:nvPr/>
        </p:nvSpPr>
        <p:spPr>
          <a:xfrm>
            <a:off x="820930" y="2369807"/>
            <a:ext cx="4784340" cy="3723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marL="285750" indent="-285750">
              <a:spcBef>
                <a:spcPts val="1000"/>
              </a:spcBef>
              <a:buClr>
                <a:srgbClr val="FFFFFF"/>
              </a:buClr>
              <a:buSzPct val="100000"/>
              <a:buFont typeface="Arial"/>
              <a:buChar char="•"/>
              <a:defRPr sz="2400">
                <a:solidFill>
                  <a:srgbClr val="FFFFFF"/>
                </a:solidFill>
              </a:defRPr>
            </a:pPr>
            <a:r>
              <a:t>How many significant figures in:</a:t>
            </a:r>
          </a:p>
          <a:p>
            <a:pPr lvl="1" marL="742950" indent="-285750">
              <a:spcBef>
                <a:spcPts val="1000"/>
              </a:spcBef>
              <a:buClr>
                <a:srgbClr val="FFFFFF"/>
              </a:buClr>
              <a:buSzPct val="100000"/>
              <a:buFont typeface="Arial"/>
              <a:buChar char="•"/>
              <a:defRPr sz="2200">
                <a:solidFill>
                  <a:srgbClr val="FFFFFF"/>
                </a:solidFill>
              </a:defRPr>
            </a:pPr>
            <a:r>
              <a:t>300</a:t>
            </a:r>
          </a:p>
          <a:p>
            <a:pPr lvl="1" marL="742950" indent="-285750">
              <a:spcBef>
                <a:spcPts val="1000"/>
              </a:spcBef>
              <a:buClr>
                <a:srgbClr val="FFFFFF"/>
              </a:buClr>
              <a:buSzPct val="100000"/>
              <a:buFont typeface="Arial"/>
              <a:buChar char="•"/>
              <a:defRPr sz="2200">
                <a:solidFill>
                  <a:srgbClr val="FFFFFF"/>
                </a:solidFill>
              </a:defRPr>
            </a:pPr>
            <a:r>
              <a:t>300.0</a:t>
            </a:r>
          </a:p>
          <a:p>
            <a:pPr lvl="1" marL="742950" indent="-285750">
              <a:spcBef>
                <a:spcPts val="1000"/>
              </a:spcBef>
              <a:buClr>
                <a:srgbClr val="FFFFFF"/>
              </a:buClr>
              <a:buSzPct val="100000"/>
              <a:buFont typeface="Arial"/>
              <a:buChar char="•"/>
              <a:defRPr sz="2200">
                <a:solidFill>
                  <a:srgbClr val="FFFFFF"/>
                </a:solidFill>
              </a:defRPr>
            </a:pPr>
            <a:r>
              <a:t>0.000052</a:t>
            </a:r>
          </a:p>
          <a:p>
            <a:pPr lvl="1" marL="742950" indent="-285750">
              <a:spcBef>
                <a:spcPts val="1000"/>
              </a:spcBef>
              <a:buClr>
                <a:srgbClr val="FFFFFF"/>
              </a:buClr>
              <a:buSzPct val="100000"/>
              <a:buFont typeface="Arial"/>
              <a:buChar char="•"/>
              <a:defRPr sz="2200">
                <a:solidFill>
                  <a:srgbClr val="FFFFFF"/>
                </a:solidFill>
              </a:defRPr>
            </a:pPr>
            <a:r>
              <a:t>1.002504</a:t>
            </a:r>
          </a:p>
          <a:p>
            <a:pPr lvl="1" marL="742950" indent="-285750">
              <a:spcBef>
                <a:spcPts val="1000"/>
              </a:spcBef>
              <a:buClr>
                <a:srgbClr val="FFFFFF"/>
              </a:buClr>
              <a:buSzPct val="100000"/>
              <a:buFont typeface="Arial"/>
              <a:buChar char="•"/>
              <a:defRPr sz="2200">
                <a:solidFill>
                  <a:srgbClr val="FFFFFF"/>
                </a:solidFill>
              </a:defRPr>
            </a:pPr>
            <a:r>
              <a:t>0.2000</a:t>
            </a:r>
          </a:p>
          <a:p>
            <a:pPr lvl="1" marL="742950" indent="-285750">
              <a:spcBef>
                <a:spcPts val="1000"/>
              </a:spcBef>
              <a:buClr>
                <a:srgbClr val="FFFFFF"/>
              </a:buClr>
              <a:buSzPct val="100000"/>
              <a:buFont typeface="Arial"/>
              <a:buChar char="•"/>
              <a:defRPr sz="2200">
                <a:solidFill>
                  <a:srgbClr val="FFFFFF"/>
                </a:solidFill>
              </a:defRPr>
            </a:pPr>
            <a:r>
              <a:t>6.58x10</a:t>
            </a:r>
            <a:r>
              <a:rPr baseline="59271"/>
              <a:t>8</a:t>
            </a:r>
            <a:endParaRPr baseline="59271"/>
          </a:p>
          <a:p>
            <a:pPr lvl="1" marL="742950" indent="-285750">
              <a:spcBef>
                <a:spcPts val="1000"/>
              </a:spcBef>
              <a:buClr>
                <a:srgbClr val="FFFFFF"/>
              </a:buClr>
              <a:buSzPct val="100000"/>
              <a:buFont typeface="Arial"/>
              <a:buChar char="•"/>
              <a:defRPr baseline="0" sz="2200">
                <a:solidFill>
                  <a:srgbClr val="FFFFFF"/>
                </a:solidFill>
              </a:defRPr>
            </a:pPr>
            <a:r>
              <a:t>12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Title 1"/>
          <p:cNvSpPr txBox="1"/>
          <p:nvPr>
            <p:ph type="title"/>
          </p:nvPr>
        </p:nvSpPr>
        <p:spPr>
          <a:xfrm>
            <a:off x="685801" y="609600"/>
            <a:ext cx="10131426" cy="1456268"/>
          </a:xfrm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Rules for Calculations in Significant Figures</a:t>
            </a:r>
          </a:p>
        </p:txBody>
      </p:sp>
      <p:sp>
        <p:nvSpPr>
          <p:cNvPr id="220" name="Content Placeholder 2"/>
          <p:cNvSpPr txBox="1"/>
          <p:nvPr>
            <p:ph type="body" idx="1"/>
          </p:nvPr>
        </p:nvSpPr>
        <p:spPr>
          <a:xfrm>
            <a:off x="685800" y="2065865"/>
            <a:ext cx="10820400" cy="3649135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When adding or subtracting, the last digit to be retained is determined by the input number that is most estimated (ends at the highest place value)</a:t>
            </a:r>
          </a:p>
          <a:p>
            <a:pPr>
              <a:defRPr sz="2400"/>
            </a:pPr>
          </a:p>
          <a:p>
            <a:pPr>
              <a:defRPr sz="2400"/>
            </a:pPr>
          </a:p>
          <a:p>
            <a:pPr>
              <a:defRPr sz="2400"/>
            </a:pPr>
            <a:r>
              <a:t>When multiplying or dividing, the answer can contain no more significant figures than the input number with the least significant digits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