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626777" y="43857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Physical Quantities and Units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Unit Conversions</a:t>
            </a:r>
          </a:p>
        </p:txBody>
      </p:sp>
      <p:pic>
        <p:nvPicPr>
          <p:cNvPr id="229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57076" y="1680936"/>
            <a:ext cx="4217627" cy="416158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ext"/>
          <p:cNvSpPr txBox="1"/>
          <p:nvPr/>
        </p:nvSpPr>
        <p:spPr>
          <a:xfrm>
            <a:off x="7147683" y="1751329"/>
            <a:ext cx="4036414" cy="4077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60.0</m:t>
                  </m:r>
                  <m:f>
                    <m:fPr>
                      <m:ctrlP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num>
                    <m:den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60.0</m:t>
                  </m:r>
                  <m:f>
                    <m:fPr>
                      <m:ctrlP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num>
                    <m:den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den>
                  </m:f>
                  <m:r>
                    <a:rPr xmlns:a="http://schemas.openxmlformats.org/drawingml/2006/main" sz="1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f>
                    <m:fPr>
                      <m:ctrlP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num>
                    <m:den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den>
                  </m:f>
                  <m:r>
                    <a:rPr xmlns:a="http://schemas.openxmlformats.org/drawingml/2006/main" sz="1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f>
                    <m:fPr>
                      <m:ctrlP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num>
                    <m:den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3600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60.0</m:t>
                  </m:r>
                  <m:f>
                    <m:fPr>
                      <m:ctrlP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num>
                    <m:den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den>
                  </m:f>
                  <m:r>
                    <a:rPr xmlns:a="http://schemas.openxmlformats.org/drawingml/2006/main" sz="1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f>
                    <m:fPr>
                      <m:ctrlP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num>
                    <m:den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den>
                  </m:f>
                  <m:r>
                    <a:rPr xmlns:a="http://schemas.openxmlformats.org/drawingml/2006/main" sz="1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f>
                    <m:fPr>
                      <m:ctrlP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num>
                    <m:den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3600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60.0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1000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3600</m:t>
                      </m:r>
                    </m:den>
                  </m:f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16.7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den>
                  </m:f>
                </m:oMath>
              </m:oMathPara>
            </a14:m>
          </a:p>
        </p:txBody>
      </p:sp>
      <p:sp>
        <p:nvSpPr>
          <p:cNvPr id="231" name="Line"/>
          <p:cNvSpPr/>
          <p:nvPr/>
        </p:nvSpPr>
        <p:spPr>
          <a:xfrm>
            <a:off x="9241243" y="3876025"/>
            <a:ext cx="217009" cy="21701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2" name="Line"/>
          <p:cNvSpPr/>
          <p:nvPr/>
        </p:nvSpPr>
        <p:spPr>
          <a:xfrm>
            <a:off x="7806143" y="3545825"/>
            <a:ext cx="217009" cy="21701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3" name="Line"/>
          <p:cNvSpPr/>
          <p:nvPr/>
        </p:nvSpPr>
        <p:spPr>
          <a:xfrm>
            <a:off x="10523943" y="3545825"/>
            <a:ext cx="217009" cy="21701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4" name="Line"/>
          <p:cNvSpPr/>
          <p:nvPr/>
        </p:nvSpPr>
        <p:spPr>
          <a:xfrm>
            <a:off x="7806143" y="3876025"/>
            <a:ext cx="217009" cy="21701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5" name="Content Placeholder 2"/>
          <p:cNvSpPr txBox="1"/>
          <p:nvPr>
            <p:ph type="body" sz="half" idx="1"/>
          </p:nvPr>
        </p:nvSpPr>
        <p:spPr>
          <a:xfrm>
            <a:off x="673101" y="1862101"/>
            <a:ext cx="5919481" cy="379925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Convert between units using dimensional analysis</a:t>
            </a:r>
          </a:p>
          <a:p>
            <a:pPr lvl="1" marL="742950" indent="-285750">
              <a:defRPr sz="2000"/>
            </a:pPr>
            <a:r>
              <a:t>8000 m to km</a:t>
            </a:r>
            <a:endParaRPr sz="1600"/>
          </a:p>
          <a:p>
            <a:pPr lvl="1" marL="742950" indent="-285750">
              <a:defRPr sz="2000"/>
            </a:pPr>
            <a:r>
              <a:t>1.00 year to seconds</a:t>
            </a:r>
            <a:endParaRPr sz="1600"/>
          </a:p>
          <a:p>
            <a:pPr lvl="1" marL="742950" indent="-285750">
              <a:defRPr sz="2000"/>
            </a:pPr>
            <a:r>
              <a:t>60.0 km/hr to m/s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38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Physics deals with both very large and very small numbers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SI/metric units are used universally in science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We can convert between units by dimensional analysis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Numbers in Physics</a:t>
            </a:r>
          </a:p>
        </p:txBody>
      </p:sp>
      <p:sp>
        <p:nvSpPr>
          <p:cNvPr id="181" name="Content Placeholder 2"/>
          <p:cNvSpPr txBox="1"/>
          <p:nvPr>
            <p:ph type="body" sz="half" idx="1"/>
          </p:nvPr>
        </p:nvSpPr>
        <p:spPr>
          <a:xfrm>
            <a:off x="685801" y="2142066"/>
            <a:ext cx="6324191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Physics deals with scales of both the very large and very small</a:t>
            </a:r>
          </a:p>
          <a:p>
            <a:pPr lvl="1" marL="742950" indent="-285750">
              <a:defRPr sz="2200"/>
            </a:pPr>
            <a:r>
              <a:t>Scientific Notation - based on powers of 10</a:t>
            </a:r>
            <a:endParaRPr sz="1600"/>
          </a:p>
          <a:p>
            <a:pPr>
              <a:defRPr sz="2400"/>
            </a:pPr>
            <a:r>
              <a:t>Systems of Units</a:t>
            </a:r>
            <a:endParaRPr sz="1600"/>
          </a:p>
          <a:p>
            <a:pPr lvl="1" marL="742950" indent="-285750">
              <a:defRPr sz="2200"/>
            </a:pPr>
            <a:r>
              <a:t>SI Units - Used in science worldwide</a:t>
            </a:r>
          </a:p>
          <a:p>
            <a:pPr lvl="1" marL="742950" indent="-285750">
              <a:defRPr sz="2200"/>
            </a:pPr>
            <a:r>
              <a:t>English Units - Used primarily in the US, outside of science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Footer Placeholder 4"/>
          <p:cNvSpPr txBox="1"/>
          <p:nvPr/>
        </p:nvSpPr>
        <p:spPr>
          <a:xfrm>
            <a:off x="266700" y="6477317"/>
            <a:ext cx="782765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Table 1.1 CC BY 4.0</a:t>
            </a:r>
          </a:p>
        </p:txBody>
      </p:sp>
      <p:sp>
        <p:nvSpPr>
          <p:cNvPr id="18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SI Units</a:t>
            </a:r>
          </a:p>
        </p:txBody>
      </p:sp>
      <p:sp>
        <p:nvSpPr>
          <p:cNvPr id="185" name="Content Placeholder 2"/>
          <p:cNvSpPr txBox="1"/>
          <p:nvPr>
            <p:ph type="body" sz="half" idx="1"/>
          </p:nvPr>
        </p:nvSpPr>
        <p:spPr>
          <a:xfrm>
            <a:off x="685801" y="1991950"/>
            <a:ext cx="10953046" cy="179390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Fundamental and derived units</a:t>
            </a:r>
          </a:p>
          <a:p>
            <a:pPr lvl="1" marL="742950" indent="-285750">
              <a:defRPr sz="2000"/>
            </a:pPr>
            <a:r>
              <a:t>Fundamental units - defined only in terms of the procedure used to measure them</a:t>
            </a:r>
            <a:endParaRPr sz="1600"/>
          </a:p>
          <a:p>
            <a:pPr lvl="1" marL="742950" indent="-285750">
              <a:defRPr sz="2000"/>
            </a:pPr>
            <a:r>
              <a:t>Derived units - expressed as combinations of fundamental units (velocity = distance/time)</a:t>
            </a:r>
          </a:p>
        </p:txBody>
      </p:sp>
      <p:pic>
        <p:nvPicPr>
          <p:cNvPr id="186" name="Screen Shot 2021-02-28 at 5.13.04 PM.png" descr="Screen Shot 2021-02-28 at 5.13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020" y="3854705"/>
            <a:ext cx="10953047" cy="1929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ooter Placeholder 4"/>
          <p:cNvSpPr txBox="1"/>
          <p:nvPr/>
        </p:nvSpPr>
        <p:spPr>
          <a:xfrm>
            <a:off x="190500" y="6490017"/>
            <a:ext cx="782765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Image Credit: NASA, Public Domain, via Wikimedia Commons</a:t>
            </a:r>
          </a:p>
        </p:txBody>
      </p:sp>
      <p:sp>
        <p:nvSpPr>
          <p:cNvPr id="18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Fundamental Units</a:t>
            </a:r>
          </a:p>
        </p:txBody>
      </p:sp>
      <p:sp>
        <p:nvSpPr>
          <p:cNvPr id="190" name="Content Placeholder 2"/>
          <p:cNvSpPr txBox="1"/>
          <p:nvPr>
            <p:ph type="body" sz="half" idx="1"/>
          </p:nvPr>
        </p:nvSpPr>
        <p:spPr>
          <a:xfrm>
            <a:off x="673101" y="1862101"/>
            <a:ext cx="5919481" cy="3799250"/>
          </a:xfrm>
          <a:prstGeom prst="rect">
            <a:avLst/>
          </a:prstGeom>
        </p:spPr>
        <p:txBody>
          <a:bodyPr/>
          <a:lstStyle/>
          <a:p>
            <a:pPr marL="282892" indent="-282892" defTabSz="452627">
              <a:spcBef>
                <a:spcPts val="900"/>
              </a:spcBef>
              <a:defRPr sz="2376"/>
            </a:pPr>
            <a:r>
              <a:t>For now, we look at three fundamental units</a:t>
            </a:r>
          </a:p>
          <a:p>
            <a:pPr lvl="1" marL="735520" indent="-282892" defTabSz="452627">
              <a:spcBef>
                <a:spcPts val="900"/>
              </a:spcBef>
              <a:defRPr sz="2178"/>
            </a:pPr>
            <a:r>
              <a:t>Second - 9,192,631,770 vibrations os a cesium atom</a:t>
            </a:r>
          </a:p>
          <a:p>
            <a:pPr lvl="1" marL="735520" indent="-282892" defTabSz="452627">
              <a:spcBef>
                <a:spcPts val="900"/>
              </a:spcBef>
              <a:defRPr sz="2178"/>
            </a:pPr>
            <a:r>
              <a:t>Meter - Distance traveled by light in 1/299,792,458 second</a:t>
            </a:r>
          </a:p>
          <a:p>
            <a:pPr lvl="1" marL="735520" indent="-282892" defTabSz="452627">
              <a:spcBef>
                <a:spcPts val="900"/>
              </a:spcBef>
              <a:defRPr sz="2178"/>
            </a:pPr>
            <a:r>
              <a:t>Kilogram - Mass of a platinum-iridium cylinder kept near Paris. (Now defined using the Meter, Second and Planck’s Constant.)</a:t>
            </a:r>
          </a:p>
        </p:txBody>
      </p:sp>
      <p:pic>
        <p:nvPicPr>
          <p:cNvPr id="191" name="Atomicclock.jpg" descr="Atomiccloc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6301" y="2326626"/>
            <a:ext cx="4318001" cy="287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Footer Placeholder 4"/>
          <p:cNvSpPr txBox="1"/>
          <p:nvPr/>
        </p:nvSpPr>
        <p:spPr>
          <a:xfrm>
            <a:off x="127000" y="6464617"/>
            <a:ext cx="782765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Figure 1.19 CC BY 4.0</a:t>
            </a:r>
          </a:p>
        </p:txBody>
      </p:sp>
      <p:sp>
        <p:nvSpPr>
          <p:cNvPr id="19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Fundamental Units</a:t>
            </a:r>
          </a:p>
        </p:txBody>
      </p:sp>
      <p:sp>
        <p:nvSpPr>
          <p:cNvPr id="195" name="Content Placeholder 2"/>
          <p:cNvSpPr txBox="1"/>
          <p:nvPr>
            <p:ph type="body" sz="half" idx="1"/>
          </p:nvPr>
        </p:nvSpPr>
        <p:spPr>
          <a:xfrm>
            <a:off x="673101" y="1862101"/>
            <a:ext cx="5919481" cy="3799250"/>
          </a:xfrm>
          <a:prstGeom prst="rect">
            <a:avLst/>
          </a:prstGeom>
        </p:spPr>
        <p:txBody>
          <a:bodyPr/>
          <a:lstStyle/>
          <a:p>
            <a:pPr marL="282892" indent="-282892" defTabSz="452627">
              <a:spcBef>
                <a:spcPts val="900"/>
              </a:spcBef>
              <a:defRPr sz="2376"/>
            </a:pPr>
            <a:r>
              <a:t>For now, we look at three fundamental units</a:t>
            </a:r>
          </a:p>
          <a:p>
            <a:pPr lvl="1" marL="735520" indent="-282892" defTabSz="452627">
              <a:spcBef>
                <a:spcPts val="900"/>
              </a:spcBef>
              <a:defRPr sz="2178"/>
            </a:pPr>
            <a:r>
              <a:t>Second - 9,192,631,770 vibrations os a cesium atom</a:t>
            </a:r>
          </a:p>
          <a:p>
            <a:pPr lvl="1" marL="735520" indent="-282892" defTabSz="452627">
              <a:spcBef>
                <a:spcPts val="900"/>
              </a:spcBef>
              <a:defRPr sz="2178"/>
            </a:pPr>
            <a:r>
              <a:t>Meter - Distance traveled by light in 1/299,792,458 second</a:t>
            </a:r>
          </a:p>
          <a:p>
            <a:pPr lvl="1" marL="735520" indent="-282892" defTabSz="452627">
              <a:spcBef>
                <a:spcPts val="900"/>
              </a:spcBef>
              <a:defRPr sz="2178"/>
            </a:pPr>
            <a:r>
              <a:t>Kilogram - Mass of a platinum-iridium cylinder kept near Paris. (Now defined using the Meter, Second and Planck’s Constant.)</a:t>
            </a:r>
          </a:p>
        </p:txBody>
      </p:sp>
      <p:pic>
        <p:nvPicPr>
          <p:cNvPr id="196" name="Screen Shot 2021-02-28 at 5.24.14 PM.png" descr="Screen Shot 2021-02-28 at 5.24.1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69320" y="2623198"/>
            <a:ext cx="5014010" cy="22770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Footer Placeholder 4"/>
          <p:cNvSpPr txBox="1"/>
          <p:nvPr/>
        </p:nvSpPr>
        <p:spPr>
          <a:xfrm>
            <a:off x="88900" y="6490017"/>
            <a:ext cx="782765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Image Credit: Daderot, CC0, via Wikimedia Commons</a:t>
            </a:r>
          </a:p>
        </p:txBody>
      </p:sp>
      <p:sp>
        <p:nvSpPr>
          <p:cNvPr id="19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Fundamental Units</a:t>
            </a:r>
          </a:p>
        </p:txBody>
      </p:sp>
      <p:sp>
        <p:nvSpPr>
          <p:cNvPr id="200" name="Content Placeholder 2"/>
          <p:cNvSpPr txBox="1"/>
          <p:nvPr>
            <p:ph type="body" sz="half" idx="1"/>
          </p:nvPr>
        </p:nvSpPr>
        <p:spPr>
          <a:xfrm>
            <a:off x="368301" y="2266834"/>
            <a:ext cx="5919481" cy="3799250"/>
          </a:xfrm>
          <a:prstGeom prst="rect">
            <a:avLst/>
          </a:prstGeom>
        </p:spPr>
        <p:txBody>
          <a:bodyPr/>
          <a:lstStyle/>
          <a:p>
            <a:pPr marL="282892" indent="-282892" defTabSz="452627">
              <a:spcBef>
                <a:spcPts val="900"/>
              </a:spcBef>
              <a:defRPr sz="2376"/>
            </a:pPr>
            <a:r>
              <a:t>For now, we look at three fundamental units</a:t>
            </a:r>
          </a:p>
          <a:p>
            <a:pPr lvl="1" marL="735520" indent="-282892" defTabSz="452627">
              <a:spcBef>
                <a:spcPts val="900"/>
              </a:spcBef>
              <a:defRPr sz="2178"/>
            </a:pPr>
            <a:r>
              <a:t>Second - 9,192,631,770 vibrations of a cesium atom</a:t>
            </a:r>
          </a:p>
          <a:p>
            <a:pPr lvl="1" marL="735520" indent="-282892" defTabSz="452627">
              <a:spcBef>
                <a:spcPts val="900"/>
              </a:spcBef>
              <a:defRPr sz="2178"/>
            </a:pPr>
            <a:r>
              <a:t>Meter - Distance traveled by light in 1/299,792,458 second</a:t>
            </a:r>
          </a:p>
          <a:p>
            <a:pPr lvl="1" marL="735520" indent="-282892" defTabSz="452627">
              <a:spcBef>
                <a:spcPts val="900"/>
              </a:spcBef>
              <a:defRPr sz="2178"/>
            </a:pPr>
            <a:r>
              <a:t>Kilogram - Mass of a platinum-iridium cylinder kept near Paris. (Now defined using the Meter, Second and Planck’s Constant.)</a:t>
            </a:r>
          </a:p>
        </p:txBody>
      </p:sp>
      <p:pic>
        <p:nvPicPr>
          <p:cNvPr id="201" name="Weights_-_National_Museum_of_Nature_and_Science,_Tokyo_-_DSC07376.JPG" descr="Weights_-_National_Museum_of_Nature_and_Science,_Tokyo_-_DSC0737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93130" y="2612032"/>
            <a:ext cx="4667676" cy="3108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Footer Placeholder 4"/>
          <p:cNvSpPr txBox="1"/>
          <p:nvPr/>
        </p:nvSpPr>
        <p:spPr>
          <a:xfrm>
            <a:off x="127000" y="6490017"/>
            <a:ext cx="782765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Table 1.2 CC BY 4.0</a:t>
            </a:r>
          </a:p>
        </p:txBody>
      </p:sp>
      <p:sp>
        <p:nvSpPr>
          <p:cNvPr id="20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Metric Units</a:t>
            </a:r>
          </a:p>
        </p:txBody>
      </p:sp>
      <p:sp>
        <p:nvSpPr>
          <p:cNvPr id="205" name="Content Placeholder 2"/>
          <p:cNvSpPr txBox="1"/>
          <p:nvPr>
            <p:ph type="body" sz="quarter" idx="1"/>
          </p:nvPr>
        </p:nvSpPr>
        <p:spPr>
          <a:xfrm>
            <a:off x="673101" y="1862101"/>
            <a:ext cx="4147814" cy="379925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Metric Prefixes:</a:t>
            </a:r>
          </a:p>
          <a:p>
            <a:pPr lvl="1" marL="742950" indent="-285750">
              <a:defRPr sz="2200"/>
            </a:pPr>
            <a:r>
              <a:t>Based on powers of 10</a:t>
            </a:r>
            <a:endParaRPr sz="1600"/>
          </a:p>
          <a:p>
            <a:pPr>
              <a:defRPr sz="2400"/>
            </a:pPr>
            <a:r>
              <a:t>Scientific Notation</a:t>
            </a:r>
            <a:endParaRPr sz="1600"/>
          </a:p>
          <a:p>
            <a:pPr lvl="1" marL="742950" indent="-285750">
              <a:defRPr sz="2200"/>
            </a:pPr>
            <a:r>
              <a:t>Written as powers of10</a:t>
            </a:r>
          </a:p>
          <a:p>
            <a:pPr lvl="1" marL="742950" indent="-285750">
              <a:defRPr sz="2200"/>
            </a:pPr>
            <a:r>
              <a:t>800 = 8 x 10</a:t>
            </a:r>
            <a:r>
              <a:rPr baseline="50181"/>
              <a:t>2</a:t>
            </a:r>
            <a:endParaRPr baseline="50181"/>
          </a:p>
          <a:p>
            <a:pPr lvl="1" marL="742950" indent="-285750">
              <a:defRPr sz="2200"/>
            </a:pPr>
            <a:r>
              <a:t>0.045 = 4.5 x 10</a:t>
            </a:r>
            <a:r>
              <a:rPr baseline="50181"/>
              <a:t>-2</a:t>
            </a:r>
          </a:p>
        </p:txBody>
      </p:sp>
      <p:pic>
        <p:nvPicPr>
          <p:cNvPr id="206" name="Screen Shot 2021-02-28 at 5.29.20 PM.png" descr="Screen Shot 2021-02-28 at 5.29.2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73573" y="1707728"/>
            <a:ext cx="6505032" cy="41079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Unit Conversions</a:t>
            </a:r>
          </a:p>
        </p:txBody>
      </p:sp>
      <p:pic>
        <p:nvPicPr>
          <p:cNvPr id="209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57076" y="1680936"/>
            <a:ext cx="4217627" cy="416158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Text"/>
          <p:cNvSpPr txBox="1"/>
          <p:nvPr/>
        </p:nvSpPr>
        <p:spPr>
          <a:xfrm>
            <a:off x="7223883" y="1814829"/>
            <a:ext cx="3884014" cy="4164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8000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8000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f>
                    <m:fPr>
                      <m:ctrlP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num>
                    <m:den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8000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f>
                    <m:fPr>
                      <m:ctrlP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num>
                    <m:den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f>
                    <m:fPr>
                      <m:ctrlP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8000</m:t>
                      </m:r>
                    </m:num>
                    <m:den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1000</m:t>
                      </m:r>
                    </m:den>
                  </m:f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</a:p>
          <a:p>
            <a:pPr/>
          </a:p>
        </p:txBody>
      </p:sp>
      <p:sp>
        <p:nvSpPr>
          <p:cNvPr id="211" name="Line"/>
          <p:cNvSpPr/>
          <p:nvPr/>
        </p:nvSpPr>
        <p:spPr>
          <a:xfrm>
            <a:off x="7922283" y="3526258"/>
            <a:ext cx="735339" cy="203785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2" name="Line"/>
          <p:cNvSpPr/>
          <p:nvPr/>
        </p:nvSpPr>
        <p:spPr>
          <a:xfrm>
            <a:off x="9653420" y="3784015"/>
            <a:ext cx="735339" cy="203785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3" name="Content Placeholder 2"/>
          <p:cNvSpPr txBox="1"/>
          <p:nvPr>
            <p:ph type="body" sz="half" idx="1"/>
          </p:nvPr>
        </p:nvSpPr>
        <p:spPr>
          <a:xfrm>
            <a:off x="673101" y="1862101"/>
            <a:ext cx="5919481" cy="379925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Convert between units using dimensional analysis</a:t>
            </a:r>
          </a:p>
          <a:p>
            <a:pPr lvl="1" marL="742950" indent="-285750">
              <a:defRPr sz="2000"/>
            </a:pPr>
            <a:r>
              <a:t>8000 m to km</a:t>
            </a:r>
            <a:endParaRPr sz="1600"/>
          </a:p>
          <a:p>
            <a:pPr lvl="1" marL="742950" indent="-285750">
              <a:defRPr sz="2000"/>
            </a:pPr>
            <a:r>
              <a:t>1.00 year to seconds</a:t>
            </a:r>
            <a:endParaRPr sz="1600"/>
          </a:p>
          <a:p>
            <a:pPr lvl="1" marL="742950" indent="-285750">
              <a:defRPr sz="2000"/>
            </a:pPr>
            <a:r>
              <a:t>60.0 km/hr to m/s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Unit Conversions</a:t>
            </a:r>
          </a:p>
        </p:txBody>
      </p:sp>
      <p:pic>
        <p:nvPicPr>
          <p:cNvPr id="216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57076" y="1680936"/>
            <a:ext cx="4217627" cy="4161580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Text"/>
          <p:cNvSpPr txBox="1"/>
          <p:nvPr/>
        </p:nvSpPr>
        <p:spPr>
          <a:xfrm>
            <a:off x="7147683" y="1776729"/>
            <a:ext cx="4036414" cy="3982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1.00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1.00</m:t>
                  </m:r>
                  <m:r>
                    <a:rPr xmlns:a="http://schemas.openxmlformats.org/drawingml/2006/main" sz="1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1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1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1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1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f>
                    <m:fPr>
                      <m:ctrlP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365.25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num>
                    <m:den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den>
                  </m:f>
                  <m:r>
                    <a:rPr xmlns:a="http://schemas.openxmlformats.org/drawingml/2006/main" sz="1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f>
                    <m:fPr>
                      <m:ctrlP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num>
                    <m:den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den>
                  </m:f>
                  <m:r>
                    <a:rPr xmlns:a="http://schemas.openxmlformats.org/drawingml/2006/main" sz="1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f>
                    <m:fPr>
                      <m:ctrlP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num>
                    <m:den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den>
                  </m:f>
                  <m:r>
                    <a:rPr xmlns:a="http://schemas.openxmlformats.org/drawingml/2006/main" sz="1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f>
                    <m:fPr>
                      <m:ctrlP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num>
                    <m:den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1.00</m:t>
                  </m:r>
                  <m:r>
                    <a:rPr xmlns:a="http://schemas.openxmlformats.org/drawingml/2006/main" sz="1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1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1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1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1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f>
                    <m:fPr>
                      <m:ctrlP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365.25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num>
                    <m:den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den>
                  </m:f>
                  <m:r>
                    <a:rPr xmlns:a="http://schemas.openxmlformats.org/drawingml/2006/main" sz="1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f>
                    <m:fPr>
                      <m:ctrlP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num>
                    <m:den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den>
                  </m:f>
                  <m:r>
                    <a:rPr xmlns:a="http://schemas.openxmlformats.org/drawingml/2006/main" sz="1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f>
                    <m:fPr>
                      <m:ctrlP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num>
                    <m:den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den>
                  </m:f>
                  <m:r>
                    <a:rPr xmlns:a="http://schemas.openxmlformats.org/drawingml/2006/main" sz="1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f>
                    <m:fPr>
                      <m:ctrlP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num>
                    <m:den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365.25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24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60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60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31,557,600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3.16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sup>
                  </m:sSup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</a:p>
          <a:p>
            <a:pPr/>
          </a:p>
        </p:txBody>
      </p:sp>
      <p:sp>
        <p:nvSpPr>
          <p:cNvPr id="218" name="Line"/>
          <p:cNvSpPr/>
          <p:nvPr/>
        </p:nvSpPr>
        <p:spPr>
          <a:xfrm>
            <a:off x="7501343" y="3114025"/>
            <a:ext cx="217009" cy="21701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9" name="Line"/>
          <p:cNvSpPr/>
          <p:nvPr/>
        </p:nvSpPr>
        <p:spPr>
          <a:xfrm>
            <a:off x="8199843" y="3228325"/>
            <a:ext cx="217009" cy="21701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0" name="Line"/>
          <p:cNvSpPr/>
          <p:nvPr/>
        </p:nvSpPr>
        <p:spPr>
          <a:xfrm>
            <a:off x="9032603" y="3228325"/>
            <a:ext cx="217010" cy="21701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1" name="Line"/>
          <p:cNvSpPr/>
          <p:nvPr/>
        </p:nvSpPr>
        <p:spPr>
          <a:xfrm>
            <a:off x="8379463" y="2999725"/>
            <a:ext cx="217010" cy="21701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2" name="Line"/>
          <p:cNvSpPr/>
          <p:nvPr/>
        </p:nvSpPr>
        <p:spPr>
          <a:xfrm>
            <a:off x="9865363" y="3228325"/>
            <a:ext cx="217010" cy="21701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3" name="Line"/>
          <p:cNvSpPr/>
          <p:nvPr/>
        </p:nvSpPr>
        <p:spPr>
          <a:xfrm>
            <a:off x="9057385" y="2999725"/>
            <a:ext cx="217009" cy="21701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4" name="Line"/>
          <p:cNvSpPr/>
          <p:nvPr/>
        </p:nvSpPr>
        <p:spPr>
          <a:xfrm>
            <a:off x="9865363" y="2999725"/>
            <a:ext cx="217010" cy="21701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5" name="Line"/>
          <p:cNvSpPr/>
          <p:nvPr/>
        </p:nvSpPr>
        <p:spPr>
          <a:xfrm>
            <a:off x="10742574" y="3228325"/>
            <a:ext cx="217009" cy="21701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6" name="Content Placeholder 2"/>
          <p:cNvSpPr txBox="1"/>
          <p:nvPr>
            <p:ph type="body" sz="half" idx="1"/>
          </p:nvPr>
        </p:nvSpPr>
        <p:spPr>
          <a:xfrm>
            <a:off x="673101" y="1862101"/>
            <a:ext cx="5919481" cy="379925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Convert between units using dimensional analysis</a:t>
            </a:r>
          </a:p>
          <a:p>
            <a:pPr lvl="1" marL="742950" indent="-285750">
              <a:defRPr sz="2000"/>
            </a:pPr>
            <a:r>
              <a:t>8000 m to km</a:t>
            </a:r>
            <a:endParaRPr sz="1600"/>
          </a:p>
          <a:p>
            <a:pPr lvl="1" marL="742950" indent="-285750">
              <a:defRPr sz="2000"/>
            </a:pPr>
            <a:r>
              <a:t>1.00 year to seconds</a:t>
            </a:r>
            <a:endParaRPr sz="1600"/>
          </a:p>
          <a:p>
            <a:pPr lvl="1" marL="742950" indent="-285750">
              <a:defRPr sz="2000"/>
            </a:pPr>
            <a:r>
              <a:t>60.0 km/hr to m/s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