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Vectors and Scalars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Displacement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1938866"/>
            <a:ext cx="5893927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do we mean by displacement?</a:t>
            </a:r>
          </a:p>
          <a:p>
            <a:pPr lvl="1" marL="742950" indent="-285750">
              <a:defRPr sz="2000"/>
            </a:pPr>
            <a:r>
              <a:t>The change in position of an object</a:t>
            </a:r>
            <a:endParaRPr sz="1600"/>
          </a:p>
          <a:p>
            <a:pPr lvl="1" marL="685800" indent="-228600">
              <a:defRPr sz="2000"/>
            </a:pPr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1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1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1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1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1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r>
                    <a:rPr xmlns:a="http://schemas.openxmlformats.org/drawingml/2006/main" sz="1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1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1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</m:oMath>
              </m:oMathPara>
            </a14:m>
            <a:endParaRPr sz="1600"/>
          </a:p>
          <a:p>
            <a:pPr lvl="1" marL="742950" indent="-285750">
              <a:defRPr sz="20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3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3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1600"/>
          </a:p>
          <a:p>
            <a:pPr lvl="1" marL="742950" indent="-285750">
              <a:defRPr sz="20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3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3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3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1600"/>
          </a:p>
          <a:p>
            <a:pPr lvl="1" marL="742950" indent="-285750">
              <a:defRPr sz="2000"/>
            </a:pPr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</a:p>
          <a:p>
            <a:pPr lvl="1" marL="742950" indent="-285750">
              <a:defRPr sz="2000"/>
            </a:pPr>
            <a:r>
              <a:t>SI unit of displacement is the meter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Footer Placeholder 4"/>
          <p:cNvSpPr txBox="1"/>
          <p:nvPr/>
        </p:nvSpPr>
        <p:spPr>
          <a:xfrm>
            <a:off x="127000" y="6553517"/>
            <a:ext cx="7827658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Figure 2.3 CC BY 4.0</a:t>
            </a:r>
          </a:p>
        </p:txBody>
      </p:sp>
      <p:sp>
        <p:nvSpPr>
          <p:cNvPr id="18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Displacement</a:t>
            </a:r>
          </a:p>
        </p:txBody>
      </p:sp>
      <p:sp>
        <p:nvSpPr>
          <p:cNvPr id="185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Displacement explained</a:t>
            </a:r>
          </a:p>
          <a:p>
            <a:pPr lvl="1" marL="742950" indent="-285750">
              <a:defRPr sz="2000"/>
            </a:pPr>
            <a:r>
              <a:t>Only looks at initial and final position</a:t>
            </a:r>
            <a:endParaRPr sz="1600"/>
          </a:p>
          <a:p>
            <a:pPr lvl="1" marL="742950" indent="-285750">
              <a:defRPr sz="2000"/>
            </a:pPr>
            <a:r>
              <a:t>Does NOT tell us about total motion!</a:t>
            </a:r>
            <a:endParaRPr sz="1600"/>
          </a:p>
          <a:p>
            <a:pPr lvl="1" marL="742950" indent="-285750">
              <a:defRPr sz="2000"/>
            </a:pPr>
            <a:r>
              <a:t>Is a vector quantity - magnitude and direction</a:t>
            </a:r>
            <a:endParaRPr sz="1600"/>
          </a:p>
          <a:p>
            <a:pPr lvl="1" marL="742950" indent="-285750">
              <a:defRPr sz="2000"/>
            </a:pPr>
            <a:r>
              <a:t>Example: Motion of professor</a:t>
            </a:r>
          </a:p>
        </p:txBody>
      </p:sp>
      <p:pic>
        <p:nvPicPr>
          <p:cNvPr id="186" name="Screen Shot 2021-03-03 at 12.55.38 PM.png" descr="Screen Shot 2021-03-03 at 12.55.3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59534" y="1778757"/>
            <a:ext cx="4406901" cy="3975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Displacement</a:t>
            </a:r>
          </a:p>
        </p:txBody>
      </p:sp>
      <p:sp>
        <p:nvSpPr>
          <p:cNvPr id="189" name="Content Placeholder 2"/>
          <p:cNvSpPr txBox="1"/>
          <p:nvPr>
            <p:ph type="body" sz="half" idx="1"/>
          </p:nvPr>
        </p:nvSpPr>
        <p:spPr>
          <a:xfrm>
            <a:off x="673101" y="1866682"/>
            <a:ext cx="6254779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Displacement explained</a:t>
            </a:r>
          </a:p>
          <a:p>
            <a:pPr lvl="1" marL="742950" indent="-285750">
              <a:defRPr sz="2200"/>
            </a:pPr>
            <a:r>
              <a:t>Only looks at initial and final position</a:t>
            </a:r>
          </a:p>
          <a:p>
            <a:pPr lvl="1" marL="742950" indent="-285750">
              <a:defRPr sz="2200"/>
            </a:pPr>
            <a:r>
              <a:t>Does NOT tell us about total motion!</a:t>
            </a:r>
          </a:p>
          <a:p>
            <a:pPr lvl="1" marL="742950" indent="-285750">
              <a:defRPr sz="2200"/>
            </a:pPr>
            <a:r>
              <a:t>Is a vector quantity - magnitude and direction</a:t>
            </a:r>
          </a:p>
          <a:p>
            <a:pPr lvl="1" marL="742950" indent="-285750">
              <a:defRPr sz="2200"/>
            </a:pPr>
            <a:r>
              <a:t>Example: Motion of professor</a:t>
            </a:r>
          </a:p>
          <a:p>
            <a:pPr marL="261937" indent="-261937">
              <a:defRPr sz="2400"/>
            </a:pPr>
            <a:r>
              <a:t>Distance vs. Distance traveled </a:t>
            </a:r>
          </a:p>
          <a:p>
            <a:pPr lvl="1" marL="768927" indent="-311727">
              <a:defRPr sz="2400"/>
            </a:pPr>
            <a:r>
              <a:t>Distance is the magnitude of the displacement vector</a:t>
            </a:r>
          </a:p>
        </p:txBody>
      </p:sp>
      <p:pic>
        <p:nvPicPr>
          <p:cNvPr id="190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77946" y="1971344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The positive sign indicates movement in the +x direction"/>
          <p:cNvSpPr txBox="1"/>
          <p:nvPr/>
        </p:nvSpPr>
        <p:spPr>
          <a:xfrm>
            <a:off x="7896983" y="2005149"/>
            <a:ext cx="3730828" cy="3704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:r>
              <a:t>The positive sign indicates movement in the +x direction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Vectors and Scalars</a:t>
            </a:r>
          </a:p>
        </p:txBody>
      </p:sp>
      <p:sp>
        <p:nvSpPr>
          <p:cNvPr id="194" name="Content Placeholder 2"/>
          <p:cNvSpPr txBox="1"/>
          <p:nvPr>
            <p:ph type="body" idx="1"/>
          </p:nvPr>
        </p:nvSpPr>
        <p:spPr>
          <a:xfrm>
            <a:off x="673101" y="1749456"/>
            <a:ext cx="11122499" cy="4615466"/>
          </a:xfrm>
          <a:prstGeom prst="rect">
            <a:avLst/>
          </a:prstGeom>
        </p:spPr>
        <p:txBody>
          <a:bodyPr/>
          <a:lstStyle/>
          <a:p>
            <a:pPr marL="254317" indent="-254317" defTabSz="406908">
              <a:spcBef>
                <a:spcPts val="800"/>
              </a:spcBef>
              <a:defRPr sz="2136"/>
            </a:pPr>
            <a:r>
              <a:t>Scalar Quantity:</a:t>
            </a:r>
          </a:p>
          <a:p>
            <a:pPr lvl="1" marL="661225" indent="-254317" defTabSz="406908">
              <a:spcBef>
                <a:spcPts val="800"/>
              </a:spcBef>
              <a:defRPr sz="1958"/>
            </a:pPr>
            <a:r>
              <a:t>Has a magnitude, but no direction</a:t>
            </a:r>
          </a:p>
          <a:p>
            <a:pPr lvl="1" marL="661225" indent="-254317" defTabSz="406908">
              <a:spcBef>
                <a:spcPts val="800"/>
              </a:spcBef>
              <a:defRPr sz="1958"/>
            </a:pPr>
            <a:r>
              <a:t>Temperature: </a:t>
            </a:r>
            <a14:m>
              <m:oMath>
                <m:sSup>
                  <m:e>
                    <m:r>
                      <a:rPr xmlns:a="http://schemas.openxmlformats.org/drawingml/2006/main" sz="24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30</m:t>
                    </m:r>
                  </m:e>
                  <m:sup>
                    <m:r>
                      <a:rPr xmlns:a="http://schemas.openxmlformats.org/drawingml/2006/main" sz="24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sup>
                </m:sSup>
                <m:r>
                  <a:rPr xmlns:a="http://schemas.openxmlformats.org/drawingml/2006/main" sz="24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</a:p>
          <a:p>
            <a:pPr lvl="1" marL="661225" indent="-254317" defTabSz="406908">
              <a:spcBef>
                <a:spcPts val="800"/>
              </a:spcBef>
              <a:defRPr sz="1958"/>
            </a:pPr>
            <a:r>
              <a:t>Distance: 5.0 meters</a:t>
            </a:r>
          </a:p>
          <a:p>
            <a:pPr marL="254317" indent="-254317" defTabSz="406908">
              <a:spcBef>
                <a:spcPts val="800"/>
              </a:spcBef>
              <a:defRPr sz="2136"/>
            </a:pPr>
            <a:r>
              <a:t>Vector Quantity</a:t>
            </a:r>
          </a:p>
          <a:p>
            <a:pPr lvl="1" marL="661225" indent="-254317" defTabSz="406908">
              <a:spcBef>
                <a:spcPts val="800"/>
              </a:spcBef>
              <a:defRPr sz="1958"/>
            </a:pPr>
            <a:r>
              <a:t>Has a magnitude and a direction</a:t>
            </a:r>
          </a:p>
          <a:p>
            <a:pPr lvl="1" marL="661225" indent="-254317" defTabSz="406908">
              <a:spcBef>
                <a:spcPts val="800"/>
              </a:spcBef>
              <a:defRPr sz="1958"/>
            </a:pPr>
            <a:r>
              <a:t>Velocity: 30 m/s East</a:t>
            </a:r>
          </a:p>
          <a:p>
            <a:pPr lvl="1" marL="661225" indent="-254317" defTabSz="406908">
              <a:spcBef>
                <a:spcPts val="800"/>
              </a:spcBef>
              <a:defRPr sz="1958"/>
            </a:pPr>
            <a:r>
              <a:t>Force: 35 N down</a:t>
            </a:r>
          </a:p>
          <a:p>
            <a:pPr lvl="1" marL="661225" indent="-254317" defTabSz="406908">
              <a:spcBef>
                <a:spcPts val="800"/>
              </a:spcBef>
              <a:defRPr sz="1958"/>
            </a:pPr>
            <a:r>
              <a:t>Can be indicated with an arrow - longer arrow means a larger magnitude ; direction of arrow indicates the direction</a:t>
            </a:r>
          </a:p>
          <a:p>
            <a:pPr lvl="1" marL="661225" indent="-254317" defTabSz="406908">
              <a:spcBef>
                <a:spcPts val="800"/>
              </a:spcBef>
              <a:defRPr sz="1958"/>
            </a:pPr>
            <a:r>
              <a:t>Can be indicated with a + or - sign. The sign tells the direction ; numerical value indicates magnitude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Footer Placeholder 4"/>
          <p:cNvSpPr txBox="1"/>
          <p:nvPr/>
        </p:nvSpPr>
        <p:spPr>
          <a:xfrm>
            <a:off x="88900" y="6553517"/>
            <a:ext cx="7827658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Figure 2.7 CC BY 4.0</a:t>
            </a:r>
          </a:p>
        </p:txBody>
      </p:sp>
      <p:sp>
        <p:nvSpPr>
          <p:cNvPr id="19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Coordinate Systems</a:t>
            </a:r>
          </a:p>
        </p:txBody>
      </p:sp>
      <p:sp>
        <p:nvSpPr>
          <p:cNvPr id="198" name="Content Placeholder 2"/>
          <p:cNvSpPr txBox="1"/>
          <p:nvPr>
            <p:ph type="body" sz="half" idx="1"/>
          </p:nvPr>
        </p:nvSpPr>
        <p:spPr>
          <a:xfrm>
            <a:off x="673101" y="1862101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In general,</a:t>
            </a:r>
          </a:p>
          <a:p>
            <a:pPr lvl="1" marL="742950" indent="-285750">
              <a:defRPr sz="2200"/>
            </a:pPr>
            <a:r>
              <a:t>Horizontal motion: motion to the right is positive</a:t>
            </a:r>
          </a:p>
          <a:p>
            <a:pPr lvl="1" marL="742950" indent="-285750">
              <a:defRPr sz="2200"/>
            </a:pPr>
            <a:r>
              <a:t>Vertical motion: motion upward is positive</a:t>
            </a:r>
          </a:p>
          <a:p>
            <a:pPr marL="285750" indent="-285750">
              <a:defRPr sz="2400"/>
            </a:pPr>
            <a:r>
              <a:t>Sometimes it is more convenient to switch these</a:t>
            </a:r>
          </a:p>
          <a:p>
            <a:pPr lvl="1" marL="742950" indent="-285750">
              <a:defRPr sz="2200"/>
            </a:pPr>
            <a:r>
              <a:t>Example: falling objects</a:t>
            </a:r>
          </a:p>
        </p:txBody>
      </p:sp>
      <p:pic>
        <p:nvPicPr>
          <p:cNvPr id="199" name="Screen Shot 2021-03-03 at 1.33.49 PM.png" descr="Screen Shot 2021-03-03 at 1.33.4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30697" y="1958326"/>
            <a:ext cx="2755901" cy="3606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02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Displacement is the net motion of an object. It is a vector quantity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Vectors have a magnitude and a direction - Scalars have only a magnitude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Coordinate systems can be chosen to make the analysis of the problem easier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