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Velocity and Acceleration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23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Acceleration and velocity are both vectors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Deceleration is not necessarily the same as a negative acceleration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In physics, acceleration occur when an object increases speed, decreases speed or changes direction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Time</a:t>
            </a:r>
          </a:p>
        </p:txBody>
      </p:sp>
      <p:sp>
        <p:nvSpPr>
          <p:cNvPr id="181" name="Content Placeholder 2"/>
          <p:cNvSpPr txBox="1"/>
          <p:nvPr>
            <p:ph type="body" sz="half" idx="1"/>
          </p:nvPr>
        </p:nvSpPr>
        <p:spPr>
          <a:xfrm>
            <a:off x="673101" y="1938866"/>
            <a:ext cx="7393333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One of the fundamental physical quantities</a:t>
            </a:r>
          </a:p>
          <a:p>
            <a:pPr lvl="1" marL="742950" indent="-285750">
              <a:defRPr sz="2200"/>
            </a:pPr>
            <a:r>
              <a:t>In physics, it is the interval over which change occurs.</a:t>
            </a:r>
            <a:endParaRPr sz="1600"/>
          </a:p>
          <a:p>
            <a:pPr lvl="1" marL="685800" indent="-228600">
              <a:defRPr sz="2000"/>
            </a:pPr>
            <a14:m>
              <m:oMathPara>
                <m:oMathParaPr>
                  <m:jc m:val="left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1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1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1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1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b>
                      <m:r>
                        <a:rPr xmlns:a="http://schemas.openxmlformats.org/drawingml/2006/main" sz="1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  <m:r>
                    <a:rPr xmlns:a="http://schemas.openxmlformats.org/drawingml/2006/main" sz="1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1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b>
                      <m:r>
                        <a:rPr xmlns:a="http://schemas.openxmlformats.org/drawingml/2006/main" sz="1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</m:oMath>
              </m:oMathPara>
            </a14:m>
            <a:endParaRPr sz="1600"/>
          </a:p>
          <a:p>
            <a:pPr lvl="1" marL="742950" indent="-285750">
              <a:defRPr sz="200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4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  <a:endParaRPr sz="1600"/>
          </a:p>
          <a:p>
            <a:pPr lvl="1" marL="742950" indent="-285750">
              <a:defRPr sz="200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4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0.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1" marL="742950" indent="-285750">
              <a:defRPr sz="2000"/>
            </a:pPr>
            <a:r>
              <a:t>For our purposes, </a:t>
            </a:r>
            <a14:m>
              <m:oMath>
                <m:sSub>
                  <m:e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t</m:t>
                    </m:r>
                  </m:e>
                  <m:sub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</m:sub>
                </m:sSub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, and t itself represents elapsed time.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Velocity</a:t>
            </a:r>
          </a:p>
        </p:txBody>
      </p:sp>
      <p:sp>
        <p:nvSpPr>
          <p:cNvPr id="184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3799250"/>
          </a:xfrm>
          <a:prstGeom prst="rect">
            <a:avLst/>
          </a:prstGeom>
        </p:spPr>
        <p:txBody>
          <a:bodyPr/>
          <a:lstStyle/>
          <a:p>
            <a:pPr marL="274320" indent="-274320" defTabSz="438911">
              <a:spcBef>
                <a:spcPts val="900"/>
              </a:spcBef>
              <a:defRPr sz="2304"/>
            </a:pPr>
            <a:r>
              <a:t>Average velocity</a:t>
            </a:r>
          </a:p>
          <a:p>
            <a:pPr lvl="1" marL="713231" indent="-274320" defTabSz="438911">
              <a:spcBef>
                <a:spcPts val="900"/>
              </a:spcBef>
              <a:defRPr sz="2112"/>
            </a:pPr>
            <a:r>
              <a:t>Change in velocity divided by change in time</a:t>
            </a:r>
          </a:p>
          <a:p>
            <a:pPr lvl="1" marL="713231" indent="-274320" defTabSz="438911">
              <a:spcBef>
                <a:spcPts val="900"/>
              </a:spcBef>
              <a:defRPr sz="2112"/>
            </a:pPr>
            <a:r>
              <a:t>Velocity is a vector ; SI unit meter/second</a:t>
            </a:r>
          </a:p>
          <a:p>
            <a:pPr lvl="1" marL="713231" indent="-274320" defTabSz="438911">
              <a:spcBef>
                <a:spcPts val="900"/>
              </a:spcBef>
              <a:defRPr sz="2112"/>
            </a:pPr>
            <a:r>
              <a:t>Ex: If we travel -20 meters in 5 seconds</a:t>
            </a:r>
          </a:p>
          <a:p>
            <a:pPr lvl="1" marL="713231" indent="-274320" defTabSz="438911">
              <a:spcBef>
                <a:spcPts val="900"/>
              </a:spcBef>
              <a:defRPr sz="2112"/>
            </a:pPr>
            <a:r>
              <a:t>Negative sign indicates the direction of motion</a:t>
            </a:r>
          </a:p>
          <a:p>
            <a:pPr lvl="1" marL="713231" indent="-274320" defTabSz="438911">
              <a:spcBef>
                <a:spcPts val="900"/>
              </a:spcBef>
              <a:defRPr sz="2112"/>
            </a:pPr>
            <a:r>
              <a:t>Velocity can be negative, speed cannot be negative</a:t>
            </a:r>
          </a:p>
        </p:txBody>
      </p:sp>
      <p:pic>
        <p:nvPicPr>
          <p:cNvPr id="185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14869" y="1880357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ext"/>
          <p:cNvSpPr txBox="1"/>
          <p:nvPr/>
        </p:nvSpPr>
        <p:spPr>
          <a:xfrm>
            <a:off x="7363583" y="1916429"/>
            <a:ext cx="3725275" cy="2260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bar>
                    <m:bar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</m:ba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m:rPr>
                          <m:sty m:val="p"/>
                        </m:r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num>
                    <m:den>
                      <m:r>
                        <m:rPr>
                          <m:sty m:val="p"/>
                        </m:r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den>
                  </m:f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>
                        <m:e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sSub>
                        <m:e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b>
                      </m:sSub>
                    </m:num>
                    <m:den>
                      <m:sSub>
                        <m:e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sSub>
                        <m:e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b>
                      </m:sSub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bar>
                    <m:bar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</m:ba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bar>
                    <m:bar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</m:ba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Average Velocity</a:t>
            </a:r>
          </a:p>
        </p:txBody>
      </p:sp>
      <p:sp>
        <p:nvSpPr>
          <p:cNvPr id="189" name="Content Placeholder 2"/>
          <p:cNvSpPr txBox="1"/>
          <p:nvPr>
            <p:ph type="body" sz="half" idx="1"/>
          </p:nvPr>
        </p:nvSpPr>
        <p:spPr>
          <a:xfrm>
            <a:off x="673101" y="1866682"/>
            <a:ext cx="6254779" cy="420093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14:m>
              <m:oMath>
                <m:bar>
                  <m:barPr>
                    <m:ctrlP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</m:bar>
              </m:oMath>
            </a14:m>
            <a:r>
              <a:t> only tells us the average motion during that time. </a:t>
            </a:r>
          </a:p>
          <a:p>
            <a:pPr lvl="1" marL="742950" indent="-285750">
              <a:defRPr sz="2200"/>
            </a:pPr>
            <a:r>
              <a:t>Velocity could vary</a:t>
            </a:r>
          </a:p>
          <a:p>
            <a:pPr lvl="1" marL="742950" indent="-285750">
              <a:defRPr sz="2200"/>
            </a:pPr>
          </a:p>
          <a:p>
            <a:pPr marL="261937" indent="-261937">
              <a:defRPr sz="2400"/>
            </a:pPr>
            <a:r>
              <a:t>Instantaneous velocity </a:t>
            </a:r>
          </a:p>
          <a:p>
            <a:pPr lvl="1" marL="768927" indent="-311727">
              <a:defRPr sz="2400"/>
            </a:pPr>
            <a:r>
              <a:t>Velocity that occurs at a particular instant - (i.e. speedometer)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92" name="Content Placeholder 2"/>
          <p:cNvSpPr txBox="1"/>
          <p:nvPr>
            <p:ph type="body" sz="half" idx="1"/>
          </p:nvPr>
        </p:nvSpPr>
        <p:spPr>
          <a:xfrm>
            <a:off x="673101" y="1866682"/>
            <a:ext cx="6543531" cy="4200935"/>
          </a:xfrm>
          <a:prstGeom prst="rect">
            <a:avLst/>
          </a:prstGeom>
        </p:spPr>
        <p:txBody>
          <a:bodyPr/>
          <a:lstStyle/>
          <a:p>
            <a:pPr marL="268604" indent="-268604" defTabSz="429768">
              <a:spcBef>
                <a:spcPts val="900"/>
              </a:spcBef>
              <a:defRPr sz="2256"/>
            </a:pPr>
            <a:r>
              <a:t>A trip to the store and back</a:t>
            </a:r>
          </a:p>
          <a:p>
            <a:pPr lvl="1" marL="698373" indent="-268604" defTabSz="429768">
              <a:spcBef>
                <a:spcPts val="900"/>
              </a:spcBef>
              <a:defRPr sz="2068"/>
            </a:pPr>
            <a:r>
              <a:t>Displacement = 0 since we end up where we started!</a:t>
            </a:r>
          </a:p>
          <a:p>
            <a:pPr lvl="1" marL="698373" indent="-268604" defTabSz="429768">
              <a:spcBef>
                <a:spcPts val="900"/>
              </a:spcBef>
              <a:defRPr sz="2068"/>
            </a:pPr>
            <a:r>
              <a:t>If a trip takes 30. minutes (half an hour)</a:t>
            </a:r>
          </a:p>
          <a:p>
            <a:pPr lvl="1" marL="698373" indent="-268604" defTabSz="429768">
              <a:spcBef>
                <a:spcPts val="900"/>
              </a:spcBef>
              <a:defRPr sz="2068"/>
            </a:pPr>
            <a14:m>
              <m:oMath>
                <m:bar>
                  <m:barPr>
                    <m:ctrlP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</m:ba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0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</a:t>
            </a:r>
          </a:p>
          <a:p>
            <a:pPr lvl="1" marL="698373" indent="-268604" defTabSz="429768">
              <a:spcBef>
                <a:spcPts val="900"/>
              </a:spcBef>
              <a:defRPr sz="2068"/>
            </a:pPr>
            <a:r>
              <a:t>Average speed: (</a:t>
            </a:r>
            <a14:m>
              <m:oMath>
                <m:f>
                  <m:fPr>
                    <m:ctrlP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6.0</m:t>
                    </m:r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m</m:t>
                    </m:r>
                  </m:num>
                  <m:den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0.50</m:t>
                    </m:r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u</m:t>
                    </m:r>
                    <m:r>
                      <a:rPr xmlns:a="http://schemas.openxmlformats.org/drawingml/2006/main" sz="25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den>
                </m:f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12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25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)</a:t>
            </a:r>
          </a:p>
          <a:p>
            <a:pPr marL="246221" indent="-246221" defTabSz="429768">
              <a:spcBef>
                <a:spcPts val="900"/>
              </a:spcBef>
              <a:defRPr sz="2256"/>
            </a:pPr>
            <a:r>
              <a:t>Why is </a:t>
            </a:r>
            <a14:m>
              <m:oMath>
                <m:bar>
                  <m:barPr>
                    <m:ctrlPr>
                      <a:rPr xmlns:a="http://schemas.openxmlformats.org/drawingml/2006/main" sz="27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a:rPr xmlns:a="http://schemas.openxmlformats.org/drawingml/2006/main" sz="27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</m:bar>
              </m:oMath>
            </a14:m>
            <a:r>
              <a:t> equal to 0 km/hr? </a:t>
            </a:r>
          </a:p>
          <a:p>
            <a:pPr lvl="1" marL="722791" indent="-293023" defTabSz="429768">
              <a:spcBef>
                <a:spcPts val="900"/>
              </a:spcBef>
              <a:defRPr sz="2256"/>
            </a:pPr>
            <a:r>
              <a:t>Velocity is positive in one direction and negative in the other.</a:t>
            </a:r>
          </a:p>
        </p:txBody>
      </p:sp>
      <p:sp>
        <p:nvSpPr>
          <p:cNvPr id="193" name="Image Credit: OpenStax College Physics Figure 2.10 CC BY 4.0"/>
          <p:cNvSpPr txBox="1"/>
          <p:nvPr/>
        </p:nvSpPr>
        <p:spPr>
          <a:xfrm>
            <a:off x="124582" y="6475729"/>
            <a:ext cx="1095911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Figure 2.10 CC BY 4.0</a:t>
            </a:r>
          </a:p>
        </p:txBody>
      </p:sp>
      <p:pic>
        <p:nvPicPr>
          <p:cNvPr id="194" name="Screen Shot 2021-03-07 at 11.02.30 AM.png" descr="Screen Shot 2021-03-07 at 11.02.3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24066" y="2194937"/>
            <a:ext cx="4804996" cy="35444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Acceleration</a:t>
            </a:r>
          </a:p>
        </p:txBody>
      </p:sp>
      <p:pic>
        <p:nvPicPr>
          <p:cNvPr id="197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946" y="1971344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Text"/>
          <p:cNvSpPr txBox="1"/>
          <p:nvPr/>
        </p:nvSpPr>
        <p:spPr>
          <a:xfrm>
            <a:off x="7858883" y="1926906"/>
            <a:ext cx="3730828" cy="3860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bar>
                    <m:bar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</m:ba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b>
                      </m:sSub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b>
                      </m:sSub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bar>
                    <m:bar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</m:ba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10.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5.0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bar>
                    <m:bar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</m:ba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</p:txBody>
      </p:sp>
      <p:sp>
        <p:nvSpPr>
          <p:cNvPr id="199" name="Content Placeholder 2"/>
          <p:cNvSpPr txBox="1"/>
          <p:nvPr>
            <p:ph type="body" sz="half" idx="1"/>
          </p:nvPr>
        </p:nvSpPr>
        <p:spPr>
          <a:xfrm>
            <a:off x="685801" y="1866682"/>
            <a:ext cx="6685477" cy="4200935"/>
          </a:xfrm>
          <a:prstGeom prst="rect">
            <a:avLst/>
          </a:prstGeom>
        </p:spPr>
        <p:txBody>
          <a:bodyPr/>
          <a:lstStyle/>
          <a:p>
            <a:pPr marL="271462" indent="-271462" defTabSz="434340">
              <a:spcBef>
                <a:spcPts val="900"/>
              </a:spcBef>
              <a:defRPr sz="2280"/>
            </a:pPr>
            <a:r>
              <a:t>Average Acceleration</a:t>
            </a:r>
          </a:p>
          <a:p>
            <a:pPr lvl="1" marL="705802" indent="-271462" defTabSz="434340">
              <a:spcBef>
                <a:spcPts val="900"/>
              </a:spcBef>
              <a:defRPr sz="2090"/>
            </a:pPr>
            <a:r>
              <a:t>Change in velocity divided by the change in time</a:t>
            </a:r>
          </a:p>
          <a:p>
            <a:pPr lvl="1" marL="705802" indent="-271462" defTabSz="434340">
              <a:spcBef>
                <a:spcPts val="900"/>
              </a:spcBef>
              <a:defRPr sz="2090"/>
            </a:pPr>
            <a:r>
              <a:t>Acceleration is a vector quantity</a:t>
            </a:r>
          </a:p>
          <a:p>
            <a:pPr lvl="1" marL="705802" indent="-271462" defTabSz="434340">
              <a:spcBef>
                <a:spcPts val="900"/>
              </a:spcBef>
              <a:defRPr sz="2090"/>
            </a:pPr>
            <a:r>
              <a:t>SI units are </a:t>
            </a:r>
            <a14:m>
              <m:oMath>
                <m:f>
                  <m:fPr>
                    <m:ctrlP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m</m:t>
                    </m:r>
                  </m:num>
                  <m:den>
                    <m:sSup>
                      <m:e>
                        <m:r>
                          <a:rPr xmlns:a="http://schemas.openxmlformats.org/drawingml/2006/main" sz="255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xmlns:a="http://schemas.openxmlformats.org/drawingml/2006/main" sz="255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den>
                </m:f>
              </m:oMath>
            </a14:m>
          </a:p>
          <a:p>
            <a:pPr lvl="1" marL="705802" indent="-271462" defTabSz="434340">
              <a:spcBef>
                <a:spcPts val="900"/>
              </a:spcBef>
              <a:defRPr sz="2090"/>
            </a:pPr>
            <a:r>
              <a:t>Ex: Going from 0 to 10. m/s in 5.0 seconds</a:t>
            </a:r>
          </a:p>
          <a:p>
            <a:pPr marL="248840" indent="-248840" defTabSz="434340">
              <a:spcBef>
                <a:spcPts val="900"/>
              </a:spcBef>
              <a:defRPr sz="2280"/>
            </a:pPr>
            <a:r>
              <a:t>Acceleration occurs when velocity changes</a:t>
            </a:r>
          </a:p>
          <a:p>
            <a:pPr lvl="1" marL="730480" indent="-296140" defTabSz="434340">
              <a:spcBef>
                <a:spcPts val="900"/>
              </a:spcBef>
              <a:defRPr sz="2280"/>
            </a:pPr>
            <a:r>
              <a:t>Can increase, decrease, or change direction</a:t>
            </a:r>
          </a:p>
          <a:p>
            <a:pPr marL="296140" indent="-296140" defTabSz="434340">
              <a:spcBef>
                <a:spcPts val="900"/>
              </a:spcBef>
              <a:defRPr sz="2280"/>
            </a:pPr>
            <a:r>
              <a:t>Instantaneous acceleration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Deceleration</a:t>
            </a:r>
          </a:p>
        </p:txBody>
      </p:sp>
      <p:sp>
        <p:nvSpPr>
          <p:cNvPr id="202" name="Content Placeholder 2"/>
          <p:cNvSpPr txBox="1"/>
          <p:nvPr>
            <p:ph type="body" sz="half" idx="1"/>
          </p:nvPr>
        </p:nvSpPr>
        <p:spPr>
          <a:xfrm>
            <a:off x="673101" y="1866682"/>
            <a:ext cx="6254779" cy="4200935"/>
          </a:xfrm>
          <a:prstGeom prst="rect">
            <a:avLst/>
          </a:prstGeom>
        </p:spPr>
        <p:txBody>
          <a:bodyPr/>
          <a:lstStyle/>
          <a:p>
            <a:pPr marL="268604" indent="-268604" defTabSz="429768">
              <a:spcBef>
                <a:spcPts val="900"/>
              </a:spcBef>
              <a:defRPr sz="2256"/>
            </a:pPr>
            <a:r>
              <a:t>Acceleration opposite to the direction of motion</a:t>
            </a:r>
          </a:p>
          <a:p>
            <a:pPr lvl="1" marL="698373" indent="-268604" defTabSz="429768">
              <a:spcBef>
                <a:spcPts val="900"/>
              </a:spcBef>
              <a:defRPr sz="2068"/>
            </a:pPr>
            <a:r>
              <a:t>(a) has a positive acceleration and is speeding up</a:t>
            </a:r>
          </a:p>
          <a:p>
            <a:pPr lvl="1" marL="698373" indent="-268604" defTabSz="429768">
              <a:spcBef>
                <a:spcPts val="900"/>
              </a:spcBef>
              <a:defRPr sz="2068"/>
            </a:pPr>
            <a:r>
              <a:t>(b) has a negative acceleration and is slowing down</a:t>
            </a:r>
          </a:p>
          <a:p>
            <a:pPr lvl="1" marL="698373" indent="-268604" defTabSz="429768">
              <a:spcBef>
                <a:spcPts val="900"/>
              </a:spcBef>
              <a:defRPr sz="2068"/>
            </a:pPr>
            <a:r>
              <a:t>(c) has a positive acceleration but is slowing down</a:t>
            </a:r>
          </a:p>
          <a:p>
            <a:pPr lvl="1" marL="698373" indent="-268604" defTabSz="429768">
              <a:spcBef>
                <a:spcPts val="900"/>
              </a:spcBef>
              <a:defRPr sz="2068"/>
            </a:pPr>
            <a:r>
              <a:t>(d) has a negative acceleration and is speeding up</a:t>
            </a:r>
          </a:p>
          <a:p>
            <a:pPr marL="246221" indent="-246221" defTabSz="429768">
              <a:spcBef>
                <a:spcPts val="900"/>
              </a:spcBef>
              <a:defRPr sz="2256"/>
            </a:pPr>
            <a:r>
              <a:t>Deceleration </a:t>
            </a:r>
            <a14:m>
              <m:oMath>
                <m:r>
                  <a:rPr xmlns:a="http://schemas.openxmlformats.org/drawingml/2006/main" sz="32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≠</m:t>
                </m:r>
              </m:oMath>
            </a14:m>
            <a:r>
              <a:t> Negative acceleration</a:t>
            </a:r>
            <a:endParaRPr sz="2400"/>
          </a:p>
        </p:txBody>
      </p:sp>
      <p:pic>
        <p:nvPicPr>
          <p:cNvPr id="203" name="Screen Shot 2021-03-07 at 6.36.35 PM.png" descr="Screen Shot 2021-03-07 at 6.36.3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81370" y="1214935"/>
            <a:ext cx="3403575" cy="5199630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Image Credit: OpenStax College Physics - Figure 2.14 CC BY 4.0"/>
          <p:cNvSpPr txBox="1"/>
          <p:nvPr/>
        </p:nvSpPr>
        <p:spPr>
          <a:xfrm>
            <a:off x="87118" y="6437629"/>
            <a:ext cx="7426745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2.14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 : Train Slowing</a:t>
            </a:r>
          </a:p>
        </p:txBody>
      </p:sp>
      <p:sp>
        <p:nvSpPr>
          <p:cNvPr id="207" name="Content Placeholder 2"/>
          <p:cNvSpPr txBox="1"/>
          <p:nvPr>
            <p:ph type="body" sz="half" idx="1"/>
          </p:nvPr>
        </p:nvSpPr>
        <p:spPr>
          <a:xfrm>
            <a:off x="673101" y="1866682"/>
            <a:ext cx="6254779" cy="420093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Train accelerates from 30.0 km/hr in the first 20.0 s of its motion</a:t>
            </a:r>
          </a:p>
          <a:p>
            <a:pPr lvl="1" marL="742950" indent="-285750">
              <a:defRPr sz="2200"/>
            </a:pPr>
            <a:r>
              <a:t>Start with a sketch</a:t>
            </a:r>
          </a:p>
          <a:p>
            <a:pPr lvl="1" marL="742950" indent="-285750">
              <a:defRPr sz="2200"/>
            </a:pPr>
            <a:r>
              <a:t>What do we know?</a:t>
            </a:r>
          </a:p>
          <a:p>
            <a:pPr lvl="1" marL="742950" indent="-285750">
              <a:defRPr sz="2200"/>
            </a:pPr>
            <a:r>
              <a:t>Calculate Δv</a:t>
            </a:r>
          </a:p>
          <a:p>
            <a:pPr lvl="1" marL="742950" indent="-285750">
              <a:defRPr sz="2200"/>
            </a:pPr>
            <a:r>
              <a:t>Solve for </a:t>
            </a:r>
            <a14:m>
              <m:oMath>
                <m:bar>
                  <m:barPr>
                    <m:ctrlP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</m:bar>
              </m:oMath>
            </a14:m>
          </a:p>
          <a:p>
            <a:pPr lvl="1" marL="742950" indent="-285750">
              <a:defRPr sz="2200"/>
            </a:pPr>
            <a:r>
              <a:t>Convert to get rid of mixed units - Use SI units</a:t>
            </a:r>
          </a:p>
        </p:txBody>
      </p:sp>
      <p:pic>
        <p:nvPicPr>
          <p:cNvPr id="208" name="Screen Shot 2021-03-07 at 6.44.16 PM.png" descr="Screen Shot 2021-03-07 at 6.44.1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77508" y="2850507"/>
            <a:ext cx="3242369" cy="1851254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Image Credit: OpenStax College Physics - Figure 2.16 CC BY 4.0"/>
          <p:cNvSpPr txBox="1"/>
          <p:nvPr/>
        </p:nvSpPr>
        <p:spPr>
          <a:xfrm>
            <a:off x="87118" y="6437629"/>
            <a:ext cx="7426745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2.16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 : Train Slowing</a:t>
            </a:r>
          </a:p>
        </p:txBody>
      </p:sp>
      <p:sp>
        <p:nvSpPr>
          <p:cNvPr id="212" name="Content Placeholder 2"/>
          <p:cNvSpPr txBox="1"/>
          <p:nvPr>
            <p:ph type="body" sz="half" idx="1"/>
          </p:nvPr>
        </p:nvSpPr>
        <p:spPr>
          <a:xfrm>
            <a:off x="673101" y="1866682"/>
            <a:ext cx="6254779" cy="420093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Train accelerates from 30.0 km/hr in the first 20.0 s of its motion</a:t>
            </a:r>
          </a:p>
          <a:p>
            <a:pPr lvl="1" marL="742950" indent="-285750">
              <a:defRPr sz="2200"/>
            </a:pPr>
            <a:r>
              <a:t>Start with a sketch</a:t>
            </a:r>
          </a:p>
          <a:p>
            <a:pPr lvl="1" marL="742950" indent="-285750">
              <a:defRPr sz="2200"/>
            </a:pPr>
            <a:r>
              <a:t>What do we know?</a:t>
            </a:r>
          </a:p>
          <a:p>
            <a:pPr lvl="1" marL="742950" indent="-285750">
              <a:defRPr sz="2200"/>
            </a:pPr>
            <a:r>
              <a:t>Calculate Δv</a:t>
            </a:r>
          </a:p>
          <a:p>
            <a:pPr lvl="1" marL="742950" indent="-285750">
              <a:defRPr sz="2200"/>
            </a:pPr>
            <a:r>
              <a:t>Solve for </a:t>
            </a:r>
            <a14:m>
              <m:oMath>
                <m:bar>
                  <m:barPr>
                    <m:ctrlP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a:rPr xmlns:a="http://schemas.openxmlformats.org/drawingml/2006/main" sz="27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</m:bar>
              </m:oMath>
            </a14:m>
          </a:p>
          <a:p>
            <a:pPr lvl="1" marL="742950" indent="-285750">
              <a:defRPr sz="2200"/>
            </a:pPr>
            <a:r>
              <a:t>Convert to get rid of mixed units - Use SI units</a:t>
            </a:r>
          </a:p>
        </p:txBody>
      </p:sp>
      <p:pic>
        <p:nvPicPr>
          <p:cNvPr id="213" name="Screen Shot 2021-03-07 at 6.44.16 PM.png" descr="Screen Shot 2021-03-07 at 6.44.1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50608" y="412106"/>
            <a:ext cx="3242369" cy="185125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75457" y="2396089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Text"/>
          <p:cNvSpPr txBox="1"/>
          <p:nvPr/>
        </p:nvSpPr>
        <p:spPr>
          <a:xfrm>
            <a:off x="7731883" y="2462529"/>
            <a:ext cx="3709849" cy="3084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30.0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m:rPr>
                      <m:sty m:val="p"/>
                    </m:rP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20.0</m:t>
                  </m:r>
                  <m:r>
                    <a:rPr xmlns:a="http://schemas.openxmlformats.org/drawingml/2006/main" sz="1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m:rPr>
                      <m:sty m:val="p"/>
                    </m:rP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1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1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sub>
                  </m:sSub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30.0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30.0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bar>
                    <m:barPr>
                      <m:ctrlP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</m:ba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m:rPr>
                          <m:sty m:val="p"/>
                        </m:rP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m:rPr>
                          <m:sty m:val="p"/>
                        </m:rP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den>
                  </m:f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30.0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num>
                    <m:den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20.0</m:t>
                      </m:r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den>
                  </m:f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1.5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bar>
                    <m:barPr>
                      <m:ctrlP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</m:ba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30.0</m:t>
                      </m:r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num>
                    <m:den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20.0</m:t>
                      </m:r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den>
                  </m:f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f>
                    <m:fPr>
                      <m:ctrlP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1000</m:t>
                      </m:r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num>
                    <m:den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den>
                  </m:f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f>
                    <m:fPr>
                      <m:ctrlP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num>
                    <m:den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3600</m:t>
                      </m:r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bar>
                    <m:bar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</m:ba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0.417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</p:txBody>
      </p:sp>
      <p:sp>
        <p:nvSpPr>
          <p:cNvPr id="216" name="Line"/>
          <p:cNvSpPr/>
          <p:nvPr/>
        </p:nvSpPr>
        <p:spPr>
          <a:xfrm>
            <a:off x="8940799" y="4343399"/>
            <a:ext cx="270862" cy="270862"/>
          </a:xfrm>
          <a:prstGeom prst="line">
            <a:avLst/>
          </a:prstGeom>
          <a:ln w="38100" cap="rnd">
            <a:solidFill>
              <a:schemeClr val="accent6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7" name="Line"/>
          <p:cNvSpPr/>
          <p:nvPr/>
        </p:nvSpPr>
        <p:spPr>
          <a:xfrm>
            <a:off x="10136362" y="4724399"/>
            <a:ext cx="270861" cy="270862"/>
          </a:xfrm>
          <a:prstGeom prst="line">
            <a:avLst/>
          </a:prstGeom>
          <a:ln w="38100" cap="rnd">
            <a:solidFill>
              <a:schemeClr val="accent6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8" name="Line"/>
          <p:cNvSpPr/>
          <p:nvPr/>
        </p:nvSpPr>
        <p:spPr>
          <a:xfrm>
            <a:off x="9283699" y="4343399"/>
            <a:ext cx="270862" cy="270862"/>
          </a:xfrm>
          <a:prstGeom prst="line">
            <a:avLst/>
          </a:prstGeom>
          <a:ln w="38100" cap="rnd">
            <a:solidFill>
              <a:schemeClr val="accent6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9" name="Line"/>
          <p:cNvSpPr/>
          <p:nvPr/>
        </p:nvSpPr>
        <p:spPr>
          <a:xfrm>
            <a:off x="10960099" y="4343399"/>
            <a:ext cx="270862" cy="270862"/>
          </a:xfrm>
          <a:prstGeom prst="line">
            <a:avLst/>
          </a:prstGeom>
          <a:ln w="38100" cap="rnd">
            <a:solidFill>
              <a:schemeClr val="accent6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0" name="Image Credit: OpenStax College Physics - Figure 2.16 CC BY 4.0"/>
          <p:cNvSpPr txBox="1"/>
          <p:nvPr/>
        </p:nvSpPr>
        <p:spPr>
          <a:xfrm>
            <a:off x="87118" y="6437629"/>
            <a:ext cx="7426745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2.16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