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Equations of Motion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21" name="Content Placeholder 2"/>
          <p:cNvSpPr txBox="1"/>
          <p:nvPr>
            <p:ph type="body" sz="half" idx="1"/>
          </p:nvPr>
        </p:nvSpPr>
        <p:spPr>
          <a:xfrm>
            <a:off x="673101" y="1866682"/>
            <a:ext cx="6543531" cy="42009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dragster accelerates at 20.0m/s</a:t>
            </a:r>
            <a:r>
              <a:rPr baseline="44499"/>
              <a:t>2</a:t>
            </a:r>
            <a:r>
              <a:t> for 5.56 seconds. How far does it travel during this time?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 and unknown</a:t>
            </a:r>
          </a:p>
          <a:p>
            <a:pPr lvl="1" marL="742950" indent="-285750">
              <a:defRPr sz="2200"/>
            </a:pPr>
            <a:r>
              <a:t>Identify equation to use</a:t>
            </a:r>
          </a:p>
          <a:p>
            <a:pPr lvl="1" marL="742950" indent="-285750">
              <a:defRPr sz="2200"/>
            </a:pPr>
            <a:r>
              <a:t>Plug in known values and solve equation</a:t>
            </a:r>
          </a:p>
        </p:txBody>
      </p:sp>
      <p:sp>
        <p:nvSpPr>
          <p:cNvPr id="222" name="Image Credit: OpenStax College Physics Figure 2.32 CC BY 4.0"/>
          <p:cNvSpPr txBox="1"/>
          <p:nvPr/>
        </p:nvSpPr>
        <p:spPr>
          <a:xfrm>
            <a:off x="35682" y="6475729"/>
            <a:ext cx="1095911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Figure 2.32 CC BY 4.0</a:t>
            </a:r>
          </a:p>
        </p:txBody>
      </p:sp>
      <p:pic>
        <p:nvPicPr>
          <p:cNvPr id="223" name="Screen Shot 2021-03-09 at 4.17.37 PM.png" descr="Screen Shot 2021-03-09 at 4.17.3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98540" y="2869433"/>
            <a:ext cx="4013201" cy="180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26" name="Content Placeholder 2"/>
          <p:cNvSpPr txBox="1"/>
          <p:nvPr>
            <p:ph type="body" sz="half" idx="1"/>
          </p:nvPr>
        </p:nvSpPr>
        <p:spPr>
          <a:xfrm>
            <a:off x="673101" y="1866682"/>
            <a:ext cx="6543531" cy="42009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dragster accelerates at 20.0m/s</a:t>
            </a:r>
            <a:r>
              <a:rPr baseline="44499"/>
              <a:t>2</a:t>
            </a:r>
            <a:r>
              <a:t> for 5.56 seconds. How far does it travel during this time?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 and unknown</a:t>
            </a:r>
          </a:p>
          <a:p>
            <a:pPr lvl="1" marL="742950" indent="-285750">
              <a:defRPr sz="2200"/>
            </a:pPr>
            <a:r>
              <a:t>Identify equation to use</a:t>
            </a:r>
          </a:p>
          <a:p>
            <a:pPr lvl="1" marL="742950" indent="-285750">
              <a:defRPr sz="2200"/>
            </a:pPr>
            <a:r>
              <a:t>Plug in known values and solve equation</a:t>
            </a:r>
          </a:p>
        </p:txBody>
      </p:sp>
      <p:pic>
        <p:nvPicPr>
          <p:cNvPr id="227" name="Screen Shot 2021-03-09 at 4.17.37 PM.png" descr="Screen Shot 2021-03-09 at 4.17.3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66840" y="100833"/>
            <a:ext cx="4013201" cy="180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93852" y="2283248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Unknown:…"/>
          <p:cNvSpPr txBox="1"/>
          <p:nvPr/>
        </p:nvSpPr>
        <p:spPr>
          <a:xfrm>
            <a:off x="7630283" y="2384848"/>
            <a:ext cx="3549841" cy="3449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26.0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5.56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  <a:r>
              <a:t>Unknown: </a:t>
            </a:r>
            <a14:m>
              <m:oMath>
                <m:r>
                  <a:rPr xmlns:a="http://schemas.openxmlformats.org/drawingml/2006/main" sz="2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sSup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p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  <a14:m>
              <m:oMath>
                <m:sSub>
                  <m:e>
                    <m:r>
                      <a:rPr xmlns:a="http://schemas.openxmlformats.org/drawingml/2006/main" sz="2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2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o</m:t>
                    </m:r>
                  </m:sub>
                </m:sSub>
                <m:r>
                  <a:rPr xmlns:a="http://schemas.openxmlformats.org/drawingml/2006/main" sz="2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sSub>
                  <m:e>
                    <m:r>
                      <a:rPr xmlns:a="http://schemas.openxmlformats.org/drawingml/2006/main" sz="2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2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o</m:t>
                    </m:r>
                  </m:sub>
                </m:sSub>
              </m:oMath>
            </a14:m>
            <a:r>
              <a:t> are both zero</a:t>
            </a:r>
          </a:p>
          <a:p>
            <a:pPr/>
            <a14:m>
              <m:oMath>
                <m:r>
                  <a:rPr xmlns:a="http://schemas.openxmlformats.org/drawingml/2006/main" sz="2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2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2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r>
                  <a:rPr xmlns:a="http://schemas.openxmlformats.org/drawingml/2006/main" sz="2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sSup>
                  <m:e>
                    <m:r>
                      <a:rPr xmlns:a="http://schemas.openxmlformats.org/drawingml/2006/main" sz="2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e>
                  <m:sup>
                    <m:r>
                      <a:rPr xmlns:a="http://schemas.openxmlformats.org/drawingml/2006/main" sz="2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 </a:t>
            </a:r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26.0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5.56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402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</p:txBody>
      </p:sp>
      <p:sp>
        <p:nvSpPr>
          <p:cNvPr id="230" name="Image Credit: OpenStax College Physics Figure 2.32 CC BY 4.0"/>
          <p:cNvSpPr txBox="1"/>
          <p:nvPr/>
        </p:nvSpPr>
        <p:spPr>
          <a:xfrm>
            <a:off x="35682" y="6475729"/>
            <a:ext cx="1095911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Figure 2.32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Kinematic Equations</a:t>
            </a:r>
          </a:p>
        </p:txBody>
      </p:sp>
      <p:sp>
        <p:nvSpPr>
          <p:cNvPr id="233" name="Content Placeholder 2"/>
          <p:cNvSpPr txBox="1"/>
          <p:nvPr>
            <p:ph type="body" sz="half" idx="1"/>
          </p:nvPr>
        </p:nvSpPr>
        <p:spPr>
          <a:xfrm>
            <a:off x="673101" y="1866682"/>
            <a:ext cx="6254779" cy="42009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Solving for the final velocity when velocity is not constant</a:t>
            </a:r>
          </a:p>
          <a:p>
            <a:pPr lvl="1" marL="742950" indent="-285750">
              <a:defRPr sz="2200"/>
            </a:pPr>
            <a:r>
              <a:t>Acceleration </a:t>
            </a:r>
            <a14:m>
              <m:oMath>
                <m:r>
                  <a:rPr xmlns:a="http://schemas.openxmlformats.org/drawingml/2006/main" sz="31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≠</m:t>
                </m:r>
              </m:oMath>
            </a14:m>
            <a:r>
              <a:t> 0</a:t>
            </a:r>
          </a:p>
          <a:p>
            <a:pPr lvl="1" marL="742950" indent="-285750">
              <a:defRPr sz="2200"/>
            </a:pPr>
          </a:p>
          <a:p>
            <a:pPr marL="261937" indent="-261937">
              <a:defRPr sz="2400"/>
            </a:pPr>
            <a14:m>
              <m:oMathPara>
                <m:oMathParaPr>
                  <m:jc m:val="left"/>
                </m:oMathParaPr>
                <m:oMath>
                  <m:sSup>
                    <m:e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Sup>
                    <m:e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  <m:sup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36" name="Content Placeholder 2"/>
          <p:cNvSpPr txBox="1"/>
          <p:nvPr>
            <p:ph type="body" sz="half" idx="1"/>
          </p:nvPr>
        </p:nvSpPr>
        <p:spPr>
          <a:xfrm>
            <a:off x="673101" y="1866682"/>
            <a:ext cx="6543531" cy="42009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Calculate the final velocity of the dragster from the previous example without using the time.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 and unknown</a:t>
            </a:r>
          </a:p>
          <a:p>
            <a:pPr lvl="1" marL="742950" indent="-285750">
              <a:defRPr sz="2200"/>
            </a:pPr>
            <a:r>
              <a:t>Identify equation to use</a:t>
            </a:r>
          </a:p>
          <a:p>
            <a:pPr lvl="1" marL="742950" indent="-285750">
              <a:defRPr sz="2200"/>
            </a:pPr>
            <a:r>
              <a:t>Plug in known values and solve equation</a:t>
            </a:r>
          </a:p>
        </p:txBody>
      </p:sp>
      <p:pic>
        <p:nvPicPr>
          <p:cNvPr id="237" name="Screen Shot 2021-03-09 at 4.29.38 PM.png" descr="Screen Shot 2021-03-09 at 4.29.3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06773" y="3116249"/>
            <a:ext cx="4000501" cy="1701801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Image Credit: OpenStax College Physics Figure 2.32 CC BY 4.0"/>
          <p:cNvSpPr txBox="1"/>
          <p:nvPr/>
        </p:nvSpPr>
        <p:spPr>
          <a:xfrm>
            <a:off x="35682" y="6475729"/>
            <a:ext cx="1095911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Figure 2.32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41" name="Content Placeholder 2"/>
          <p:cNvSpPr txBox="1"/>
          <p:nvPr>
            <p:ph type="body" sz="half" idx="1"/>
          </p:nvPr>
        </p:nvSpPr>
        <p:spPr>
          <a:xfrm>
            <a:off x="673101" y="1866682"/>
            <a:ext cx="6543531" cy="42009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Calculate the final velocity of the dragster from the previous example without using the time.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 and unknown</a:t>
            </a:r>
          </a:p>
          <a:p>
            <a:pPr lvl="1" marL="742950" indent="-285750">
              <a:defRPr sz="2200"/>
            </a:pPr>
            <a:r>
              <a:t>Identify equation to use</a:t>
            </a:r>
          </a:p>
          <a:p>
            <a:pPr lvl="1" marL="742950" indent="-285750">
              <a:defRPr sz="2200"/>
            </a:pPr>
            <a:r>
              <a:t>Plug in known values and solve equation</a:t>
            </a:r>
          </a:p>
        </p:txBody>
      </p:sp>
      <p:pic>
        <p:nvPicPr>
          <p:cNvPr id="242" name="Screen Shot 2021-03-09 at 4.29.38 PM.png" descr="Screen Shot 2021-03-09 at 4.29.3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4873" y="106349"/>
            <a:ext cx="4000501" cy="170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10177" y="2154389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244" name="Unknown - final velocity"/>
          <p:cNvSpPr txBox="1"/>
          <p:nvPr/>
        </p:nvSpPr>
        <p:spPr>
          <a:xfrm>
            <a:off x="7808083" y="2259329"/>
            <a:ext cx="3626890" cy="3307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402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26.0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:r>
              <a:t>Unknown - final velocity</a:t>
            </a:r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26.0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402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2.09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sup>
                  </m:sSup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ad>
                    <m:radPr>
                      <m:ctrlP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2.09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e>
                          <m:r>
                            <a:rPr xmlns:a="http://schemas.openxmlformats.org/drawingml/2006/main" sz="20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xmlns:a="http://schemas.openxmlformats.org/drawingml/2006/main" sz="20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e>
                          <m:r>
                            <a:rPr xmlns:a="http://schemas.openxmlformats.org/drawingml/2006/main" sz="20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a:rPr xmlns:a="http://schemas.openxmlformats.org/drawingml/2006/main" sz="20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p>
                        <m:e>
                          <m:r>
                            <a:rPr xmlns:a="http://schemas.openxmlformats.org/drawingml/2006/main" sz="20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xmlns:a="http://schemas.openxmlformats.org/drawingml/2006/main" sz="20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e>
                  </m:rad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145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sp>
        <p:nvSpPr>
          <p:cNvPr id="245" name="Image Credit: OpenStax College Physics Figure 2.32 CC BY 4.0"/>
          <p:cNvSpPr txBox="1"/>
          <p:nvPr/>
        </p:nvSpPr>
        <p:spPr>
          <a:xfrm>
            <a:off x="35682" y="6475729"/>
            <a:ext cx="1095911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Figure 2.32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Kinematic Equations</a:t>
            </a:r>
          </a:p>
        </p:txBody>
      </p:sp>
      <p:sp>
        <p:nvSpPr>
          <p:cNvPr id="248" name="Content Placeholder 2"/>
          <p:cNvSpPr txBox="1"/>
          <p:nvPr>
            <p:ph type="body" idx="1"/>
          </p:nvPr>
        </p:nvSpPr>
        <p:spPr>
          <a:xfrm>
            <a:off x="685801" y="1866682"/>
            <a:ext cx="10332967" cy="42009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Summary of the kinematic equations (constant acceleration)</a:t>
            </a:r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bar>
                    <m:barPr>
                      <m:ctrlP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</m:ba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bar>
                    <m:barPr>
                      <m:ctrlP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</m:ba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27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xmlns:a="http://schemas.openxmlformats.org/drawingml/2006/main" sz="270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b>
                      </m:sSub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</m:oMath>
              </m:oMathPara>
            </a14:m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sSup>
                    <m:e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p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sSup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Sup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  <m:sup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Problem Solving Strategies</a:t>
            </a:r>
          </a:p>
        </p:txBody>
      </p:sp>
      <p:sp>
        <p:nvSpPr>
          <p:cNvPr id="251" name="Content Placeholder 2"/>
          <p:cNvSpPr txBox="1"/>
          <p:nvPr>
            <p:ph type="body" idx="1"/>
          </p:nvPr>
        </p:nvSpPr>
        <p:spPr>
          <a:xfrm>
            <a:off x="685801" y="1866682"/>
            <a:ext cx="10332967" cy="42009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1) Examine the situation and draw a simple sketch</a:t>
            </a:r>
          </a:p>
          <a:p>
            <a:pPr>
              <a:defRPr sz="2400"/>
            </a:pPr>
            <a:r>
              <a:t>2) Make a list of what is known</a:t>
            </a:r>
          </a:p>
          <a:p>
            <a:pPr>
              <a:defRPr sz="2400"/>
            </a:pPr>
            <a:r>
              <a:t>3) Identify what needs to be determined in the problem</a:t>
            </a:r>
          </a:p>
          <a:p>
            <a:pPr>
              <a:defRPr sz="2400"/>
            </a:pPr>
            <a:r>
              <a:t>4) Find an equation or equations to help you solve the problem</a:t>
            </a:r>
          </a:p>
          <a:p>
            <a:pPr>
              <a:defRPr sz="2400"/>
            </a:pPr>
            <a:r>
              <a:t>5) Substitute known values into the equation - check units</a:t>
            </a:r>
          </a:p>
          <a:p>
            <a:pPr>
              <a:defRPr sz="2400"/>
            </a:pPr>
            <a:r>
              <a:t>6) Is the answer reasonable?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54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The kinematic equations can be used to solve many problems in one dimension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In these, we assume that the acceleration is constant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Utilizing problem solving strategies will help you to solve various physics problems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Notation</a:t>
            </a:r>
          </a:p>
        </p:txBody>
      </p:sp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673101" y="1938866"/>
            <a:ext cx="7393333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Take the initial time to be zero</a:t>
            </a:r>
            <a:endParaRPr sz="1600"/>
          </a:p>
          <a:p>
            <a:pPr lvl="1" marL="742950" indent="-285750">
              <a:defRPr sz="2000"/>
            </a:pPr>
            <a14:m>
              <m:oMath>
                <m:r>
                  <m:rPr>
                    <m:sty m:val="p"/>
                  </m:rPr>
                  <a:rPr xmlns:a="http://schemas.openxmlformats.org/drawingml/2006/main" sz="24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Δ</m:t>
                </m:r>
                <m:r>
                  <a:rPr xmlns:a="http://schemas.openxmlformats.org/drawingml/2006/main" sz="24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4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24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t</m:t>
                    </m:r>
                  </m:e>
                  <m:sub>
                    <m:r>
                      <a:rPr xmlns:a="http://schemas.openxmlformats.org/drawingml/2006/main" sz="24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f</m:t>
                    </m:r>
                  </m:sub>
                </m:sSub>
                <m:r>
                  <a:rPr xmlns:a="http://schemas.openxmlformats.org/drawingml/2006/main" sz="24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-</m:t>
                </m:r>
                <m:sSub>
                  <m:e>
                    <m:r>
                      <a:rPr xmlns:a="http://schemas.openxmlformats.org/drawingml/2006/main" sz="24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t</m:t>
                    </m:r>
                  </m:e>
                  <m:sub>
                    <m:r>
                      <a:rPr xmlns:a="http://schemas.openxmlformats.org/drawingml/2006/main" sz="24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sub>
                </m:sSub>
              </m:oMath>
            </a14:m>
            <a:r>
              <a:t> so, </a:t>
            </a:r>
            <a14:m>
              <m:oMath>
                <m:r>
                  <m:rPr>
                    <m:sty m:val="p"/>
                  </m:rPr>
                  <a:rPr xmlns:a="http://schemas.openxmlformats.org/drawingml/2006/main" sz="24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Δ</m:t>
                </m:r>
                <m:r>
                  <a:rPr xmlns:a="http://schemas.openxmlformats.org/drawingml/2006/main" sz="24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4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4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t</m:t>
                </m:r>
              </m:oMath>
            </a14:m>
            <a:endParaRPr sz="1600"/>
          </a:p>
          <a:p>
            <a:pPr>
              <a:defRPr sz="2400"/>
            </a:pPr>
            <a:r>
              <a:t>Drop the f subscript for final values</a:t>
            </a:r>
            <a:endParaRPr sz="1600"/>
          </a:p>
          <a:p>
            <a:pPr lvl="1" marL="742950" indent="-285750">
              <a:defRPr sz="2000"/>
            </a:pPr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24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4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4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4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4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24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4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4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m:rPr>
                      <m:sty m:val="p"/>
                    </m:rPr>
                    <a:rPr xmlns:a="http://schemas.openxmlformats.org/drawingml/2006/main" sz="24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4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4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4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4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24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4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</m:oMath>
              </m:oMathPara>
            </a14:m>
          </a:p>
          <a:p>
            <a:pPr>
              <a:defRPr sz="2400"/>
            </a:pPr>
            <a:r>
              <a:t>Assume constant acceleration (avoid calculus!)</a:t>
            </a:r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bar>
                    <m:barPr>
                      <m:ctrlP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</m:ba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Kinematic Equations</a:t>
            </a:r>
          </a:p>
        </p:txBody>
      </p:sp>
      <p:sp>
        <p:nvSpPr>
          <p:cNvPr id="184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Solving for displacement (Δx) and final position (x)</a:t>
            </a:r>
          </a:p>
          <a:p>
            <a:pPr lvl="1" marL="742950" indent="-285750">
              <a:defRPr sz="2200"/>
            </a:pPr>
            <a:r>
              <a:t>Equation 1: </a:t>
            </a:r>
            <a14:m>
              <m:oMath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sub>
                </m:sSub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+</m:t>
                </m:r>
                <m:bar>
                  <m:barPr>
                    <m:ctrlP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</m:ba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t</m:t>
                </m:r>
              </m:oMath>
            </a14:m>
          </a:p>
          <a:p>
            <a:pPr lvl="1" marL="742950" indent="-285750">
              <a:defRPr sz="2200"/>
            </a:pPr>
            <a:r>
              <a:t>Equation 2: </a:t>
            </a:r>
            <a14:m>
              <m:oMath>
                <m:bar>
                  <m:barPr>
                    <m:ctrlP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</m:ba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sSub>
                      <m:e>
                        <m:r>
                          <a:rPr xmlns:a="http://schemas.openxmlformats.org/drawingml/2006/main" sz="27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xmlns:a="http://schemas.openxmlformats.org/drawingml/2006/main" sz="27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sub>
                    </m:sSub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v</m:t>
                    </m:r>
                  </m:num>
                  <m:den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</m:oMath>
            </a14:m>
            <a:r>
              <a:t> (for constant acceleration)</a:t>
            </a:r>
          </a:p>
        </p:txBody>
      </p:sp>
      <p:sp>
        <p:nvSpPr>
          <p:cNvPr id="185" name="Text"/>
          <p:cNvSpPr txBox="1"/>
          <p:nvPr/>
        </p:nvSpPr>
        <p:spPr>
          <a:xfrm>
            <a:off x="7363583" y="1916429"/>
            <a:ext cx="3725275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</a:p>
          <a:p>
            <a:pPr/>
          </a:p>
          <a:p>
            <a:pPr/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88" name="Text"/>
          <p:cNvSpPr txBox="1"/>
          <p:nvPr/>
        </p:nvSpPr>
        <p:spPr>
          <a:xfrm>
            <a:off x="7363583" y="1916429"/>
            <a:ext cx="3725275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</a:p>
          <a:p>
            <a:pPr/>
          </a:p>
          <a:p>
            <a:pPr/>
          </a:p>
          <a:p>
            <a:pPr/>
          </a:p>
        </p:txBody>
      </p:sp>
      <p:pic>
        <p:nvPicPr>
          <p:cNvPr id="189" name="Screen Shot 2021-03-09 at 2.45.49 PM.png" descr="Screen Shot 2021-03-09 at 2.45.4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65494" y="2629657"/>
            <a:ext cx="4321452" cy="1856705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jogger runs with an average velocity of 4.00 m/s for 2.00 minutes. What is the final position?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equation - final position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Convert units as needed (minutes to seconds)</a:t>
            </a:r>
          </a:p>
          <a:p>
            <a:pPr lvl="1" marL="742950" indent="-285750">
              <a:defRPr sz="2200"/>
            </a:pPr>
            <a:r>
              <a:t>Enter values in the equation</a:t>
            </a:r>
          </a:p>
        </p:txBody>
      </p:sp>
      <p:sp>
        <p:nvSpPr>
          <p:cNvPr id="191" name="Image Credit: OpenStax College Physics - Figure 2.26 CC BY 4.0"/>
          <p:cNvSpPr txBox="1"/>
          <p:nvPr/>
        </p:nvSpPr>
        <p:spPr>
          <a:xfrm>
            <a:off x="87118" y="6437629"/>
            <a:ext cx="742674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2.26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4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jogger runs with an average velocity of 4.00 m/s for 2.00 minutes. What is the final position?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equation - final position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Convert units as needed (minutes to seconds)</a:t>
            </a:r>
          </a:p>
          <a:p>
            <a:pPr lvl="1" marL="742950" indent="-285750">
              <a:defRPr sz="2200"/>
            </a:pPr>
            <a:r>
              <a:t>Enter values in the equation</a:t>
            </a:r>
          </a:p>
        </p:txBody>
      </p:sp>
      <p:sp>
        <p:nvSpPr>
          <p:cNvPr id="195" name="Text"/>
          <p:cNvSpPr txBox="1"/>
          <p:nvPr/>
        </p:nvSpPr>
        <p:spPr>
          <a:xfrm>
            <a:off x="7363583" y="1916429"/>
            <a:ext cx="3725275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</a:p>
          <a:p>
            <a:pPr/>
          </a:p>
          <a:p>
            <a:pPr/>
          </a:p>
          <a:p>
            <a:pPr/>
          </a:p>
        </p:txBody>
      </p:sp>
      <p:pic>
        <p:nvPicPr>
          <p:cNvPr id="196" name="Screen Shot 2021-03-09 at 2.45.49 PM.png" descr="Screen Shot 2021-03-09 at 2.45.4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75094" y="140457"/>
            <a:ext cx="4321452" cy="18567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14869" y="2273541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ext"/>
          <p:cNvSpPr txBox="1"/>
          <p:nvPr/>
        </p:nvSpPr>
        <p:spPr>
          <a:xfrm>
            <a:off x="7439783" y="2449829"/>
            <a:ext cx="3572876" cy="3174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bar>
                    <m:bar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</m:ba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bar>
                    <m:barPr>
                      <m:ctrlP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</m:ba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4.00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m:rPr>
                      <m:sty m:val="p"/>
                    </m:rP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2.00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2.00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f>
                    <m:fPr>
                      <m:ctrlP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num>
                    <m:den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120.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4.00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120.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480.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sp>
        <p:nvSpPr>
          <p:cNvPr id="199" name="Image Credit: OpenStax College Physics - Figure 2.26 CC BY 4.0"/>
          <p:cNvSpPr txBox="1"/>
          <p:nvPr/>
        </p:nvSpPr>
        <p:spPr>
          <a:xfrm>
            <a:off x="87118" y="6437629"/>
            <a:ext cx="742674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2.26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Kinematic Equations</a:t>
            </a:r>
          </a:p>
        </p:txBody>
      </p:sp>
      <p:sp>
        <p:nvSpPr>
          <p:cNvPr id="202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Solving for final velocity</a:t>
            </a:r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</a:p>
          <a:p>
            <a:pPr lvl="1" marL="742950" indent="-285750">
              <a:defRPr sz="2200"/>
            </a:pPr>
            <a:r>
              <a:t>Applies with constant acceleration</a:t>
            </a:r>
          </a:p>
        </p:txBody>
      </p:sp>
      <p:sp>
        <p:nvSpPr>
          <p:cNvPr id="203" name="Text"/>
          <p:cNvSpPr txBox="1"/>
          <p:nvPr/>
        </p:nvSpPr>
        <p:spPr>
          <a:xfrm>
            <a:off x="7363583" y="1916429"/>
            <a:ext cx="3725275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</a:p>
          <a:p>
            <a:pPr/>
          </a:p>
          <a:p>
            <a:pPr/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6" name="Image Credit: OpenStax College Physics - Figure 2.28 CC BY 4.0"/>
          <p:cNvSpPr txBox="1"/>
          <p:nvPr/>
        </p:nvSpPr>
        <p:spPr>
          <a:xfrm>
            <a:off x="150166" y="6463029"/>
            <a:ext cx="1120269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2.28 CC BY 4.0</a:t>
            </a:r>
          </a:p>
        </p:txBody>
      </p:sp>
      <p:pic>
        <p:nvPicPr>
          <p:cNvPr id="207" name="Screen Shot 2021-03-09 at 4.06.27 PM.png" descr="Screen Shot 2021-03-09 at 4.06.2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68585" y="2477257"/>
            <a:ext cx="4419601" cy="2578101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 marL="282892" indent="-282892" defTabSz="452627">
              <a:spcBef>
                <a:spcPts val="900"/>
              </a:spcBef>
              <a:defRPr sz="2376"/>
            </a:pPr>
            <a:r>
              <a:t>An airplane lands with an initial velocity of 70.0 m/s and decelerates at 1.50 m/s</a:t>
            </a:r>
            <a:r>
              <a:rPr baseline="53043"/>
              <a:t>2</a:t>
            </a:r>
            <a:r>
              <a:t> for 40.0 s. What is the final velocity?</a:t>
            </a:r>
          </a:p>
          <a:p>
            <a:pPr lvl="1" marL="735520" indent="-282892" defTabSz="452627">
              <a:spcBef>
                <a:spcPts val="900"/>
              </a:spcBef>
              <a:defRPr sz="2178"/>
            </a:pPr>
            <a:r>
              <a:t>Draw a sketch</a:t>
            </a:r>
          </a:p>
          <a:p>
            <a:pPr lvl="1" marL="735520" indent="-282892" defTabSz="452627">
              <a:spcBef>
                <a:spcPts val="900"/>
              </a:spcBef>
              <a:defRPr sz="2178"/>
            </a:pPr>
            <a:r>
              <a:t>List known values ; identify unknown</a:t>
            </a:r>
          </a:p>
          <a:p>
            <a:pPr lvl="1" marL="735520" indent="-282892" defTabSz="452627">
              <a:spcBef>
                <a:spcPts val="900"/>
              </a:spcBef>
              <a:defRPr sz="2178"/>
            </a:pPr>
            <a:r>
              <a:t>Determine equation to use</a:t>
            </a:r>
          </a:p>
          <a:p>
            <a:pPr lvl="1" marL="735520" indent="-282892" defTabSz="452627">
              <a:spcBef>
                <a:spcPts val="900"/>
              </a:spcBef>
              <a:defRPr sz="2178"/>
            </a:pPr>
            <a:r>
              <a:t>Plug in known values and solve</a:t>
            </a:r>
          </a:p>
          <a:p>
            <a:pPr marL="282892" indent="-282892" defTabSz="452627">
              <a:spcBef>
                <a:spcPts val="900"/>
              </a:spcBef>
              <a:defRPr sz="2376"/>
            </a:pPr>
            <a:r>
              <a:t>Acceleration negative means that final velocity will be less than initial velocity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11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 marL="282892" indent="-282892" defTabSz="452627">
              <a:spcBef>
                <a:spcPts val="900"/>
              </a:spcBef>
              <a:defRPr sz="2376"/>
            </a:pPr>
            <a:r>
              <a:t>An airplane lands with an initial velocity of 70.0 m/s and decelerates at 1.50 m/s</a:t>
            </a:r>
            <a:r>
              <a:rPr baseline="53043"/>
              <a:t>2</a:t>
            </a:r>
            <a:r>
              <a:t> for 40.0 s. What is the final velocity?</a:t>
            </a:r>
          </a:p>
          <a:p>
            <a:pPr lvl="1" marL="735520" indent="-282892" defTabSz="452627">
              <a:spcBef>
                <a:spcPts val="900"/>
              </a:spcBef>
              <a:defRPr sz="2178"/>
            </a:pPr>
            <a:r>
              <a:t>Draw a sketch</a:t>
            </a:r>
          </a:p>
          <a:p>
            <a:pPr lvl="1" marL="735520" indent="-282892" defTabSz="452627">
              <a:spcBef>
                <a:spcPts val="900"/>
              </a:spcBef>
              <a:defRPr sz="2178"/>
            </a:pPr>
            <a:r>
              <a:t>List known values ; identify unknown</a:t>
            </a:r>
          </a:p>
          <a:p>
            <a:pPr lvl="1" marL="735520" indent="-282892" defTabSz="452627">
              <a:spcBef>
                <a:spcPts val="900"/>
              </a:spcBef>
              <a:defRPr sz="2178"/>
            </a:pPr>
            <a:r>
              <a:t>Determine equation to use</a:t>
            </a:r>
          </a:p>
          <a:p>
            <a:pPr lvl="1" marL="735520" indent="-282892" defTabSz="452627">
              <a:spcBef>
                <a:spcPts val="900"/>
              </a:spcBef>
              <a:defRPr sz="2178"/>
            </a:pPr>
            <a:r>
              <a:t>Plug in known values and solve</a:t>
            </a:r>
          </a:p>
          <a:p>
            <a:pPr marL="282892" indent="-282892" defTabSz="452627">
              <a:spcBef>
                <a:spcPts val="900"/>
              </a:spcBef>
              <a:defRPr sz="2376"/>
            </a:pPr>
            <a:r>
              <a:t>Acceleration negative means that final velocity will be less than initial velocity</a:t>
            </a:r>
          </a:p>
        </p:txBody>
      </p:sp>
      <p:pic>
        <p:nvPicPr>
          <p:cNvPr id="212" name="Screen Shot 2021-03-09 at 4.06.27 PM.png" descr="Screen Shot 2021-03-09 at 4.06.2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88811" y="137631"/>
            <a:ext cx="3822277" cy="222966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38144" y="2527052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Unknown ="/>
          <p:cNvSpPr txBox="1"/>
          <p:nvPr/>
        </p:nvSpPr>
        <p:spPr>
          <a:xfrm>
            <a:off x="7833483" y="2602229"/>
            <a:ext cx="3632025" cy="2745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70.0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1.50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1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1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40.0</m:t>
                  </m:r>
                  <m:r>
                    <a:rPr xmlns:a="http://schemas.openxmlformats.org/drawingml/2006/main" sz="1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:r>
              <a:t>Unknown = </a:t>
            </a:r>
            <a14:m>
              <m:oMath>
                <m:sSub>
                  <m:e>
                    <m:r>
                      <a:rPr xmlns:a="http://schemas.openxmlformats.org/drawingml/2006/main" sz="1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1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</m:sub>
                </m:sSub>
              </m:oMath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70.0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1.50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1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1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40.0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sp>
        <p:nvSpPr>
          <p:cNvPr id="215" name="Image Credit: OpenStax College Physics - Figure 2.28 CC BY 4.0"/>
          <p:cNvSpPr txBox="1"/>
          <p:nvPr/>
        </p:nvSpPr>
        <p:spPr>
          <a:xfrm>
            <a:off x="150166" y="6463029"/>
            <a:ext cx="1120269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2.28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Kinematic Equations</a:t>
            </a:r>
          </a:p>
        </p:txBody>
      </p:sp>
      <p:sp>
        <p:nvSpPr>
          <p:cNvPr id="218" name="Content Placeholder 2"/>
          <p:cNvSpPr txBox="1"/>
          <p:nvPr>
            <p:ph type="body" sz="half" idx="1"/>
          </p:nvPr>
        </p:nvSpPr>
        <p:spPr>
          <a:xfrm>
            <a:off x="673101" y="1866682"/>
            <a:ext cx="6254779" cy="42009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Solving for the final position when velocity is not constant</a:t>
            </a:r>
          </a:p>
          <a:p>
            <a:pPr lvl="1" marL="742950" indent="-285750">
              <a:defRPr sz="2200"/>
            </a:pPr>
            <a:r>
              <a:t>Acceleration </a:t>
            </a:r>
            <a14:m>
              <m:oMath>
                <m:r>
                  <a:rPr xmlns:a="http://schemas.openxmlformats.org/drawingml/2006/main" sz="31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≠</m:t>
                </m:r>
              </m:oMath>
            </a14:m>
            <a:r>
              <a:t> 0</a:t>
            </a:r>
          </a:p>
          <a:p>
            <a:pPr lvl="1" marL="742950" indent="-285750">
              <a:defRPr sz="2200"/>
            </a:pPr>
          </a:p>
          <a:p>
            <a:pPr marL="261937" indent="-261937">
              <a:defRPr sz="24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sSup>
                    <m:e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p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