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Falling Objects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27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In the absence of air resistance, all objects will fall at the same rate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acceleration in free fall problems is given by </a:t>
            </a:r>
            <a14:m>
              <m:oMath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9.80</m:t>
                </m:r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/</m:t>
                </m:r>
                <m:sSup>
                  <m:e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p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</a:p>
          <a:p>
            <a:pPr>
              <a:defRPr sz="2400"/>
            </a:pPr>
          </a:p>
          <a:p>
            <a:pPr>
              <a:defRPr sz="2400"/>
            </a:pPr>
            <a:r>
              <a:t>The kinematic equations remain the same otherwise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Gravity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673101" y="1938866"/>
            <a:ext cx="11156403" cy="4261585"/>
          </a:xfrm>
          <a:prstGeom prst="rect">
            <a:avLst/>
          </a:prstGeom>
        </p:spPr>
        <p:txBody>
          <a:bodyPr/>
          <a:lstStyle/>
          <a:p>
            <a:pPr marL="265747" indent="-265747" defTabSz="425195">
              <a:spcBef>
                <a:spcPts val="900"/>
              </a:spcBef>
              <a:defRPr sz="2232"/>
            </a:pPr>
            <a:r>
              <a:t>All objects fall at the same rate in a gravitational field </a:t>
            </a:r>
            <a:endParaRPr sz="1488"/>
          </a:p>
          <a:p>
            <a:pPr lvl="1" marL="690943" indent="-265747" defTabSz="425195">
              <a:spcBef>
                <a:spcPts val="900"/>
              </a:spcBef>
              <a:defRPr sz="2046"/>
            </a:pPr>
            <a:r>
              <a:t>Mass does not matter</a:t>
            </a:r>
            <a:endParaRPr sz="1488"/>
          </a:p>
          <a:p>
            <a:pPr marL="265747" indent="-265747" defTabSz="425195">
              <a:spcBef>
                <a:spcPts val="900"/>
              </a:spcBef>
              <a:defRPr sz="2232"/>
            </a:pPr>
            <a:r>
              <a:t>If we can eliminate air resistance, a hammer and a feather will fall at the same rate</a:t>
            </a:r>
            <a:endParaRPr sz="1488"/>
          </a:p>
          <a:p>
            <a:pPr lvl="1" marL="690943" indent="-265747" defTabSz="425195">
              <a:spcBef>
                <a:spcPts val="900"/>
              </a:spcBef>
              <a:defRPr sz="2046"/>
            </a:pPr>
            <a:r>
              <a:t>Free fall</a:t>
            </a:r>
          </a:p>
          <a:p>
            <a:pPr marL="265747" indent="-265747" defTabSz="425195">
              <a:spcBef>
                <a:spcPts val="900"/>
              </a:spcBef>
              <a:defRPr sz="2232"/>
            </a:pPr>
            <a:r>
              <a:t>Acceleration due to gravity</a:t>
            </a:r>
          </a:p>
          <a:p>
            <a:pPr lvl="1" marL="690943" indent="-265747" defTabSz="425195">
              <a:spcBef>
                <a:spcPts val="900"/>
              </a:spcBef>
              <a:defRPr sz="204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5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5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9.80</m:t>
                  </m:r>
                  <m:r>
                    <a:rPr xmlns:a="http://schemas.openxmlformats.org/drawingml/2006/main" sz="25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5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25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25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 lvl="1" marL="690943" indent="-265747" defTabSz="425195">
              <a:spcBef>
                <a:spcPts val="900"/>
              </a:spcBef>
              <a:defRPr sz="2046"/>
            </a:pPr>
            <a:r>
              <a:t>Can be positive or negative depending on coordinate system used. </a:t>
            </a:r>
          </a:p>
          <a:p>
            <a:pPr lvl="1" marL="690943" indent="-265747" defTabSz="425195">
              <a:spcBef>
                <a:spcPts val="900"/>
              </a:spcBef>
              <a:defRPr sz="2046"/>
            </a:pPr>
            <a:r>
              <a:t>If up is positive, </a:t>
            </a:r>
            <a14:m>
              <m:oMath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9.80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/</m:t>
                </m:r>
                <m:sSup>
                  <m:e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p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</a:p>
          <a:p>
            <a:pPr lvl="1" marL="690943" indent="-265747" defTabSz="425195">
              <a:spcBef>
                <a:spcPts val="900"/>
              </a:spcBef>
              <a:defRPr sz="2046"/>
            </a:pPr>
            <a:r>
              <a:t>If down is positive, </a:t>
            </a:r>
            <a14:m>
              <m:oMath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9.80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/</m:t>
                </m:r>
                <m:sSup>
                  <m:e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p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endParaRPr sz="2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Kinematic Equations - Free Fall</a:t>
            </a:r>
          </a:p>
        </p:txBody>
      </p:sp>
      <p:sp>
        <p:nvSpPr>
          <p:cNvPr id="184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Using upward direction as positive,</a:t>
            </a:r>
          </a:p>
          <a:p>
            <a:pPr lvl="1" marL="742950" indent="-285750">
              <a:defRPr sz="2200"/>
            </a:pPr>
            <a:r>
              <a:t>Equation 1: </a:t>
            </a:r>
            <a14:m>
              <m:oMath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v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sub>
                </m:sSub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</a:p>
          <a:p>
            <a:pPr lvl="1" marL="742950" indent="-285750">
              <a:defRPr sz="2200"/>
            </a:pPr>
            <a:r>
              <a:t>Equation 2: </a:t>
            </a:r>
            <a14:m>
              <m:oMath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sub>
                </m:sSub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sub>
                </m:sSub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-</m:t>
                </m:r>
                <m:f>
                  <m:fPr>
                    <m:ctrlP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g</m:t>
                </m:r>
                <m:sSup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p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</a:p>
          <a:p>
            <a:pPr lvl="1" marL="742950" indent="-285750">
              <a:defRPr sz="2200"/>
            </a:pPr>
            <a:r>
              <a:t>Equation 3: </a:t>
            </a:r>
            <a14:m>
              <m:oMath>
                <m:sSup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p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sSubSup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sub>
                  <m:sup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bSup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sub>
                </m:sSub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  <p:sp>
        <p:nvSpPr>
          <p:cNvPr id="185" name="Text"/>
          <p:cNvSpPr txBox="1"/>
          <p:nvPr/>
        </p:nvSpPr>
        <p:spPr>
          <a:xfrm>
            <a:off x="7363583" y="1916429"/>
            <a:ext cx="3725275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8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person at the edge of a cliff throws a rock straight upward with an initial velocity of 13.0 m/s. Find the position and velocity as it falls to earth at 1.00s, 2.00s and 3.00s (neglect air resistance)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189" name="Screen Shot 2021-03-10 at 6.39.17 AM.png" descr="Screen Shot 2021-03-10 at 6.39.17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74446" y="3295891"/>
            <a:ext cx="4000501" cy="172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Image Credit: OpenStax College Physics - Figure 2.39 CC BY 4.0"/>
          <p:cNvSpPr txBox="1"/>
          <p:nvPr/>
        </p:nvSpPr>
        <p:spPr>
          <a:xfrm>
            <a:off x="251582" y="6450329"/>
            <a:ext cx="1130689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2.39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3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person at the edge of a cliff throws a rock straight upward with an initial velocity of 13.0 m/s. Find the position and velocity as it falls to earth at 1.00s, 2.00s and 3.00s (neglect air resistance)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194" name="Screen Shot 2021-03-10 at 6.39.17 AM.png" descr="Screen Shot 2021-03-10 at 6.39.17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346" y="82791"/>
            <a:ext cx="4000501" cy="172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84081" y="2273541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, find position…"/>
          <p:cNvSpPr txBox="1"/>
          <p:nvPr/>
        </p:nvSpPr>
        <p:spPr>
          <a:xfrm>
            <a:off x="7566783" y="2348229"/>
            <a:ext cx="3657298" cy="3579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9.80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1.0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, find position</a:t>
            </a:r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1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1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1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9.80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a:rPr xmlns:a="http://schemas.openxmlformats.org/drawingml/2006/main" sz="1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sSup>
                    <m:e>
                      <m:r>
                        <a:rPr xmlns:a="http://schemas.openxmlformats.org/drawingml/2006/main" sz="1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1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8.10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:r>
              <a:t>+ sign means it is above its starting position</a:t>
            </a:r>
          </a:p>
        </p:txBody>
      </p:sp>
      <p:sp>
        <p:nvSpPr>
          <p:cNvPr id="197" name="Image Credit: OpenStax College Physics - Figure 2.39 CC BY 4.0"/>
          <p:cNvSpPr txBox="1"/>
          <p:nvPr/>
        </p:nvSpPr>
        <p:spPr>
          <a:xfrm>
            <a:off x="251582" y="6450329"/>
            <a:ext cx="1130689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2.39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0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person at the edge of a cliff throws a rock straight upward with an initial velocity of 13.0 m/s. Find the position and velocity as it falls to earth at 1.00s, 2.00s and 3.00s (neglect air resistance)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01" name="Screen Shot 2021-03-10 at 6.39.17 AM.png" descr="Screen Shot 2021-03-10 at 6.39.17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346" y="82791"/>
            <a:ext cx="4000501" cy="172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84081" y="2273541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, find velocity…"/>
          <p:cNvSpPr txBox="1"/>
          <p:nvPr/>
        </p:nvSpPr>
        <p:spPr>
          <a:xfrm>
            <a:off x="7566783" y="2348229"/>
            <a:ext cx="3657298" cy="35143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9.80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1.0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, find velocity</a:t>
            </a:r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9.80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sSup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3.20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:r>
              <a:t>+ sign means it is moving upward</a:t>
            </a:r>
          </a:p>
        </p:txBody>
      </p:sp>
      <p:sp>
        <p:nvSpPr>
          <p:cNvPr id="204" name="Image Credit: OpenStax College Physics - Figure 2.39 CC BY 4.0"/>
          <p:cNvSpPr txBox="1"/>
          <p:nvPr/>
        </p:nvSpPr>
        <p:spPr>
          <a:xfrm>
            <a:off x="251582" y="6450329"/>
            <a:ext cx="1130689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2.39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7" name="Content Placeholder 2"/>
          <p:cNvSpPr txBox="1"/>
          <p:nvPr>
            <p:ph type="body" sz="half" idx="1"/>
          </p:nvPr>
        </p:nvSpPr>
        <p:spPr>
          <a:xfrm>
            <a:off x="609601" y="18285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person at the edge of a cliff throws a rock straight upward with an initial velocity of 13.0 m/s. Find the position and velocity as it falls to earth at 1.00s, 2.00s and 3.00s (neglect air resistance)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08" name="Screen Shot 2021-03-10 at 6.39.17 AM.png" descr="Screen Shot 2021-03-10 at 6.39.17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346" y="82791"/>
            <a:ext cx="4000501" cy="1727201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Image Credit: OpenStax College Physics - Figure 2.39 ; Table 2.1 CC BY 4.0"/>
          <p:cNvSpPr txBox="1"/>
          <p:nvPr/>
        </p:nvSpPr>
        <p:spPr>
          <a:xfrm>
            <a:off x="251582" y="6450329"/>
            <a:ext cx="1130689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2.39 ; Table 2.1 CC BY 4.0</a:t>
            </a:r>
          </a:p>
        </p:txBody>
      </p:sp>
      <p:pic>
        <p:nvPicPr>
          <p:cNvPr id="210" name="Screen Shot 2021-03-10 at 6.52.47 AM.png" descr="Screen Shot 2021-03-10 at 6.52.47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08443" y="2233118"/>
            <a:ext cx="4223626" cy="1153513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Determine values for 2.00 s and 3.00 s…"/>
          <p:cNvSpPr txBox="1"/>
          <p:nvPr/>
        </p:nvSpPr>
        <p:spPr>
          <a:xfrm>
            <a:off x="7325483" y="2399029"/>
            <a:ext cx="4088867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Determine values for 2.00 s and 3.00 s</a:t>
            </a:r>
          </a:p>
          <a:p>
            <a:pPr/>
          </a:p>
          <a:p>
            <a:pPr/>
            <a:r>
              <a:t>Match the table below</a:t>
            </a:r>
          </a:p>
        </p:txBody>
      </p:sp>
      <p:pic>
        <p:nvPicPr>
          <p:cNvPr id="212" name="Screen Shot 2021-03-10 at 6.54.32 AM.png" descr="Screen Shot 2021-03-10 at 6.54.32 A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54023" y="4146308"/>
            <a:ext cx="5231786" cy="17149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5" name="Image Credit: OpenStax College Physics - Figure 2.41 CC BY 4.0"/>
          <p:cNvSpPr txBox="1"/>
          <p:nvPr/>
        </p:nvSpPr>
        <p:spPr>
          <a:xfrm>
            <a:off x="150166" y="6424929"/>
            <a:ext cx="112026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2.41 CC BY 4.0</a:t>
            </a:r>
          </a:p>
        </p:txBody>
      </p:sp>
      <p:sp>
        <p:nvSpPr>
          <p:cNvPr id="216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rock thrown downward with an initial velocity of 13.0 m/s, What is the velocity of the rock when it is 5.10 m below the starting point?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List known values ; identify unknown</a:t>
            </a:r>
          </a:p>
          <a:p>
            <a:pPr lvl="1" marL="742950" indent="-285750">
              <a:defRPr sz="2200"/>
            </a:pPr>
            <a:r>
              <a:t>Determine equation to use</a:t>
            </a:r>
          </a:p>
          <a:p>
            <a:pPr lvl="1" marL="742950" indent="-285750">
              <a:defRPr sz="2200"/>
            </a:pPr>
            <a:r>
              <a:t>Plug in known values and solve</a:t>
            </a:r>
          </a:p>
        </p:txBody>
      </p:sp>
      <p:pic>
        <p:nvPicPr>
          <p:cNvPr id="217" name="Screen Shot 2021-03-10 at 6.57.14 AM.png" descr="Screen Shot 2021-03-10 at 6.57.14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66245" y="3040641"/>
            <a:ext cx="4025901" cy="170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20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rock thrown downward with an initial velocity of 13.0 m/s, What is the velocity of the rock when it is 5.10 m below the starting point?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List known values ; identify unknown</a:t>
            </a:r>
          </a:p>
          <a:p>
            <a:pPr lvl="1" marL="742950" indent="-285750">
              <a:defRPr sz="2200"/>
            </a:pPr>
            <a:r>
              <a:t>Determine equation to use</a:t>
            </a:r>
          </a:p>
          <a:p>
            <a:pPr lvl="1" marL="742950" indent="-285750">
              <a:defRPr sz="2200"/>
            </a:pPr>
            <a:r>
              <a:t>Plug in known values and solve</a:t>
            </a:r>
          </a:p>
        </p:txBody>
      </p:sp>
      <p:pic>
        <p:nvPicPr>
          <p:cNvPr id="221" name="Screen Shot 2021-03-10 at 6.57.14 AM.png" descr="Screen Shot 2021-03-10 at 6.57.14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12345" y="119641"/>
            <a:ext cx="4025901" cy="170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39521" y="2148335"/>
            <a:ext cx="4497499" cy="4437732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Unknown:…"/>
          <p:cNvSpPr txBox="1"/>
          <p:nvPr/>
        </p:nvSpPr>
        <p:spPr>
          <a:xfrm>
            <a:off x="7018873" y="2138016"/>
            <a:ext cx="4338684" cy="4458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9.80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:r>
              <a:t>Unknown: </a:t>
            </a:r>
            <a14:m>
              <m:oMath>
                <m:sSub>
                  <m:e>
                    <m:r>
                      <a:rPr xmlns:a="http://schemas.openxmlformats.org/drawingml/2006/main" sz="1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1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sub>
                </m:sSub>
              </m:oMath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1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1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sSup>
                    <m:e>
                      <m:r>
                        <a:rPr xmlns:a="http://schemas.openxmlformats.org/drawingml/2006/main" sz="1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1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9.80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5.10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268.96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±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16.4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:r>
              <a:t>Since the rock is heading down,</a:t>
            </a:r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16.4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224" name="Image Credit: OpenStax College Physics - Figure 2.41 CC BY 4.0"/>
          <p:cNvSpPr txBox="1"/>
          <p:nvPr/>
        </p:nvSpPr>
        <p:spPr>
          <a:xfrm>
            <a:off x="150166" y="6424929"/>
            <a:ext cx="112026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2.41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