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Newton’s Laws of Motion and Gravity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3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net external force exerted on a lawnmower is 51 N. The mass of the mower is 24 kg. What is the acceleration?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14" name="Screen Shot 2021-03-10 at 12.18.16 PM.png" descr="Screen Shot 2021-03-10 at 12.18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141" y="88051"/>
            <a:ext cx="2753311" cy="2152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8696" y="2357697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Unknown: acceleration (a)"/>
          <p:cNvSpPr txBox="1"/>
          <p:nvPr/>
        </p:nvSpPr>
        <p:spPr>
          <a:xfrm>
            <a:off x="7338183" y="2437129"/>
            <a:ext cx="3603728" cy="340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51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:r>
              <a:t>Unknown: acceleration (a)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2.1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</p:txBody>
      </p:sp>
      <p:sp>
        <p:nvSpPr>
          <p:cNvPr id="217" name="Image Credit: OpenStax College Physics - Figure 4.7 CC BY 4.0"/>
          <p:cNvSpPr txBox="1"/>
          <p:nvPr/>
        </p:nvSpPr>
        <p:spPr>
          <a:xfrm>
            <a:off x="150166" y="64122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4.7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Newton’s Third Law of Motion</a:t>
            </a:r>
          </a:p>
        </p:txBody>
      </p:sp>
      <p:sp>
        <p:nvSpPr>
          <p:cNvPr id="220" name="Content Placeholder 2"/>
          <p:cNvSpPr txBox="1"/>
          <p:nvPr>
            <p:ph type="body" sz="half" idx="1"/>
          </p:nvPr>
        </p:nvSpPr>
        <p:spPr>
          <a:xfrm>
            <a:off x="660401" y="1815882"/>
            <a:ext cx="5832920" cy="450173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Whenever one body exerts a force on a second body, the first body experiences a force that is equal in magnitude and opposite in direction to the force it exerts</a:t>
            </a:r>
          </a:p>
          <a:p>
            <a:pPr>
              <a:defRPr sz="2400"/>
            </a:pPr>
            <a:r>
              <a:t>Forces will always occur in pairs</a:t>
            </a:r>
          </a:p>
          <a:p>
            <a:pPr lvl="1" marL="742950" indent="-285750">
              <a:defRPr sz="2400"/>
            </a:pPr>
            <a:r>
              <a:t>Force of the feet on wall is equal and opposite to the force of the wall on the feet</a:t>
            </a:r>
          </a:p>
          <a:p>
            <a:pPr lvl="1" marL="719137" indent="-261937">
              <a:defRPr sz="2200"/>
            </a:pPr>
            <a:r>
              <a:t>Our system of interest is only looking at the one force</a:t>
            </a:r>
          </a:p>
        </p:txBody>
      </p:sp>
      <p:sp>
        <p:nvSpPr>
          <p:cNvPr id="221" name="Image credit: OpenStax College Physics - Figure 4.9 CC BY 4.0"/>
          <p:cNvSpPr txBox="1"/>
          <p:nvPr/>
        </p:nvSpPr>
        <p:spPr>
          <a:xfrm>
            <a:off x="315082" y="6475729"/>
            <a:ext cx="113943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4.9 CC BY 4.0</a:t>
            </a:r>
          </a:p>
        </p:txBody>
      </p:sp>
      <p:pic>
        <p:nvPicPr>
          <p:cNvPr id="222" name="Screen Shot 2021-03-10 at 12.26.05 PM.png" descr="Screen Shot 2021-03-10 at 12.26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4539" y="2434435"/>
            <a:ext cx="5215673" cy="3264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5" name="Image Credit: OpenStax College Physics - Figure 4.10 CC BY 4.0"/>
          <p:cNvSpPr txBox="1"/>
          <p:nvPr/>
        </p:nvSpPr>
        <p:spPr>
          <a:xfrm>
            <a:off x="150166" y="64122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4.10 CC BY 4.0</a:t>
            </a:r>
          </a:p>
        </p:txBody>
      </p:sp>
      <p:sp>
        <p:nvSpPr>
          <p:cNvPr id="226" name="Content Placeholder 2"/>
          <p:cNvSpPr txBox="1"/>
          <p:nvPr>
            <p:ph type="body" sz="half" idx="1"/>
          </p:nvPr>
        </p:nvSpPr>
        <p:spPr>
          <a:xfrm>
            <a:off x="673101" y="1866682"/>
            <a:ext cx="6130270" cy="3985281"/>
          </a:xfrm>
          <a:prstGeom prst="rect">
            <a:avLst/>
          </a:prstGeom>
        </p:spPr>
        <p:txBody>
          <a:bodyPr/>
          <a:lstStyle/>
          <a:p>
            <a:pPr marL="260032" indent="-260032" defTabSz="416052">
              <a:spcBef>
                <a:spcPts val="900"/>
              </a:spcBef>
              <a:defRPr sz="2184"/>
            </a:pPr>
            <a:r>
              <a:t>Professor pushes a cart. Her mass is 65.0 kg, the cart’s mass is 12.0 kg and the equipment is 7.0 kg. Calculate the acceleration produced when the professor exerts a backward force of 150 N on the floor. Opposing forces, including friction total 24.0 N</a:t>
            </a:r>
          </a:p>
          <a:p>
            <a:pPr lvl="1" marL="676084" indent="-260032" defTabSz="416052">
              <a:spcBef>
                <a:spcPts val="900"/>
              </a:spcBef>
              <a:defRPr sz="2002"/>
            </a:pPr>
            <a:r>
              <a:t>Draw a sketch</a:t>
            </a:r>
          </a:p>
          <a:p>
            <a:pPr lvl="1" marL="676084" indent="-260032" defTabSz="416052">
              <a:spcBef>
                <a:spcPts val="900"/>
              </a:spcBef>
              <a:defRPr sz="2002"/>
            </a:pPr>
            <a:r>
              <a:t>List known values ; identify unknown</a:t>
            </a:r>
          </a:p>
          <a:p>
            <a:pPr lvl="1" marL="676084" indent="-260032" defTabSz="416052">
              <a:spcBef>
                <a:spcPts val="900"/>
              </a:spcBef>
              <a:defRPr sz="2002"/>
            </a:pPr>
            <a:r>
              <a:t>Determine equation to use</a:t>
            </a:r>
          </a:p>
          <a:p>
            <a:pPr lvl="1" marL="676084" indent="-260032" defTabSz="416052">
              <a:spcBef>
                <a:spcPts val="900"/>
              </a:spcBef>
              <a:defRPr sz="2002"/>
            </a:pPr>
            <a:r>
              <a:t>Plug in known values and solve</a:t>
            </a:r>
          </a:p>
        </p:txBody>
      </p:sp>
      <p:pic>
        <p:nvPicPr>
          <p:cNvPr id="227" name="Screen Shot 2021-03-10 at 2.02.18 PM.png" descr="Screen Shot 2021-03-10 at 2.02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8826" y="2228351"/>
            <a:ext cx="5161276" cy="3075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30" name="Content Placeholder 2"/>
          <p:cNvSpPr txBox="1"/>
          <p:nvPr>
            <p:ph type="body" sz="half" idx="1"/>
          </p:nvPr>
        </p:nvSpPr>
        <p:spPr>
          <a:xfrm>
            <a:off x="673101" y="1866682"/>
            <a:ext cx="6130270" cy="3985281"/>
          </a:xfrm>
          <a:prstGeom prst="rect">
            <a:avLst/>
          </a:prstGeom>
        </p:spPr>
        <p:txBody>
          <a:bodyPr/>
          <a:lstStyle/>
          <a:p>
            <a:pPr marL="260032" indent="-260032" defTabSz="416052">
              <a:spcBef>
                <a:spcPts val="900"/>
              </a:spcBef>
              <a:defRPr sz="2184"/>
            </a:pPr>
            <a:r>
              <a:t>Professor pushes a cart. Her mass is 65.0 kg, the cart’s mass is 12.0 kg and the equipment is 7.0 kg. Calculate the acceleration produced when the professor exerts a backward force of 150 N on the floor. Opposing forces, including friction total 24.0 N. (System 1)</a:t>
            </a:r>
          </a:p>
          <a:p>
            <a:pPr lvl="1" marL="676084" indent="-260032" defTabSz="416052">
              <a:spcBef>
                <a:spcPts val="900"/>
              </a:spcBef>
              <a:defRPr sz="2002"/>
            </a:pPr>
            <a:r>
              <a:t>Draw a sketch</a:t>
            </a:r>
          </a:p>
          <a:p>
            <a:pPr lvl="1" marL="676084" indent="-260032" defTabSz="416052">
              <a:spcBef>
                <a:spcPts val="900"/>
              </a:spcBef>
              <a:defRPr sz="2002"/>
            </a:pPr>
            <a:r>
              <a:t>List known values ; identify unknown</a:t>
            </a:r>
          </a:p>
          <a:p>
            <a:pPr lvl="1" marL="676084" indent="-260032" defTabSz="416052">
              <a:spcBef>
                <a:spcPts val="900"/>
              </a:spcBef>
              <a:defRPr sz="2002"/>
            </a:pPr>
            <a:r>
              <a:t>Determine equation to use</a:t>
            </a:r>
          </a:p>
          <a:p>
            <a:pPr lvl="1" marL="676084" indent="-260032" defTabSz="416052">
              <a:spcBef>
                <a:spcPts val="900"/>
              </a:spcBef>
              <a:defRPr sz="2002"/>
            </a:pPr>
            <a:r>
              <a:t>Plug in known values and solve</a:t>
            </a:r>
          </a:p>
        </p:txBody>
      </p:sp>
      <p:pic>
        <p:nvPicPr>
          <p:cNvPr id="231" name="Screen Shot 2021-03-10 at 2.02.18 PM.png" descr="Screen Shot 2021-03-10 at 2.02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8510" y="69351"/>
            <a:ext cx="3363192" cy="200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1666" y="2270548"/>
            <a:ext cx="4039145" cy="3985469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ext"/>
          <p:cNvSpPr txBox="1"/>
          <p:nvPr/>
        </p:nvSpPr>
        <p:spPr>
          <a:xfrm>
            <a:off x="7515983" y="2270548"/>
            <a:ext cx="3634068" cy="388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24.0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65.0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12.0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7.0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24.0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126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65.0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12.0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84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126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1.5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</p:txBody>
      </p:sp>
      <p:sp>
        <p:nvSpPr>
          <p:cNvPr id="234" name="Image Credit: OpenStax College Physics - Figure 4.10 CC BY 4.0"/>
          <p:cNvSpPr txBox="1"/>
          <p:nvPr/>
        </p:nvSpPr>
        <p:spPr>
          <a:xfrm>
            <a:off x="150166" y="64122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4.10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37" name="Content Placeholder 2"/>
          <p:cNvSpPr txBox="1"/>
          <p:nvPr>
            <p:ph type="body" sz="half" idx="1"/>
          </p:nvPr>
        </p:nvSpPr>
        <p:spPr>
          <a:xfrm>
            <a:off x="673101" y="1866682"/>
            <a:ext cx="6130270" cy="398528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Professor pushes a cart. Her mass is 65.0 kg, the cart’s mass is 12.0 kg and the equipment is 7.0 kg. Calculate the force the professor exerts on the cart. (System 2)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38" name="Screen Shot 2021-03-10 at 2.02.18 PM.png" descr="Screen Shot 2021-03-10 at 2.02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8510" y="69351"/>
            <a:ext cx="3363192" cy="200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1666" y="2270548"/>
            <a:ext cx="4039145" cy="398546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"/>
          <p:cNvSpPr txBox="1"/>
          <p:nvPr/>
        </p:nvSpPr>
        <p:spPr>
          <a:xfrm>
            <a:off x="7624131" y="2270548"/>
            <a:ext cx="3634068" cy="3855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24.0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65.0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12.0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7.0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12.0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7.0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19.0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19.0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1.5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29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29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24.0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53</m:t>
                  </m:r>
                  <m:r>
                    <a:rPr xmlns:a="http://schemas.openxmlformats.org/drawingml/2006/main" sz="1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/>
          </a:p>
        </p:txBody>
      </p:sp>
      <p:sp>
        <p:nvSpPr>
          <p:cNvPr id="241" name="Image Credit: OpenStax College Physics - Figure 4.10 CC BY 4.0"/>
          <p:cNvSpPr txBox="1"/>
          <p:nvPr/>
        </p:nvSpPr>
        <p:spPr>
          <a:xfrm>
            <a:off x="150166" y="64122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4.10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Universal Law of Gravitation</a:t>
            </a:r>
          </a:p>
        </p:txBody>
      </p:sp>
      <p:sp>
        <p:nvSpPr>
          <p:cNvPr id="244" name="Content Placeholder 2"/>
          <p:cNvSpPr txBox="1"/>
          <p:nvPr>
            <p:ph type="body" sz="half" idx="1"/>
          </p:nvPr>
        </p:nvSpPr>
        <p:spPr>
          <a:xfrm>
            <a:off x="673101" y="1866682"/>
            <a:ext cx="6984770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Could the orbit of our Moon be related to a falling apple?</a:t>
            </a:r>
          </a:p>
          <a:p>
            <a:pPr lvl="1" marL="742950" indent="-285750">
              <a:defRPr sz="2200"/>
            </a:pPr>
            <a:r>
              <a:t>Gravity of Earth extends out into space</a:t>
            </a:r>
          </a:p>
          <a:p>
            <a:pPr marL="285750" indent="-285750">
              <a:defRPr sz="2400"/>
            </a:pPr>
            <a:r>
              <a:t>Every particle in the universe attracts every other particle with a force along a line joining them</a:t>
            </a:r>
          </a:p>
          <a:p>
            <a:pPr lvl="1" marL="742950" indent="-285750">
              <a:defRPr sz="2200"/>
            </a:pPr>
            <a:r>
              <a:t>Forces between two objects are always equal and opposite</a:t>
            </a:r>
          </a:p>
          <a:p>
            <a:pPr lvl="1" marL="742950" indent="-285750">
              <a:defRPr sz="2200"/>
            </a:pPr>
            <a:r>
              <a:t>Force of Earth on Moon is equal in magnitude and opposite in direction to the force of our Moon on Earth</a:t>
            </a:r>
          </a:p>
        </p:txBody>
      </p:sp>
      <p:pic>
        <p:nvPicPr>
          <p:cNvPr id="245" name="Screen Shot 2021-03-11 at 11.47.42 AM.png" descr="Screen Shot 2021-03-11 at 11.47.4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7636" y="1617948"/>
            <a:ext cx="2755901" cy="438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Image Credit: OpenStax College Physics - Figure 6.20 CC BY 4.0"/>
          <p:cNvSpPr txBox="1"/>
          <p:nvPr/>
        </p:nvSpPr>
        <p:spPr>
          <a:xfrm>
            <a:off x="200782" y="6501129"/>
            <a:ext cx="886204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6.20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Universal Law of Gravitation</a:t>
            </a:r>
          </a:p>
        </p:txBody>
      </p:sp>
      <p:sp>
        <p:nvSpPr>
          <p:cNvPr id="249" name="Content Placeholder 2"/>
          <p:cNvSpPr txBox="1"/>
          <p:nvPr>
            <p:ph type="body" sz="half" idx="1"/>
          </p:nvPr>
        </p:nvSpPr>
        <p:spPr>
          <a:xfrm>
            <a:off x="673101" y="1866682"/>
            <a:ext cx="6984770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Could the orbit of our Moon be related to a falling apple?</a:t>
            </a:r>
          </a:p>
          <a:p>
            <a:pPr lvl="1" marL="742950" indent="-285750">
              <a:defRPr sz="2200"/>
            </a:pPr>
            <a:r>
              <a:t>Gravity of Earth extends out into space</a:t>
            </a:r>
          </a:p>
          <a:p>
            <a:pPr marL="285750" indent="-285750">
              <a:defRPr sz="2400"/>
            </a:pPr>
            <a:r>
              <a:t>Every particle in the universe attracts every other particle with a force along a line joining them</a:t>
            </a:r>
          </a:p>
          <a:p>
            <a:pPr lvl="1" marL="742950" indent="-285750">
              <a:defRPr sz="2200"/>
            </a:pPr>
            <a:r>
              <a:t>Forces between two objects are always equal and opposite</a:t>
            </a:r>
          </a:p>
          <a:p>
            <a:pPr lvl="1" marL="742950" indent="-285750">
              <a:defRPr sz="2200"/>
            </a:pPr>
            <a:r>
              <a:t>Force of Earth on Moon is equal in magnitude and opposite in direction to the force of our Moon on Earth</a:t>
            </a:r>
          </a:p>
        </p:txBody>
      </p:sp>
      <p:sp>
        <p:nvSpPr>
          <p:cNvPr id="250" name="Image Credit: OpenStax College Physics - Figure 6.21 CC BY 4.0"/>
          <p:cNvSpPr txBox="1"/>
          <p:nvPr/>
        </p:nvSpPr>
        <p:spPr>
          <a:xfrm>
            <a:off x="175382" y="6513830"/>
            <a:ext cx="886204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6.21 CC BY 4.0</a:t>
            </a:r>
          </a:p>
        </p:txBody>
      </p:sp>
      <p:pic>
        <p:nvPicPr>
          <p:cNvPr id="251" name="Screen Shot 2021-03-11 at 11.51.21 AM.png" descr="Screen Shot 2021-03-11 at 11.51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401" y="2002309"/>
            <a:ext cx="3797301" cy="397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Universal Law of Gravitation</a:t>
            </a:r>
          </a:p>
        </p:txBody>
      </p:sp>
      <p:sp>
        <p:nvSpPr>
          <p:cNvPr id="254" name="Content Placeholder 2"/>
          <p:cNvSpPr txBox="1"/>
          <p:nvPr>
            <p:ph type="body" sz="half" idx="1"/>
          </p:nvPr>
        </p:nvSpPr>
        <p:spPr>
          <a:xfrm>
            <a:off x="673101" y="1866682"/>
            <a:ext cx="6984770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Force is given by: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xmlns:a="http://schemas.openxmlformats.org/drawingml/2006/main" sz="27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 lvl="1" marL="742950" indent="-285750">
              <a:defRPr sz="2200"/>
            </a:pPr>
            <a:r>
              <a:t>G is the gravitational constant: </a:t>
            </a:r>
            <a14:m>
              <m:oMath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6.674</m:t>
                </m:r>
                <m:r>
                  <a:rPr xmlns:a="http://schemas.openxmlformats.org/drawingml/2006/main" sz="27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11</m:t>
                    </m:r>
                  </m:sup>
                </m:sSup>
                <m:f>
                  <m:fPr>
                    <m:ctrlP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  <m:sSup>
                      <m:e>
                        <m:r>
                          <a:rPr xmlns:a="http://schemas.openxmlformats.org/drawingml/2006/main" sz="2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xmlns:a="http://schemas.openxmlformats.org/drawingml/2006/main" sz="2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num>
                  <m:den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k</m:t>
                    </m:r>
                    <m:sSup>
                      <m:e>
                        <m:r>
                          <a:rPr xmlns:a="http://schemas.openxmlformats.org/drawingml/2006/main" sz="2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xmlns:a="http://schemas.openxmlformats.org/drawingml/2006/main" sz="27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den>
                </m:f>
              </m:oMath>
            </a14:m>
          </a:p>
          <a:p>
            <a:pPr lvl="1" marL="742950" indent="-285750">
              <a:defRPr sz="2200"/>
            </a:pPr>
            <a:r>
              <a:t>Gravitational force is a relatively weak force compared to other forces of nature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57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gravitational force between Earth and our Moon. Use </a:t>
            </a:r>
            <a14:m>
              <m:oMath>
                <m:sSub>
                  <m:e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sub>
                </m:sSub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5.98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24</m:t>
                    </m:r>
                  </m:sup>
                </m:sSup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rPr sz="1800"/>
              <a:t> ; </a:t>
            </a:r>
            <a14:m>
              <m:oMath>
                <m:sSub>
                  <m:e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7.35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22</m:t>
                    </m:r>
                  </m:sup>
                </m:sSup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rPr sz="1800"/>
              <a:t> ;</a:t>
            </a:r>
            <a14:m>
              <m:oMath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sSup>
                  <m:e>
                    <m:r>
                      <a:rPr xmlns:a="http://schemas.openxmlformats.org/drawingml/2006/main"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3.84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8</m:t>
                    </m:r>
                  </m:sup>
                </m:sSup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58" name="Screen Shot 2021-03-11 at 11.51.21 AM.png" descr="Screen Shot 2021-03-11 at 11.51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2680" y="1972392"/>
            <a:ext cx="3427353" cy="358783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Image Credit: OpenStax College Physics - Figure 6.21 CC BY 4.0"/>
          <p:cNvSpPr txBox="1"/>
          <p:nvPr/>
        </p:nvSpPr>
        <p:spPr>
          <a:xfrm>
            <a:off x="175382" y="6513830"/>
            <a:ext cx="886204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6.21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62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gravitational force between Earth and our Moon. Use </a:t>
            </a:r>
            <a14:m>
              <m:oMath>
                <m:sSub>
                  <m:e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sub>
                </m:sSub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5.98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24</m:t>
                    </m:r>
                  </m:sup>
                </m:sSup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rPr sz="1800"/>
              <a:t> ; </a:t>
            </a:r>
            <a14:m>
              <m:oMath>
                <m:sSub>
                  <m:e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7.35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22</m:t>
                    </m:r>
                  </m:sup>
                </m:sSup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2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rPr sz="1800"/>
              <a:t> ;</a:t>
            </a:r>
            <a14:m>
              <m:oMath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sSup>
                  <m:e>
                    <m:r>
                      <a:rPr xmlns:a="http://schemas.openxmlformats.org/drawingml/2006/main"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3.84</m:t>
                </m:r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1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8</m:t>
                    </m:r>
                  </m:sup>
                </m:sSup>
                <m:r>
                  <a:rPr xmlns:a="http://schemas.openxmlformats.org/drawingml/2006/main" sz="21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63" name="Screen Shot 2021-03-11 at 11.51.21 AM.png" descr="Screen Shot 2021-03-11 at 11.51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2461" y="54692"/>
            <a:ext cx="2244972" cy="235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7080" y="2440004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;   ;"/>
          <p:cNvSpPr txBox="1"/>
          <p:nvPr/>
        </p:nvSpPr>
        <p:spPr>
          <a:xfrm>
            <a:off x="7134983" y="2513329"/>
            <a:ext cx="3686895" cy="321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>
                <m:sSub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sub>
                </m:sSub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5.98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24</m:t>
                    </m:r>
                  </m:sup>
                </m:sSup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t> ; </a:t>
            </a:r>
            <a14:m>
              <m:oMath>
                <m:sSub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b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b>
                </m:sSub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7.35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22</m:t>
                    </m:r>
                  </m:sup>
                </m:sSup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</m:oMath>
            </a14:m>
            <a:r>
              <a:t> ; </a:t>
            </a:r>
            <a14:m>
              <m:oMath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sSup>
                  <m:e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3.84</m:t>
                </m:r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sSup>
                  <m:e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e>
                  <m:sup>
                    <m:r>
                      <a:rPr xmlns:a="http://schemas.openxmlformats.org/drawingml/2006/mai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sup>
                </m:sSup>
                <m:r>
                  <a:rPr xmlns:a="http://schemas.openxmlformats.org/drawingml/2006/main" sz="1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num>
                    <m:den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1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6.67</m:t>
                  </m:r>
                  <m:r>
                    <a:rPr xmlns:a="http://schemas.openxmlformats.org/drawingml/2006/main" sz="13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sup>
                  </m:sSup>
                  <m:f>
                    <m:fPr>
                      <m:ctrlP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p>
                        <m:e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sSup>
                        <m:e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  <m:f>
                    <m:fPr>
                      <m:ctrlP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5.98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7.35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3.84</m:t>
                      </m:r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xmlns:a="http://schemas.openxmlformats.org/drawingml/2006/ma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sSup>
                        <m:e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1.99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</p:txBody>
      </p:sp>
      <p:sp>
        <p:nvSpPr>
          <p:cNvPr id="266" name="Line"/>
          <p:cNvSpPr/>
          <p:nvPr/>
        </p:nvSpPr>
        <p:spPr>
          <a:xfrm>
            <a:off x="8381999" y="4914900"/>
            <a:ext cx="231141" cy="231141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Line"/>
          <p:cNvSpPr/>
          <p:nvPr/>
        </p:nvSpPr>
        <p:spPr>
          <a:xfrm>
            <a:off x="9474199" y="4610100"/>
            <a:ext cx="231141" cy="231141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Line"/>
          <p:cNvSpPr/>
          <p:nvPr/>
        </p:nvSpPr>
        <p:spPr>
          <a:xfrm>
            <a:off x="10515599" y="4610100"/>
            <a:ext cx="231141" cy="231141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Line"/>
          <p:cNvSpPr/>
          <p:nvPr/>
        </p:nvSpPr>
        <p:spPr>
          <a:xfrm>
            <a:off x="8521699" y="4711700"/>
            <a:ext cx="231141" cy="231141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Line"/>
          <p:cNvSpPr/>
          <p:nvPr/>
        </p:nvSpPr>
        <p:spPr>
          <a:xfrm>
            <a:off x="9982199" y="4914900"/>
            <a:ext cx="231141" cy="231141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Image Credit: OpenStax College Physics - Figure 6.21 CC BY 4.0"/>
          <p:cNvSpPr txBox="1"/>
          <p:nvPr/>
        </p:nvSpPr>
        <p:spPr>
          <a:xfrm>
            <a:off x="175382" y="6513830"/>
            <a:ext cx="886204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6.21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Force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1938866"/>
            <a:ext cx="5273184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force is a push or pull</a:t>
            </a:r>
            <a:endParaRPr sz="1600"/>
          </a:p>
          <a:p>
            <a:pPr lvl="1" marL="742950" indent="-285750">
              <a:defRPr sz="2200"/>
            </a:pPr>
            <a:r>
              <a:t>It is a vector quantity so it has both magnitude and direction</a:t>
            </a:r>
          </a:p>
          <a:p>
            <a:pPr>
              <a:defRPr sz="2200"/>
            </a:pPr>
            <a:r>
              <a:t>Free</a:t>
            </a:r>
            <a:r>
              <a:rPr sz="2400"/>
              <a:t>-body diagram</a:t>
            </a:r>
          </a:p>
          <a:p>
            <a:pPr lvl="1" marL="742950" indent="-285750">
              <a:defRPr sz="2200"/>
            </a:pPr>
            <a:r>
              <a:t>Illustrates all external forces on an object </a:t>
            </a:r>
          </a:p>
        </p:txBody>
      </p:sp>
      <p:pic>
        <p:nvPicPr>
          <p:cNvPr id="182" name="Screen Shot 2021-03-10 at 7.19.38 AM.png" descr="Screen Shot 2021-03-10 at 7.19.3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709" y="2310708"/>
            <a:ext cx="4737101" cy="351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mage Credit: OpenStax College Physics - Figure 4.3"/>
          <p:cNvSpPr txBox="1"/>
          <p:nvPr/>
        </p:nvSpPr>
        <p:spPr>
          <a:xfrm>
            <a:off x="149982" y="6399529"/>
            <a:ext cx="11598475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74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Newton’s laws of motion are universal and apply to all objects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Weight is measured in the SI unit of Newton and is very different than mass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Newton’s Universal Law of Gravitation is universal and describes the force between any two objects with mass in the universe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Newton’s First Law of Motion</a:t>
            </a:r>
          </a:p>
        </p:txBody>
      </p:sp>
      <p:sp>
        <p:nvSpPr>
          <p:cNvPr id="186" name="Content Placeholder 2"/>
          <p:cNvSpPr txBox="1"/>
          <p:nvPr>
            <p:ph type="body" idx="1"/>
          </p:nvPr>
        </p:nvSpPr>
        <p:spPr>
          <a:xfrm>
            <a:off x="660401" y="1815882"/>
            <a:ext cx="11083561" cy="4501731"/>
          </a:xfrm>
          <a:prstGeom prst="rect">
            <a:avLst/>
          </a:prstGeom>
        </p:spPr>
        <p:txBody>
          <a:bodyPr/>
          <a:lstStyle/>
          <a:p>
            <a:pPr marL="268604" indent="-268604" defTabSz="429768">
              <a:spcBef>
                <a:spcPts val="900"/>
              </a:spcBef>
              <a:defRPr sz="2256"/>
            </a:pPr>
            <a:r>
              <a:t>A body at rest remains at rest, or, if in motion, remains in motion at a constant velocity unless acted on by a net external force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Everyday experience - object slow down due to friction or air resistance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Consider an air hockey table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Law is universal and applies to everything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Any change in velocity (speed or direction) requires an external force (planetary orbits)</a:t>
            </a:r>
          </a:p>
          <a:p>
            <a:pPr marL="268605" indent="-268605" defTabSz="429768">
              <a:spcBef>
                <a:spcPts val="900"/>
              </a:spcBef>
              <a:defRPr sz="2256"/>
            </a:pPr>
            <a:r>
              <a:t>Mass - The amount of matter in an object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Differs from weight - does not depend on location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This law introduces the concept of inertia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Which has more mass - A kilogram of cotton balls or a kilogram of gold?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Newton’s Second Law of Motion</a:t>
            </a:r>
          </a:p>
        </p:txBody>
      </p:sp>
      <p:sp>
        <p:nvSpPr>
          <p:cNvPr id="189" name="Content Placeholder 2"/>
          <p:cNvSpPr txBox="1"/>
          <p:nvPr>
            <p:ph type="body" sz="half" idx="1"/>
          </p:nvPr>
        </p:nvSpPr>
        <p:spPr>
          <a:xfrm>
            <a:off x="660401" y="1815882"/>
            <a:ext cx="5832920" cy="450173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Relates force to change in motion</a:t>
            </a:r>
          </a:p>
          <a:p>
            <a:pPr>
              <a:defRPr sz="2400"/>
            </a:pPr>
            <a:r>
              <a:t>Need to consider external forces</a:t>
            </a:r>
          </a:p>
          <a:p>
            <a:pPr>
              <a:defRPr sz="2400"/>
            </a:pPr>
            <a:r>
              <a:t>The net force is what causes a change in motion</a:t>
            </a:r>
          </a:p>
          <a:p>
            <a:pPr lvl="1" marL="742950" indent="-285750">
              <a:defRPr sz="2200"/>
            </a:pPr>
            <a:r>
              <a:t>A free-body diagram helps us keep track of the forces</a:t>
            </a:r>
          </a:p>
        </p:txBody>
      </p:sp>
      <p:pic>
        <p:nvPicPr>
          <p:cNvPr id="190" name="Screen Shot 2021-03-10 at 11.55.47 AM.png" descr="Screen Shot 2021-03-10 at 11.55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7910" y="2041097"/>
            <a:ext cx="4686301" cy="405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Image credit: OpenStax College Physics - Figure 4.5"/>
          <p:cNvSpPr txBox="1"/>
          <p:nvPr/>
        </p:nvSpPr>
        <p:spPr>
          <a:xfrm>
            <a:off x="315082" y="6475729"/>
            <a:ext cx="113943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Newton’s Second Law of Motion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60401" y="1815882"/>
            <a:ext cx="5832920" cy="450173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larger force will give a larger change in motion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∝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</m:oMath>
              </m:oMathPara>
            </a14:m>
          </a:p>
          <a:p>
            <a:pPr>
              <a:defRPr sz="2400"/>
            </a:pPr>
            <a:r>
              <a:t>A larger mass will have a smaller change in motion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∝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den>
                  </m:f>
                </m:oMath>
              </m:oMathPara>
            </a14:m>
          </a:p>
          <a:p>
            <a:pPr marL="285750" indent="-285750">
              <a:defRPr sz="2400"/>
            </a:pPr>
            <a:r>
              <a:t>Newton’s Second law: </a:t>
            </a:r>
          </a:p>
          <a:p>
            <a:pPr lvl="1" marL="742950" indent="-285750">
              <a:defRPr sz="2400"/>
            </a:pP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>
                      <m:e>
                        <m:r>
                          <a:rPr xmlns:a="http://schemas.openxmlformats.org/drawingml/2006/main" sz="29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xmlns:a="http://schemas.openxmlformats.org/drawingml/2006/main" sz="29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xmlns:a="http://schemas.openxmlformats.org/drawingml/2006/main" sz="29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xmlns:a="http://schemas.openxmlformats.org/drawingml/2006/main" sz="295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num>
                  <m:den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m</m:t>
                    </m:r>
                  </m:den>
                </m:f>
              </m:oMath>
            </a14:m>
            <a:r>
              <a:t> or, 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</p:txBody>
      </p:sp>
      <p:pic>
        <p:nvPicPr>
          <p:cNvPr id="195" name="Screen Shot 2021-03-10 at 11.55.47 AM.png" descr="Screen Shot 2021-03-10 at 11.55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7910" y="2041097"/>
            <a:ext cx="4686301" cy="4051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Image credit: OpenStax College Physics - Figure 4.5"/>
          <p:cNvSpPr txBox="1"/>
          <p:nvPr/>
        </p:nvSpPr>
        <p:spPr>
          <a:xfrm>
            <a:off x="315082" y="6475729"/>
            <a:ext cx="113943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Units for Force</a:t>
            </a:r>
          </a:p>
        </p:txBody>
      </p:sp>
      <p:sp>
        <p:nvSpPr>
          <p:cNvPr id="199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SI unit for force - Newton (N)</a:t>
            </a:r>
          </a:p>
          <a:p>
            <a:pPr lvl="1" marL="742950" indent="-285750">
              <a:defRPr sz="2200"/>
            </a:pPr>
            <a:r>
              <a:t>1 Newton is the force needed to accelerate a 1 kg object at 1 m/s</a:t>
            </a:r>
            <a:r>
              <a:rPr baseline="45636"/>
              <a:t>2</a:t>
            </a:r>
          </a:p>
          <a:p>
            <a:pPr lvl="1" marL="742950" indent="-285750">
              <a:defRPr sz="2200"/>
            </a:pPr>
            <a:r>
              <a:t>1 N = 1 kg m/s</a:t>
            </a:r>
            <a:r>
              <a:rPr baseline="45636"/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Weight and Gravitational Force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673101" y="1866682"/>
            <a:ext cx="7971043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net force on a falling object is the gravitational force</a:t>
            </a:r>
          </a:p>
          <a:p>
            <a:pPr lvl="1" marL="742950" indent="-285750">
              <a:defRPr sz="2200"/>
            </a:pPr>
            <a:r>
              <a:t>The acceleration due to gravity is g (9.80 m/s</a:t>
            </a:r>
            <a:r>
              <a:rPr baseline="45636"/>
              <a:t>2</a:t>
            </a:r>
            <a:r>
              <a:t>)</a:t>
            </a:r>
          </a:p>
          <a:p>
            <a:pPr lvl="1" marL="742950" indent="-285750">
              <a:defRPr sz="2200"/>
            </a:pPr>
            <a:r>
              <a:t>Weight (w) = mg</a:t>
            </a:r>
          </a:p>
          <a:p>
            <a:pPr lvl="1" marL="742950" indent="-285750">
              <a:defRPr sz="2200"/>
            </a:pPr>
            <a:r>
              <a:t>The weight is the force with which Earth pulls on an object</a:t>
            </a:r>
          </a:p>
          <a:p>
            <a:pPr lvl="1" marL="742950" indent="-285750">
              <a:defRPr sz="2200"/>
            </a:pPr>
            <a:r>
              <a:t>So, w=mg = (1.0 kg) (9.80 m/s</a:t>
            </a:r>
            <a:r>
              <a:rPr baseline="45636"/>
              <a:t>2</a:t>
            </a:r>
            <a:r>
              <a:t>) = 9.8 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Free-Fall</a:t>
            </a:r>
          </a:p>
        </p:txBody>
      </p:sp>
      <p:sp>
        <p:nvSpPr>
          <p:cNvPr id="205" name="Content Placeholder 2"/>
          <p:cNvSpPr txBox="1"/>
          <p:nvPr>
            <p:ph type="body" idx="1"/>
          </p:nvPr>
        </p:nvSpPr>
        <p:spPr>
          <a:xfrm>
            <a:off x="673101" y="1866682"/>
            <a:ext cx="7971043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do we mean by “weightlessness” in space</a:t>
            </a:r>
          </a:p>
          <a:p>
            <a:pPr lvl="1" marL="742950" indent="-285750">
              <a:defRPr sz="2200"/>
            </a:pPr>
            <a:r>
              <a:t>The gravitational force and acceleration are not much lower at the International Space Station than on Earth</a:t>
            </a:r>
          </a:p>
          <a:p>
            <a:pPr lvl="1" marL="742950" indent="-285750">
              <a:defRPr sz="2200"/>
            </a:pPr>
            <a:r>
              <a:t>Astronauts are falling continually which makes them appear weightless</a:t>
            </a:r>
          </a:p>
          <a:p>
            <a:pPr marL="285750" indent="-285750">
              <a:defRPr sz="2400"/>
            </a:pPr>
            <a:r>
              <a:t>Mass and Weight</a:t>
            </a:r>
          </a:p>
          <a:p>
            <a:pPr lvl="1" marL="742950" indent="-285750">
              <a:defRPr sz="2200"/>
            </a:pPr>
            <a:r>
              <a:t>These are two different concepts in physics</a:t>
            </a:r>
          </a:p>
          <a:p>
            <a:pPr lvl="1" marL="742950" indent="-285750">
              <a:defRPr sz="2200"/>
            </a:pPr>
            <a:r>
              <a:t>Mass - the amount of matter contained in an object</a:t>
            </a:r>
          </a:p>
          <a:p>
            <a:pPr lvl="1" marL="742950" indent="-285750">
              <a:defRPr sz="2200"/>
            </a:pPr>
            <a:r>
              <a:t>Weight - measure fo the force of gravity pulling on an object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8" name="Image Credit: OpenStax College Physics - Figure 4.7 CC BY 4.0"/>
          <p:cNvSpPr txBox="1"/>
          <p:nvPr/>
        </p:nvSpPr>
        <p:spPr>
          <a:xfrm>
            <a:off x="150166" y="6412229"/>
            <a:ext cx="112026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4.7 CC BY 4.0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673101" y="1866682"/>
            <a:ext cx="5919481" cy="379925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net external force exerted on a lawnmower is 51 N. The mass of the mower is 24 kg. What is the acceleration?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List known values ; identify unknown</a:t>
            </a:r>
          </a:p>
          <a:p>
            <a:pPr lvl="1" marL="742950" indent="-285750">
              <a:defRPr sz="2200"/>
            </a:pPr>
            <a:r>
              <a:t>Determine equation to use</a:t>
            </a:r>
          </a:p>
          <a:p>
            <a:pPr lvl="1" marL="742950" indent="-285750">
              <a:defRPr sz="2200"/>
            </a:pPr>
            <a:r>
              <a:t>Plug in known values and solve</a:t>
            </a:r>
          </a:p>
        </p:txBody>
      </p:sp>
      <p:pic>
        <p:nvPicPr>
          <p:cNvPr id="210" name="Screen Shot 2021-03-10 at 12.18.16 PM.png" descr="Screen Shot 2021-03-10 at 12.18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1282" y="2081951"/>
            <a:ext cx="4309771" cy="3368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