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626777" y="43857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Work and Kinetic Energy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pic>
        <p:nvPicPr>
          <p:cNvPr id="220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39521" y="2148335"/>
            <a:ext cx="4497499" cy="4437732"/>
          </a:xfrm>
          <a:prstGeom prst="rect">
            <a:avLst/>
          </a:prstGeom>
          <a:ln w="12700">
            <a:miter lim="400000"/>
          </a:ln>
        </p:spPr>
      </p:pic>
      <p:sp>
        <p:nvSpPr>
          <p:cNvPr id="221" name="Text"/>
          <p:cNvSpPr txBox="1"/>
          <p:nvPr/>
        </p:nvSpPr>
        <p:spPr>
          <a:xfrm>
            <a:off x="7018873" y="2138016"/>
            <a:ext cx="4338684" cy="409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</p:txBody>
      </p:sp>
      <p:pic>
        <p:nvPicPr>
          <p:cNvPr id="222" name="Screen Shot 2021-04-10 at 3.24.55 PM.png" descr="Screen Shot 2021-04-10 at 3.24.55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94418" y="173546"/>
            <a:ext cx="3981394" cy="1820371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No work done by the gravitational force or normal force as they operate perpendicular to the motion."/>
          <p:cNvSpPr txBox="1"/>
          <p:nvPr/>
        </p:nvSpPr>
        <p:spPr>
          <a:xfrm>
            <a:off x="6995283" y="2195829"/>
            <a:ext cx="4385865" cy="3841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30.0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120.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0.800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5.00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120.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5.00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115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115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0.800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92.0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92.0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:r>
              <a:t>No work done by the gravitational force or normal force as they operate perpendicular to the motion.</a:t>
            </a:r>
          </a:p>
        </p:txBody>
      </p:sp>
      <p:sp>
        <p:nvSpPr>
          <p:cNvPr id="224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3799250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30.0 kg package is pushed with a constant force of 120. N through a distance of 0.800 m. The frictional force opposing the motion is 5.00 N. What is the net work?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List known values ; identify unknown</a:t>
            </a:r>
          </a:p>
          <a:p>
            <a:pPr lvl="1" marL="742950" indent="-285750">
              <a:defRPr sz="2200"/>
            </a:pPr>
            <a:r>
              <a:t>Determine equation to use</a:t>
            </a:r>
          </a:p>
          <a:p>
            <a:pPr lvl="1" marL="742950" indent="-285750">
              <a:defRPr sz="2200"/>
            </a:pPr>
            <a:r>
              <a:t>Plug in known values and solve</a:t>
            </a:r>
          </a:p>
        </p:txBody>
      </p:sp>
      <p:sp>
        <p:nvSpPr>
          <p:cNvPr id="225" name="Image Credit: OpenStax College Physics - Figure 7.4 CC BY 4.0"/>
          <p:cNvSpPr txBox="1"/>
          <p:nvPr/>
        </p:nvSpPr>
        <p:spPr>
          <a:xfrm>
            <a:off x="150166" y="6475729"/>
            <a:ext cx="11202694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7.4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28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3799250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30.0 kg package is pushed with a constant force of 120. N through a distance of 0.800 m. The frictional force opposing the motion is 5.00 N. What is the final velocity?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List known values ; identify unknown</a:t>
            </a:r>
          </a:p>
          <a:p>
            <a:pPr lvl="1" marL="742950" indent="-285750">
              <a:defRPr sz="2200"/>
            </a:pPr>
            <a:r>
              <a:t>Determine equation to use</a:t>
            </a:r>
          </a:p>
          <a:p>
            <a:pPr lvl="1" marL="742950" indent="-285750">
              <a:defRPr sz="2200"/>
            </a:pPr>
            <a:r>
              <a:t>Plug in known values and solve</a:t>
            </a:r>
          </a:p>
        </p:txBody>
      </p:sp>
      <p:pic>
        <p:nvPicPr>
          <p:cNvPr id="229" name="Screen Shot 2021-04-10 at 3.24.55 PM.png" descr="Screen Shot 2021-04-10 at 3.24.5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03014" y="2680457"/>
            <a:ext cx="4749801" cy="2171701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Image Credit: OpenStax College Physics - Figure 7.4 CC BY 4.0"/>
          <p:cNvSpPr txBox="1"/>
          <p:nvPr/>
        </p:nvSpPr>
        <p:spPr>
          <a:xfrm>
            <a:off x="150166" y="6475729"/>
            <a:ext cx="11202694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7.4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33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3799250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30.0 kg package is pushed with a constant force of 120. N through a distance of 0.800 m. The frictional force opposing the motion is 5.00 N. What is the final velocity?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List known values ; identify unknown</a:t>
            </a:r>
          </a:p>
          <a:p>
            <a:pPr lvl="1" marL="742950" indent="-285750">
              <a:defRPr sz="2200"/>
            </a:pPr>
            <a:r>
              <a:t>Determine equation to use</a:t>
            </a:r>
          </a:p>
          <a:p>
            <a:pPr lvl="1" marL="742950" indent="-285750">
              <a:defRPr sz="2200"/>
            </a:pPr>
            <a:r>
              <a:t>Plug in known values and solve</a:t>
            </a:r>
          </a:p>
        </p:txBody>
      </p:sp>
      <p:pic>
        <p:nvPicPr>
          <p:cNvPr id="234" name="Screen Shot 2021-04-10 at 3.24.55 PM.png" descr="Screen Shot 2021-04-10 at 3.24.5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1570" y="115057"/>
            <a:ext cx="3949544" cy="1805808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5987" y="2198047"/>
            <a:ext cx="4192131" cy="4136422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Text"/>
          <p:cNvSpPr txBox="1"/>
          <p:nvPr/>
        </p:nvSpPr>
        <p:spPr>
          <a:xfrm>
            <a:off x="7388983" y="2198047"/>
            <a:ext cx="3646740" cy="413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sSub>
                    <m:e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b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3.75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92.0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sSubSup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  <m:sup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bSup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3.75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sSub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bSup>
                </m:oMath>
              </m:oMathPara>
            </a14:m>
          </a:p>
          <a:p>
            <a:pPr/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1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1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1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sSup>
                    <m:e>
                      <m:r>
                        <a:rPr xmlns:a="http://schemas.openxmlformats.org/drawingml/2006/main" sz="1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p>
                      <m:r>
                        <a:rPr xmlns:a="http://schemas.openxmlformats.org/drawingml/2006/main" sz="1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1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1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1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1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1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1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1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sSubSup>
                    <m:e>
                      <m:r>
                        <a:rPr xmlns:a="http://schemas.openxmlformats.org/drawingml/2006/main" sz="1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1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  <m:sup>
                      <m:r>
                        <a:rPr xmlns:a="http://schemas.openxmlformats.org/drawingml/2006/main" sz="1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bSup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92.0</m:t>
                  </m:r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3.75</m:t>
                  </m:r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1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95.75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ad>
                    <m:radPr>
                      <m:ctrlPr>
                        <a:rPr xmlns:a="http://schemas.openxmlformats.org/drawingml/2006/main" sz="1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f>
                        <m:fPr>
                          <m:ctrlP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95.75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u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30.0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den>
                      </m:f>
                    </m:e>
                  </m:rad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2.53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  <p:sp>
        <p:nvSpPr>
          <p:cNvPr id="237" name="Image Credit: OpenStax College Physics - Figure 7.4 CC BY 4.0"/>
          <p:cNvSpPr txBox="1"/>
          <p:nvPr/>
        </p:nvSpPr>
        <p:spPr>
          <a:xfrm>
            <a:off x="150166" y="6475729"/>
            <a:ext cx="11202694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7.4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40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Work is defined to be the product of the force on an object multiplied by the distance through which the force acts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The kinetic energy is the energy an object has due to its motion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The Work-Energy theorem relates the net work to the change in kinetic energy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Definition of Work</a:t>
            </a:r>
          </a:p>
        </p:txBody>
      </p:sp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673101" y="1938866"/>
            <a:ext cx="11156403" cy="426158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What is work?</a:t>
            </a:r>
            <a:endParaRPr sz="1600"/>
          </a:p>
          <a:p>
            <a:pPr lvl="1" marL="742950" indent="-285750">
              <a:defRPr sz="2200"/>
            </a:pPr>
            <a:r>
              <a:t>Product of force and the distance through which the force acts in the same direction</a:t>
            </a:r>
          </a:p>
          <a:p>
            <a:pPr lvl="1" marL="665018" indent="-207818">
              <a:defRPr sz="2200"/>
            </a:pPr>
            <a14:m>
              <m:oMath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W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; For this class, we consider 1 dimension so </a:t>
            </a:r>
            <a14:m>
              <m:oMath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</a:p>
          <a:p>
            <a:pPr lvl="1" marL="665018" indent="-207818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d</m:t>
                  </m:r>
                </m:oMath>
              </m:oMathPara>
            </a14:m>
          </a:p>
          <a:p>
            <a:pPr>
              <a:defRPr sz="2400"/>
            </a:pPr>
            <a:r>
              <a:t>If the force is not in the direction through which the object moves, no work is done. If the object does not move, no work is done</a:t>
            </a:r>
          </a:p>
          <a:p>
            <a:pPr lvl="1" marL="742950" indent="-285750">
              <a:defRPr sz="2200"/>
            </a:pPr>
            <a:r>
              <a:t>Units = </a:t>
            </a:r>
            <a14:m>
              <m:oMath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w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= </a:t>
            </a:r>
            <a14:m>
              <m:oMath>
                <m:r>
                  <a:rPr xmlns:a="http://schemas.openxmlformats.org/drawingml/2006/main" sz="28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28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J</m:t>
                </m:r>
                <m:r>
                  <a:rPr xmlns:a="http://schemas.openxmlformats.org/drawingml/2006/main" sz="28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28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28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l</m:t>
                </m:r>
                <m:r>
                  <a:rPr xmlns:a="http://schemas.openxmlformats.org/drawingml/2006/main" sz="28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e</m:t>
                </m:r>
              </m:oMath>
            </a14:m>
          </a:p>
          <a:p>
            <a:pPr lvl="1" marL="742950" indent="-285750">
              <a:defRPr sz="2200"/>
            </a:pPr>
            <a:r>
              <a:t>Small amount of energy - would lift a 100 gram apple a distance of 1 meter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84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How much work is done on the lawnmower by the person pushing it. The person exerts a force of 60.0 N over a distance of 25.0 meters. 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185" name="Screen Shot 2021-04-10 at 2.48.58 PM.png" descr="Screen Shot 2021-04-10 at 2.48.58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73451" y="2986030"/>
            <a:ext cx="4780772" cy="2346924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Image Credit: OpenStax College Physics - Figure 7.2a CC BY 4.0"/>
          <p:cNvSpPr txBox="1"/>
          <p:nvPr/>
        </p:nvSpPr>
        <p:spPr>
          <a:xfrm>
            <a:off x="251582" y="6450329"/>
            <a:ext cx="1130689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7.2a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89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How much work is done on the lawnmower by the person pushing it. The person exerts a force of 60.0 N over a distance of 25.0 meters. 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sp>
        <p:nvSpPr>
          <p:cNvPr id="190" name="Image Credit: OpenStax College Physics - Figure 7.2a CC BY 4.0"/>
          <p:cNvSpPr txBox="1"/>
          <p:nvPr/>
        </p:nvSpPr>
        <p:spPr>
          <a:xfrm>
            <a:off x="251582" y="6450329"/>
            <a:ext cx="1130689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7.2a CC BY 4.0</a:t>
            </a:r>
          </a:p>
        </p:txBody>
      </p:sp>
      <p:pic>
        <p:nvPicPr>
          <p:cNvPr id="191" name="Screen Shot 2021-04-10 at 2.48.58 PM.png" descr="Screen Shot 2021-04-10 at 2.48.58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16444" y="321797"/>
            <a:ext cx="3688579" cy="18107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83729" y="2273541"/>
            <a:ext cx="3822701" cy="3771901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Text"/>
          <p:cNvSpPr txBox="1"/>
          <p:nvPr/>
        </p:nvSpPr>
        <p:spPr>
          <a:xfrm>
            <a:off x="7566783" y="2373629"/>
            <a:ext cx="3656594" cy="2794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60.0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25.0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60.0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25.0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1510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1510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What Happens to the Work Done?</a:t>
            </a:r>
          </a:p>
        </p:txBody>
      </p:sp>
      <p:sp>
        <p:nvSpPr>
          <p:cNvPr id="196" name="Content Placeholder 2"/>
          <p:cNvSpPr txBox="1"/>
          <p:nvPr>
            <p:ph type="body" idx="1"/>
          </p:nvPr>
        </p:nvSpPr>
        <p:spPr>
          <a:xfrm>
            <a:off x="673101" y="1938866"/>
            <a:ext cx="11156403" cy="426158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Suppose a lawnmower is pushed at a constant speed</a:t>
            </a:r>
            <a:endParaRPr sz="1600"/>
          </a:p>
          <a:p>
            <a:pPr lvl="1" marL="742950" indent="-285750">
              <a:defRPr sz="2200"/>
            </a:pPr>
            <a:r>
              <a:t>The energy is converted to friction and then to heat</a:t>
            </a:r>
          </a:p>
          <a:p>
            <a:pPr>
              <a:defRPr sz="2400"/>
            </a:pPr>
            <a:r>
              <a:t>Carrying an object up stairs</a:t>
            </a:r>
          </a:p>
          <a:p>
            <a:pPr lvl="1" marL="742950" indent="-285750">
              <a:defRPr sz="2200"/>
            </a:pPr>
            <a:r>
              <a:t>Converts the work into potential energy which is stored and can be released later</a:t>
            </a:r>
          </a:p>
          <a:p>
            <a:pPr>
              <a:defRPr sz="2400"/>
            </a:pPr>
            <a:r>
              <a:t>Net Work: Net force causes acceleration</a:t>
            </a:r>
          </a:p>
          <a:p>
            <a:pPr lvl="1" marL="742950" indent="-285750">
              <a:defRPr sz="2200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d</m:t>
                  </m:r>
                </m:oMath>
              </m:oMathPara>
            </a14:m>
          </a:p>
          <a:p>
            <a:pPr lvl="1" marL="742950" indent="-285750">
              <a:defRPr sz="2200"/>
            </a:pPr>
            <a:r>
              <a:t>Work-Energy Theorem</a:t>
            </a:r>
          </a:p>
          <a:p>
            <a:pPr lvl="2" marL="1200150" indent="-285750">
              <a:defRPr sz="2200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m</m:t>
                  </m:r>
                  <m:sSup>
                    <m:e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p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-</m:t>
                  </m:r>
                  <m:f>
                    <m:fPr>
                      <m:ctrlP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m</m:t>
                  </m:r>
                  <m:sSubSup>
                    <m:e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  <m:sup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bSup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Kinetic Energy</a:t>
            </a:r>
          </a:p>
        </p:txBody>
      </p:sp>
      <p:sp>
        <p:nvSpPr>
          <p:cNvPr id="199" name="Content Placeholder 2"/>
          <p:cNvSpPr txBox="1"/>
          <p:nvPr>
            <p:ph type="body" idx="1"/>
          </p:nvPr>
        </p:nvSpPr>
        <p:spPr>
          <a:xfrm>
            <a:off x="673101" y="1938866"/>
            <a:ext cx="11156403" cy="426158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m</m:t>
                  </m:r>
                  <m:sSup>
                    <m:e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p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y</m:t>
                  </m:r>
                </m:oMath>
              </m:oMathPara>
            </a14:m>
          </a:p>
          <a:p>
            <a:pPr>
              <a:defRPr sz="2400"/>
            </a:pPr>
            <a:r>
              <a:t>This is the translational kinetic energy of an object with mass m, moving at velocity v in a straight line</a:t>
            </a:r>
          </a:p>
          <a:p>
            <a:pPr>
              <a:defRPr sz="2400"/>
            </a:pPr>
            <a:r>
              <a:t>Kinetic Energy depend on the square of the velocity</a:t>
            </a:r>
          </a:p>
          <a:p>
            <a:pPr lvl="1" marL="742950" indent="-285750">
              <a:defRPr sz="2200"/>
            </a:pPr>
            <a:r>
              <a:t>Object moving twice as fast will have four times the kinetic energy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02" name="Image Credit: OpenStax College Physics - Figure 7.4 CC BY 4.0"/>
          <p:cNvSpPr txBox="1"/>
          <p:nvPr/>
        </p:nvSpPr>
        <p:spPr>
          <a:xfrm>
            <a:off x="150166" y="6475729"/>
            <a:ext cx="11202694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7.4 CC BY 4.0</a:t>
            </a:r>
          </a:p>
        </p:txBody>
      </p:sp>
      <p:sp>
        <p:nvSpPr>
          <p:cNvPr id="203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3799250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30.0 kg package moves on a conveyor system at 0.500 m/s. What is the kinetic energy?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List known values ; identify unknown</a:t>
            </a:r>
          </a:p>
          <a:p>
            <a:pPr lvl="1" marL="742950" indent="-285750">
              <a:defRPr sz="2200"/>
            </a:pPr>
            <a:r>
              <a:t>Determine equation to use</a:t>
            </a:r>
          </a:p>
          <a:p>
            <a:pPr lvl="1" marL="742950" indent="-285750">
              <a:defRPr sz="2200"/>
            </a:pPr>
            <a:r>
              <a:t>Plug in known values and solve</a:t>
            </a:r>
          </a:p>
        </p:txBody>
      </p:sp>
      <p:pic>
        <p:nvPicPr>
          <p:cNvPr id="204" name="Screen Shot 2021-04-10 at 3.24.55 PM.png" descr="Screen Shot 2021-04-10 at 3.24.5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03014" y="2680457"/>
            <a:ext cx="4749801" cy="2171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07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3799250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30.0 kg package moves on a conveyor system at 0.500 m/s. What is the kinetic energy?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List known values ; identify unknown</a:t>
            </a:r>
          </a:p>
          <a:p>
            <a:pPr lvl="1" marL="742950" indent="-285750">
              <a:defRPr sz="2200"/>
            </a:pPr>
            <a:r>
              <a:t>Determine equation to use</a:t>
            </a:r>
          </a:p>
          <a:p>
            <a:pPr lvl="1" marL="742950" indent="-285750">
              <a:defRPr sz="2200"/>
            </a:pPr>
            <a:r>
              <a:t>Plug in known values and solve</a:t>
            </a:r>
          </a:p>
        </p:txBody>
      </p:sp>
      <p:pic>
        <p:nvPicPr>
          <p:cNvPr id="208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39521" y="2148335"/>
            <a:ext cx="4497499" cy="4437732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Text"/>
          <p:cNvSpPr txBox="1"/>
          <p:nvPr/>
        </p:nvSpPr>
        <p:spPr>
          <a:xfrm>
            <a:off x="7018873" y="2321293"/>
            <a:ext cx="4338684" cy="409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</p:txBody>
      </p:sp>
      <p:pic>
        <p:nvPicPr>
          <p:cNvPr id="210" name="Screen Shot 2021-04-10 at 3.24.55 PM.png" descr="Screen Shot 2021-04-10 at 3.24.55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37949" y="209270"/>
            <a:ext cx="3838427" cy="1755003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Text"/>
          <p:cNvSpPr txBox="1"/>
          <p:nvPr/>
        </p:nvSpPr>
        <p:spPr>
          <a:xfrm>
            <a:off x="7033383" y="2246629"/>
            <a:ext cx="4309665" cy="2747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30.0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0.500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sSup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p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30.0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0.500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3.75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  <p:sp>
        <p:nvSpPr>
          <p:cNvPr id="212" name="Image Credit: OpenStax College Physics - Figure 7.4 CC BY 4.0"/>
          <p:cNvSpPr txBox="1"/>
          <p:nvPr/>
        </p:nvSpPr>
        <p:spPr>
          <a:xfrm>
            <a:off x="150166" y="6475729"/>
            <a:ext cx="11202694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7.4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15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3799250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30.0 kg package is pushed with a constant force of 120. N through a distance of 0.800 m. The frictional force opposing the motion is 5.00 N. What is the net work?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List known values ; identify unknown</a:t>
            </a:r>
          </a:p>
          <a:p>
            <a:pPr lvl="1" marL="742950" indent="-285750">
              <a:defRPr sz="2200"/>
            </a:pPr>
            <a:r>
              <a:t>Determine equation to use</a:t>
            </a:r>
          </a:p>
          <a:p>
            <a:pPr lvl="1" marL="742950" indent="-285750">
              <a:defRPr sz="2200"/>
            </a:pPr>
            <a:r>
              <a:t>Plug in known values and solve</a:t>
            </a:r>
          </a:p>
        </p:txBody>
      </p:sp>
      <p:pic>
        <p:nvPicPr>
          <p:cNvPr id="216" name="Screen Shot 2021-04-10 at 3.24.55 PM.png" descr="Screen Shot 2021-04-10 at 3.24.5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03014" y="2680457"/>
            <a:ext cx="4749801" cy="2171701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Image Credit: OpenStax College Physics - Figure 7.4 CC BY 4.0"/>
          <p:cNvSpPr txBox="1"/>
          <p:nvPr/>
        </p:nvSpPr>
        <p:spPr>
          <a:xfrm>
            <a:off x="150166" y="6475729"/>
            <a:ext cx="11202694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7.4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