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Potential Energy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Potential Energy of a Spring</a:t>
            </a:r>
          </a:p>
        </p:txBody>
      </p:sp>
      <p:sp>
        <p:nvSpPr>
          <p:cNvPr id="225" name="Content Placeholder 2"/>
          <p:cNvSpPr txBox="1"/>
          <p:nvPr>
            <p:ph type="body" sz="half" idx="1"/>
          </p:nvPr>
        </p:nvSpPr>
        <p:spPr>
          <a:xfrm>
            <a:off x="673101" y="1938866"/>
            <a:ext cx="6176448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Hooke’s Law: </a:t>
            </a:r>
            <a14:m>
              <m:oMath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 ; k = force constant</a:t>
            </a:r>
          </a:p>
          <a:p>
            <a:pPr lvl="1" marL="742950" indent="-285750">
              <a:defRPr sz="22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  <m:sSup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p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  <a:p>
            <a:pPr>
              <a:defRPr sz="2400"/>
            </a:pPr>
            <a:r>
              <a:t>The displacement from the undisturbed position is given by x</a:t>
            </a:r>
          </a:p>
        </p:txBody>
      </p:sp>
      <p:pic>
        <p:nvPicPr>
          <p:cNvPr id="226" name="Screen Shot 2021-04-11 at 9.30.58 AM.png" descr="Screen Shot 2021-04-11 at 9.30.5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0471" y="3155258"/>
            <a:ext cx="4762501" cy="182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Image Credit: Modification of OpenStax College Physics - Figure 7.10 CC BY 4.0"/>
          <p:cNvSpPr txBox="1"/>
          <p:nvPr/>
        </p:nvSpPr>
        <p:spPr>
          <a:xfrm>
            <a:off x="261673" y="6424929"/>
            <a:ext cx="1120269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Modification of OpenStax College Physics - Figure 7.10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Conservation of Mechanical Energy</a:t>
            </a:r>
          </a:p>
        </p:txBody>
      </p:sp>
      <p:sp>
        <p:nvSpPr>
          <p:cNvPr id="230" name="Content Placeholder 2"/>
          <p:cNvSpPr txBox="1"/>
          <p:nvPr>
            <p:ph type="body" idx="1"/>
          </p:nvPr>
        </p:nvSpPr>
        <p:spPr>
          <a:xfrm>
            <a:off x="673101" y="1938866"/>
            <a:ext cx="10935820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When only conservative forces were involved:</a:t>
            </a:r>
          </a:p>
          <a:p>
            <a:pPr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sty m:val="p"/>
                    </m:rP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 lvl="1" marL="742950" indent="-285750">
              <a:defRPr sz="22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</a:p>
          <a:p>
            <a:pPr lvl="1" marL="742950" indent="-285750">
              <a:defRPr sz="22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  <m:sSub>
                    <m:e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sSub>
                    <m:e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  <m:sSub>
                    <m:e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sSub>
                    <m:e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</m:oMath>
              </m:oMathPara>
            </a14:m>
          </a:p>
          <a:p>
            <a:pPr>
              <a:defRPr sz="2400"/>
            </a:pPr>
            <a:r>
              <a:t>Energy changes form</a:t>
            </a:r>
          </a:p>
          <a:p>
            <a:pPr lvl="1" marL="742950" indent="-285750">
              <a:defRPr sz="2200"/>
            </a:pPr>
            <a:r>
              <a:t>Changes between kinetic energy and potential energy</a:t>
            </a:r>
          </a:p>
          <a:p>
            <a:pPr lvl="1" marL="742950" indent="-285750">
              <a:defRPr sz="2200"/>
            </a:pPr>
            <a:r>
              <a:t>Total energy remains constant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33" name="Image Credit: OpenStax College Physics - Figure 7.12 CC BY 4.0"/>
          <p:cNvSpPr txBox="1"/>
          <p:nvPr/>
        </p:nvSpPr>
        <p:spPr>
          <a:xfrm>
            <a:off x="287073" y="6247129"/>
            <a:ext cx="1120269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7.12 CC BY 4.0</a:t>
            </a:r>
          </a:p>
        </p:txBody>
      </p:sp>
      <p:sp>
        <p:nvSpPr>
          <p:cNvPr id="234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379925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 0.100 kg toy car is propelled by a spring. The track rises by 0.180 m above the starting point. The spring is compressed 4.00cm and has a force constant 250.0 N/m. (Neglect Friction)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List known values ; identify unknown</a:t>
            </a:r>
          </a:p>
          <a:p>
            <a:pPr lvl="1" marL="742950" indent="-285750">
              <a:defRPr sz="2200"/>
            </a:pPr>
            <a:r>
              <a:t>Determine equation to use</a:t>
            </a:r>
          </a:p>
          <a:p>
            <a:pPr lvl="1" marL="742950" indent="-285750">
              <a:defRPr sz="2200"/>
            </a:pPr>
            <a:r>
              <a:t>Plug in known values and solve</a:t>
            </a:r>
          </a:p>
        </p:txBody>
      </p:sp>
      <p:pic>
        <p:nvPicPr>
          <p:cNvPr id="235" name="Screen Shot 2021-04-11 at 9.36.41 AM.png" descr="Screen Shot 2021-04-11 at 9.36.4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8603" y="3036057"/>
            <a:ext cx="5499101" cy="146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38" name="Image Credit: OpenStax College Physics - Figure 7.12 CC BY 4.0"/>
          <p:cNvSpPr txBox="1"/>
          <p:nvPr/>
        </p:nvSpPr>
        <p:spPr>
          <a:xfrm>
            <a:off x="287073" y="6247129"/>
            <a:ext cx="1120269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7.12 CC BY 4.0</a:t>
            </a:r>
          </a:p>
        </p:txBody>
      </p:sp>
      <p:sp>
        <p:nvSpPr>
          <p:cNvPr id="239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4308394"/>
          </a:xfrm>
          <a:prstGeom prst="rect">
            <a:avLst/>
          </a:prstGeom>
        </p:spPr>
        <p:txBody>
          <a:bodyPr/>
          <a:lstStyle/>
          <a:p>
            <a:pPr marL="282892" indent="-282892" defTabSz="452627">
              <a:spcBef>
                <a:spcPts val="900"/>
              </a:spcBef>
              <a:defRPr sz="2376"/>
            </a:pPr>
            <a:r>
              <a:t>A 0.100 kg toy car is propelled by a spring. The track rises by 0.180 m above the starting point. The spring is compressed 4.00cm and has a force constant 250.0 N/m. What is the speed of the car before it starts up the slope?(Neglect Friction)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Draw a sketch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List known values ; identify unknown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Determine equation to use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Plug in known values and solve</a:t>
            </a:r>
          </a:p>
        </p:txBody>
      </p:sp>
      <p:pic>
        <p:nvPicPr>
          <p:cNvPr id="240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4321" y="1907035"/>
            <a:ext cx="4497499" cy="443773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ext"/>
          <p:cNvSpPr txBox="1"/>
          <p:nvPr/>
        </p:nvSpPr>
        <p:spPr>
          <a:xfrm>
            <a:off x="7323673" y="1974909"/>
            <a:ext cx="4338684" cy="409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242" name="Screen Shot 2021-04-11 at 9.36.41 AM.png" descr="Screen Shot 2021-04-11 at 9.36.41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2341" y="250163"/>
            <a:ext cx="4851756" cy="1288573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Text"/>
          <p:cNvSpPr txBox="1"/>
          <p:nvPr/>
        </p:nvSpPr>
        <p:spPr>
          <a:xfrm>
            <a:off x="7312783" y="1979929"/>
            <a:ext cx="4360465" cy="4396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0.100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18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250.0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sSubSup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sSub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bSup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sSubSup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  <m:sup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sSub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bSup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  <m:sup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b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sSub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ctrlP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f>
                        <m:fPr>
                          <m:ctrlP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num>
                        <m:den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e>
                  </m:rad>
                  <m:sSub>
                    <m:e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ctrlP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f>
                        <m:fPr>
                          <m:ctrlP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250.0</m:t>
                          </m:r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0.100</m:t>
                          </m:r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den>
                      </m:f>
                    </m:e>
                  </m:rad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0.0400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46" name="Image Credit: OpenStax College Physics - Figure 7.12 CC BY 4.0"/>
          <p:cNvSpPr txBox="1"/>
          <p:nvPr/>
        </p:nvSpPr>
        <p:spPr>
          <a:xfrm>
            <a:off x="287073" y="6247129"/>
            <a:ext cx="1120269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7.12 CC BY 4.0</a:t>
            </a:r>
          </a:p>
        </p:txBody>
      </p:sp>
      <p:sp>
        <p:nvSpPr>
          <p:cNvPr id="247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4308394"/>
          </a:xfrm>
          <a:prstGeom prst="rect">
            <a:avLst/>
          </a:prstGeom>
        </p:spPr>
        <p:txBody>
          <a:bodyPr/>
          <a:lstStyle/>
          <a:p>
            <a:pPr marL="282892" indent="-282892" defTabSz="452627">
              <a:spcBef>
                <a:spcPts val="900"/>
              </a:spcBef>
              <a:defRPr sz="2376"/>
            </a:pPr>
            <a:r>
              <a:t>A 0.100 kg toy car is propelled by a spring. The track rises by 0.180 m above the starting point. The spring is compressed 4.00cm and has a force constant 250.0 N/m. What is the speed of the car at the top of the slope?(Neglect Friction)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Draw a sketch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List known values ; identify unknown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Determine equation to use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Plug in known values and solve</a:t>
            </a:r>
          </a:p>
        </p:txBody>
      </p:sp>
      <p:pic>
        <p:nvPicPr>
          <p:cNvPr id="248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4321" y="1907035"/>
            <a:ext cx="4497499" cy="443773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ext"/>
          <p:cNvSpPr txBox="1"/>
          <p:nvPr/>
        </p:nvSpPr>
        <p:spPr>
          <a:xfrm>
            <a:off x="7323673" y="1974909"/>
            <a:ext cx="4338684" cy="409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250" name="Screen Shot 2021-04-11 at 9.36.41 AM.png" descr="Screen Shot 2021-04-11 at 9.36.41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2341" y="250163"/>
            <a:ext cx="4851756" cy="1288573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Text"/>
          <p:cNvSpPr txBox="1"/>
          <p:nvPr/>
        </p:nvSpPr>
        <p:spPr>
          <a:xfrm>
            <a:off x="7312783" y="1979929"/>
            <a:ext cx="4360465" cy="4042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0.100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18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250.0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sSubSup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sSub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bSup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sSubSup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  <m:sup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sSub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bSup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  <m:sup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b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sSub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1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ctrlP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f>
                        <m:fPr>
                          <m:ctrlPr>
                            <a:rPr xmlns:a="http://schemas.openxmlformats.org/drawingml/2006/main" sz="1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1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sSubSup>
                            <m:e>
                              <m:r>
                                <a:rPr xmlns:a="http://schemas.openxmlformats.org/drawingml/2006/main" sz="11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xmlns:a="http://schemas.openxmlformats.org/drawingml/2006/main" sz="11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a:rPr xmlns:a="http://schemas.openxmlformats.org/drawingml/2006/main" sz="11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xmlns:a="http://schemas.openxmlformats.org/drawingml/2006/main" sz="1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  <m: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sSub>
                        <m:e>
                          <m:r>
                            <a:rPr xmlns:a="http://schemas.openxmlformats.org/drawingml/2006/main" sz="1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xmlns:a="http://schemas.openxmlformats.org/drawingml/2006/main" sz="1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e>
                  </m:rad>
                  <m:r>
                    <a:rPr xmlns:a="http://schemas.openxmlformats.org/drawingml/2006/main" sz="1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ctrlP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f>
                        <m:fPr>
                          <m:ctrlPr>
                            <a:rPr xmlns:a="http://schemas.openxmlformats.org/drawingml/2006/main" sz="1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1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250.0</m:t>
                          </m:r>
                          <m:r>
                            <a:rPr xmlns:a="http://schemas.openxmlformats.org/drawingml/2006/main" sz="1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1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xmlns:a="http://schemas.openxmlformats.org/drawingml/2006/main" sz="1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xmlns:a="http://schemas.openxmlformats.org/drawingml/2006/main" sz="1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0.100</m:t>
                          </m:r>
                          <m:r>
                            <a:rPr xmlns:a="http://schemas.openxmlformats.org/drawingml/2006/main" sz="1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1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den>
                      </m:f>
                      <m: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0.0400</m:t>
                      </m:r>
                      <m: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sSup>
                        <m:e>
                          <m:r>
                            <a:rPr xmlns:a="http://schemas.openxmlformats.org/drawingml/2006/main" sz="1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xmlns:a="http://schemas.openxmlformats.org/drawingml/2006/main" sz="1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9.80</m:t>
                      </m:r>
                      <m: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e>
                          <m:r>
                            <a:rPr xmlns:a="http://schemas.openxmlformats.org/drawingml/2006/main" sz="1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xmlns:a="http://schemas.openxmlformats.org/drawingml/2006/main" sz="1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0.180</m:t>
                      </m:r>
                      <m:r>
                        <a:rPr xmlns:a="http://schemas.openxmlformats.org/drawingml/2006/main" sz="1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</m:rad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0.687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54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Potential energy is energy that is stored - examples can be gravity or stored energy in a spring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zero point for gravitational potential energy can be selected depending on the specific problem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Conservative forces are forces that only depend on the initial and final positions, not the path taken between them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Work Against Gravity</a:t>
            </a:r>
          </a:p>
        </p:txBody>
      </p:sp>
      <p:sp>
        <p:nvSpPr>
          <p:cNvPr id="181" name="Content Placeholder 2"/>
          <p:cNvSpPr txBox="1"/>
          <p:nvPr>
            <p:ph type="body" idx="1"/>
          </p:nvPr>
        </p:nvSpPr>
        <p:spPr>
          <a:xfrm>
            <a:off x="673101" y="1938866"/>
            <a:ext cx="11156403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Doing work against gravity</a:t>
            </a:r>
            <a:endParaRPr sz="1600"/>
          </a:p>
          <a:p>
            <a:pPr lvl="1" marL="742950" indent="-285750">
              <a:defRPr sz="2200"/>
            </a:pPr>
            <a:r>
              <a:t>Potential Energy - stored energy</a:t>
            </a:r>
          </a:p>
          <a:p>
            <a:pPr lvl="1" marL="665018" indent="-207818">
              <a:defRPr sz="2200"/>
            </a:pPr>
            <a:r>
              <a:t>Force needs to lift an object is equal to its weight: mg</a:t>
            </a:r>
          </a:p>
          <a:p>
            <a:pPr lvl="1" marL="665018" indent="-207818">
              <a:defRPr sz="22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</m:oMath>
              </m:oMathPara>
            </a14:m>
          </a:p>
          <a:p>
            <a:pPr>
              <a:defRPr sz="2400"/>
            </a:pPr>
            <a:r>
              <a:t>The gravitational potential energy depends only on relative position of object</a:t>
            </a:r>
          </a:p>
          <a:p>
            <a:pPr lvl="1" marL="742950" indent="-285750">
              <a:defRPr sz="2200"/>
            </a:pPr>
            <a:r>
              <a:t>Zero point often defined to be Earth’s surface</a:t>
            </a:r>
          </a:p>
          <a:p>
            <a:pPr lvl="1" marL="742950" indent="-285750">
              <a:defRPr sz="2200"/>
            </a:pPr>
            <a:r>
              <a:t>Can define it differently depending on the problem</a:t>
            </a:r>
          </a:p>
          <a:p>
            <a:pPr lvl="1" marL="742950" indent="-285750">
              <a:defRPr sz="22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m:rPr>
                      <m:sty m:val="p"/>
                    </m:rP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sSub>
                    <m:e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84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What is the change in potential energy when a 0.500 kg mass hung from a cuckoo clock is raised by 1.00 m.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sp>
        <p:nvSpPr>
          <p:cNvPr id="185" name="Image Credit: OpenStax College Physics - Figure 7.5 CC BY 4.0"/>
          <p:cNvSpPr txBox="1"/>
          <p:nvPr/>
        </p:nvSpPr>
        <p:spPr>
          <a:xfrm>
            <a:off x="251582" y="6450329"/>
            <a:ext cx="1130689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7.5 CC BY 4.0</a:t>
            </a:r>
          </a:p>
        </p:txBody>
      </p:sp>
      <p:pic>
        <p:nvPicPr>
          <p:cNvPr id="186" name="Screen Shot 2021-04-11 at 8.50.44 AM.png" descr="Screen Shot 2021-04-11 at 8.50.4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20" y="2425604"/>
            <a:ext cx="4224201" cy="3467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89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What is the change in potential energy when a 0.500 kg mass hung from a cuckoo clock is raised by 1.00 m.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190" name="Screen Shot 2021-04-11 at 8.50.44 AM.png" descr="Screen Shot 2021-04-11 at 8.50.4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28579" y="139992"/>
            <a:ext cx="2583882" cy="2121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90423" y="2469804"/>
            <a:ext cx="3822701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"/>
          <p:cNvSpPr txBox="1"/>
          <p:nvPr/>
        </p:nvSpPr>
        <p:spPr>
          <a:xfrm>
            <a:off x="7655683" y="2513329"/>
            <a:ext cx="3692182" cy="2863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0.500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1.00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9.80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sSup>
                    <m:e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0.500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9.80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sSup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1.00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4.90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4.90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</p:txBody>
      </p:sp>
      <p:sp>
        <p:nvSpPr>
          <p:cNvPr id="193" name="Image Credit: OpenStax College Physics - Figure 7.5 CC BY 4.0"/>
          <p:cNvSpPr txBox="1"/>
          <p:nvPr/>
        </p:nvSpPr>
        <p:spPr>
          <a:xfrm>
            <a:off x="251582" y="6450329"/>
            <a:ext cx="1130689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7.5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xfrm>
            <a:off x="558801" y="698500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Potential Energy Calculations</a:t>
            </a:r>
          </a:p>
        </p:txBody>
      </p:sp>
      <p:sp>
        <p:nvSpPr>
          <p:cNvPr id="196" name="Content Placeholder 2"/>
          <p:cNvSpPr txBox="1"/>
          <p:nvPr>
            <p:ph type="body" sz="half" idx="1"/>
          </p:nvPr>
        </p:nvSpPr>
        <p:spPr>
          <a:xfrm>
            <a:off x="673101" y="1938866"/>
            <a:ext cx="5741672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change in potential energy depends on the change in height</a:t>
            </a:r>
            <a:endParaRPr sz="1600"/>
          </a:p>
          <a:p>
            <a:pPr lvl="1" marL="742950" indent="-285750">
              <a:defRPr sz="2200"/>
            </a:pPr>
            <a:r>
              <a:t>The path does not matter</a:t>
            </a:r>
          </a:p>
          <a:p>
            <a:pPr lvl="1" marL="742950" indent="-285750">
              <a:defRPr sz="2200"/>
            </a:pPr>
            <a:r>
              <a:t>Simplifies calculations</a:t>
            </a:r>
          </a:p>
          <a:p>
            <a:pPr>
              <a:defRPr sz="2400"/>
            </a:pPr>
            <a:r>
              <a:t>For both (A) and (B) in the diagram, the change in potential energy is the same</a:t>
            </a:r>
          </a:p>
          <a:p>
            <a:pPr lvl="1" marL="742950" indent="-285750">
              <a:defRPr sz="2200"/>
            </a:pPr>
            <a:r>
              <a:t>The work done is the same in both cases</a:t>
            </a:r>
          </a:p>
        </p:txBody>
      </p:sp>
      <p:pic>
        <p:nvPicPr>
          <p:cNvPr id="197" name="Screen Shot 2021-04-11 at 9.03.12 AM.png" descr="Screen Shot 2021-04-11 at 9.03.1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74116" y="1823105"/>
            <a:ext cx="2451101" cy="4292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Image Credit: OpenStax College College Physics - Figure 7.6 CC BY 4.0"/>
          <p:cNvSpPr txBox="1"/>
          <p:nvPr/>
        </p:nvSpPr>
        <p:spPr>
          <a:xfrm>
            <a:off x="162682" y="6399529"/>
            <a:ext cx="879967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College Physics - Figure 7.6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01" name="Image Credit: OpenStax College Physics - Figure 7.4 CC BY 4.0"/>
          <p:cNvSpPr txBox="1"/>
          <p:nvPr/>
        </p:nvSpPr>
        <p:spPr>
          <a:xfrm>
            <a:off x="287073" y="6247129"/>
            <a:ext cx="1120269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7.4 CC BY 4.0</a:t>
            </a:r>
          </a:p>
        </p:txBody>
      </p:sp>
      <p:sp>
        <p:nvSpPr>
          <p:cNvPr id="202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379925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What is the final speed of the roller coaster shown. It starts from rest at the top of a 20.0 m hill. (Neglect friction)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List known values ; identify unknown</a:t>
            </a:r>
          </a:p>
          <a:p>
            <a:pPr lvl="1" marL="742950" indent="-285750">
              <a:defRPr sz="2200"/>
            </a:pPr>
            <a:r>
              <a:t>Determine equation to use</a:t>
            </a:r>
          </a:p>
          <a:p>
            <a:pPr lvl="1" marL="742950" indent="-285750">
              <a:defRPr sz="2200"/>
            </a:pPr>
            <a:r>
              <a:t>Plug in known values and solve</a:t>
            </a:r>
          </a:p>
        </p:txBody>
      </p:sp>
      <p:pic>
        <p:nvPicPr>
          <p:cNvPr id="203" name="Screen Shot 2021-04-11 at 9.11.54 AM.png" descr="Screen Shot 2021-04-11 at 9.11.5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1540" y="2658698"/>
            <a:ext cx="5345910" cy="2215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06" name="Image Credit: OpenStax College Physics - Figure 7.4 CC BY 4.0"/>
          <p:cNvSpPr txBox="1"/>
          <p:nvPr/>
        </p:nvSpPr>
        <p:spPr>
          <a:xfrm>
            <a:off x="287073" y="6247129"/>
            <a:ext cx="1120269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7.4 CC BY 4.0</a:t>
            </a:r>
          </a:p>
        </p:txBody>
      </p:sp>
      <p:sp>
        <p:nvSpPr>
          <p:cNvPr id="207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379925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What is the final speed of the roller coaster shown? It starts from rest at the top of a 20.0 m hill. (Neglect friction)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List known values ; identify unknown</a:t>
            </a:r>
          </a:p>
          <a:p>
            <a:pPr lvl="1" marL="742950" indent="-285750">
              <a:defRPr sz="2200"/>
            </a:pPr>
            <a:r>
              <a:t>Determine equation to use</a:t>
            </a:r>
          </a:p>
          <a:p>
            <a:pPr lvl="1" marL="742950" indent="-285750">
              <a:defRPr sz="2200"/>
            </a:pPr>
            <a:r>
              <a:t>Plug in known values and solve</a:t>
            </a:r>
          </a:p>
        </p:txBody>
      </p:sp>
      <p:pic>
        <p:nvPicPr>
          <p:cNvPr id="208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9521" y="2148335"/>
            <a:ext cx="4497499" cy="4437732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ext"/>
          <p:cNvSpPr txBox="1"/>
          <p:nvPr/>
        </p:nvSpPr>
        <p:spPr>
          <a:xfrm>
            <a:off x="7018873" y="2321293"/>
            <a:ext cx="4338684" cy="409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sp>
        <p:nvSpPr>
          <p:cNvPr id="210" name="Text"/>
          <p:cNvSpPr txBox="1"/>
          <p:nvPr/>
        </p:nvSpPr>
        <p:spPr>
          <a:xfrm>
            <a:off x="7033383" y="2246629"/>
            <a:ext cx="4309665" cy="415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20.0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sSub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b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</m:oMath>
              </m:oMathPara>
            </a14:m>
          </a:p>
          <a:p>
            <a:pPr/>
          </a:p>
          <a:p>
            <a:pPr/>
            <a14:m>
              <m:oMath>
                <m:r>
                  <m:rPr>
                    <m:sty m:val="p"/>
                  </m:rP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</m:oMath>
            </a14:m>
            <a:r>
              <a:t> 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</m:rad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9.80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20.0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rad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19.8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</p:txBody>
      </p:sp>
      <p:pic>
        <p:nvPicPr>
          <p:cNvPr id="211" name="Screen Shot 2021-04-11 at 9.11.54 AM.png" descr="Screen Shot 2021-04-11 at 9.11.54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3147" y="87924"/>
            <a:ext cx="4497389" cy="1863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4" name="Image Credit: OpenStax College Physics - Figure 7.4 CC BY 4.0"/>
          <p:cNvSpPr txBox="1"/>
          <p:nvPr/>
        </p:nvSpPr>
        <p:spPr>
          <a:xfrm>
            <a:off x="287073" y="6247129"/>
            <a:ext cx="1120269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7.4 CC BY 4.0</a:t>
            </a:r>
          </a:p>
        </p:txBody>
      </p:sp>
      <p:sp>
        <p:nvSpPr>
          <p:cNvPr id="215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379925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What is the final speed of the roller coaster shown if the initial speed is 5.00 m/s. (Neglect friction)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List known values ; identify unknown</a:t>
            </a:r>
          </a:p>
          <a:p>
            <a:pPr lvl="1" marL="742950" indent="-285750">
              <a:defRPr sz="2200"/>
            </a:pPr>
            <a:r>
              <a:t>Determine equation to use</a:t>
            </a:r>
          </a:p>
          <a:p>
            <a:pPr lvl="1" marL="742950" indent="-285750">
              <a:defRPr sz="2200"/>
            </a:pPr>
            <a:r>
              <a:t>Plug in known values and solve</a:t>
            </a:r>
          </a:p>
        </p:txBody>
      </p:sp>
      <p:pic>
        <p:nvPicPr>
          <p:cNvPr id="216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9521" y="2148335"/>
            <a:ext cx="4497499" cy="4437732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ext"/>
          <p:cNvSpPr txBox="1"/>
          <p:nvPr/>
        </p:nvSpPr>
        <p:spPr>
          <a:xfrm>
            <a:off x="7018873" y="2321293"/>
            <a:ext cx="4338684" cy="409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sp>
        <p:nvSpPr>
          <p:cNvPr id="218" name="Text"/>
          <p:cNvSpPr txBox="1"/>
          <p:nvPr/>
        </p:nvSpPr>
        <p:spPr>
          <a:xfrm>
            <a:off x="7033383" y="2163342"/>
            <a:ext cx="4309665" cy="398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5.0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20.0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sSub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b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</m:oMath>
              </m:oMathPara>
            </a14:m>
          </a:p>
          <a:p>
            <a:pPr/>
          </a:p>
          <a:p>
            <a:pPr/>
            <a14:m>
              <m:oMath>
                <m:r>
                  <m:rPr>
                    <m:sty m:val="p"/>
                  </m:rP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</m:oMath>
            </a14:m>
            <a:r>
              <a:t> 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sSub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b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ctrlP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e>
                          <m:r>
                            <a:rPr xmlns:a="http://schemas.openxmlformats.org/drawingml/2006/main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xmlns:a="http://schemas.openxmlformats.org/drawingml/2006/main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a:rPr xmlns:a="http://schemas.openxmlformats.org/drawingml/2006/main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e>
                  </m:rad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ctrlP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9.80</m:t>
                      </m:r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e>
                          <m:r>
                            <a:rPr xmlns:a="http://schemas.openxmlformats.org/drawingml/2006/main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xmlns:a="http://schemas.openxmlformats.org/drawingml/2006/main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20.0</m:t>
                      </m:r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5.00</m:t>
                      </m:r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sSup>
                        <m:e>
                          <m:r>
                            <a:rPr xmlns:a="http://schemas.openxmlformats.org/drawingml/2006/main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xmlns:a="http://schemas.openxmlformats.org/drawingml/2006/main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e>
                  </m:rad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20.4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</p:txBody>
      </p:sp>
      <p:pic>
        <p:nvPicPr>
          <p:cNvPr id="219" name="Screen Shot 2021-04-11 at 9.11.54 AM.png" descr="Screen Shot 2021-04-11 at 9.11.54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3147" y="87924"/>
            <a:ext cx="4497389" cy="1863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Conservative Forces</a:t>
            </a:r>
          </a:p>
        </p:txBody>
      </p:sp>
      <p:sp>
        <p:nvSpPr>
          <p:cNvPr id="222" name="Content Placeholder 2"/>
          <p:cNvSpPr txBox="1"/>
          <p:nvPr>
            <p:ph type="body" idx="1"/>
          </p:nvPr>
        </p:nvSpPr>
        <p:spPr>
          <a:xfrm>
            <a:off x="673101" y="1938866"/>
            <a:ext cx="11156403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 conservative force is one where the work done depends only on the starting and ending points, but not the path taken</a:t>
            </a:r>
          </a:p>
          <a:p>
            <a:pPr>
              <a:defRPr sz="2400"/>
            </a:pPr>
            <a:r>
              <a:t>Examples - gravitational force (previously discussed) ; spring</a:t>
            </a:r>
          </a:p>
          <a:p>
            <a:pPr lvl="1" marL="742950" indent="-285750">
              <a:defRPr sz="2200"/>
            </a:pPr>
            <a:r>
              <a:t>Winding a spring stores energy that can later be released</a:t>
            </a:r>
          </a:p>
          <a:p>
            <a:pPr>
              <a:defRPr sz="2400"/>
            </a:pPr>
            <a:r>
              <a:t>Potential Energy - Energy of a system due to position, shape or configuration</a:t>
            </a:r>
          </a:p>
          <a:p>
            <a:pPr lvl="1" marL="742950" indent="-285750">
              <a:defRPr sz="2200"/>
            </a:pPr>
            <a:r>
              <a:t>It is stored energy that can be recovered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