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Conservation of Energy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15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Nonconservative forces can add or remove mechanical energy from a system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Friction is a common example of a nonconservative force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efficiency of the transfer of energy conversion varies, but is always less than 100%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Nonconservative Forces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1938866"/>
            <a:ext cx="5073114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Example: Frictional force</a:t>
            </a:r>
            <a:endParaRPr sz="1600"/>
          </a:p>
          <a:p>
            <a:pPr lvl="1" marL="742950" indent="-285750">
              <a:defRPr sz="2200"/>
            </a:pPr>
            <a:r>
              <a:t>Work done against friction depends on the path taken</a:t>
            </a:r>
          </a:p>
          <a:p>
            <a:pPr lvl="1" marL="665018" indent="-207818">
              <a:defRPr sz="2200"/>
            </a:pPr>
            <a:r>
              <a:t>Friction - convert to thermal energy, removing energy from the system</a:t>
            </a:r>
          </a:p>
          <a:p>
            <a:pPr>
              <a:defRPr sz="2400"/>
            </a:pPr>
            <a:r>
              <a:t>Work done by a nonconservative force can add or remove mechanical energy from a system</a:t>
            </a:r>
          </a:p>
        </p:txBody>
      </p:sp>
      <p:pic>
        <p:nvPicPr>
          <p:cNvPr id="182" name="Screen Shot 2021-04-12 at 8.56.53 AM.png" descr="Screen Shot 2021-04-12 at 8.56.53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5430" y="2631009"/>
            <a:ext cx="5610133" cy="287730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Image Credit: OpenStax College Physics Figure 7.15 CC BY 4.0"/>
          <p:cNvSpPr txBox="1"/>
          <p:nvPr/>
        </p:nvSpPr>
        <p:spPr>
          <a:xfrm>
            <a:off x="137282" y="6336029"/>
            <a:ext cx="1122846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7.15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Work-Energy Theorem</a:t>
            </a:r>
          </a:p>
        </p:txBody>
      </p:sp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673101" y="1938866"/>
            <a:ext cx="5073114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Net work = change in mechanical energy of the system</a:t>
            </a:r>
            <a:endParaRPr sz="1600"/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Δ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</m:oMath>
              </m:oMathPara>
            </a14:m>
          </a:p>
          <a:p>
            <a:pPr>
              <a:defRPr sz="2400"/>
            </a:pPr>
            <a:r>
              <a:t>If we push a box up a ramp, it gains mechanical energy. So, the work done by the person is greater than the work done by friction.</a:t>
            </a:r>
          </a:p>
        </p:txBody>
      </p:sp>
      <p:sp>
        <p:nvSpPr>
          <p:cNvPr id="187" name="Image Credit: OpenStax College Physics Figure 7.16 CC BY 4.0"/>
          <p:cNvSpPr txBox="1"/>
          <p:nvPr/>
        </p:nvSpPr>
        <p:spPr>
          <a:xfrm>
            <a:off x="137282" y="6336029"/>
            <a:ext cx="1122846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Figure 7.16 CC BY 4.0</a:t>
            </a:r>
          </a:p>
        </p:txBody>
      </p:sp>
      <p:pic>
        <p:nvPicPr>
          <p:cNvPr id="188" name="Screen Shot 2021-04-12 at 9.02.57 AM.png" descr="Screen Shot 2021-04-12 at 9.02.57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5912" y="3180658"/>
            <a:ext cx="3454401" cy="177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distance a 65.0 kg baseball player slides, given that the initial speed was 6.00 m/s and the force of friction is a constant 450. N.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92" name="Image Credit: OpenStax College Physics - Figure 7.17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7.17 CC BY 4.0</a:t>
            </a:r>
          </a:p>
        </p:txBody>
      </p:sp>
      <p:pic>
        <p:nvPicPr>
          <p:cNvPr id="193" name="Screen Shot 2021-04-12 at 9.06.36 AM.png" descr="Screen Shot 2021-04-12 at 9.06.36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2512" y="2921241"/>
            <a:ext cx="4965701" cy="247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6731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Calculate the distance a 65.0 kg baseball player slides, given that the initial speed was 6.00 m/s and the force of friction is a constant 450. N.</a:t>
            </a:r>
          </a:p>
          <a:p>
            <a:pPr lvl="1" marL="742950" indent="-285750">
              <a:defRPr sz="2200"/>
            </a:pPr>
            <a:r>
              <a:t>Draw a sketch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97" name="Image Credit: OpenStax College Physics - Figure 7.17 CC BY 4.0"/>
          <p:cNvSpPr txBox="1"/>
          <p:nvPr/>
        </p:nvSpPr>
        <p:spPr>
          <a:xfrm>
            <a:off x="251582" y="6450329"/>
            <a:ext cx="1130689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7.17 CC BY 4.0</a:t>
            </a:r>
          </a:p>
        </p:txBody>
      </p:sp>
      <p:pic>
        <p:nvPicPr>
          <p:cNvPr id="198" name="Screen Shot 2021-04-12 at 9.06.36 AM.png" descr="Screen Shot 2021-04-12 at 9.06.36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42720" y="139941"/>
            <a:ext cx="3538193" cy="17645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69899" y="2286241"/>
            <a:ext cx="4284214" cy="4227282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Text"/>
          <p:cNvSpPr txBox="1"/>
          <p:nvPr/>
        </p:nvSpPr>
        <p:spPr>
          <a:xfrm>
            <a:off x="7782683" y="2297429"/>
            <a:ext cx="4058647" cy="4075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65.0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450.</m:t>
                  </m:r>
                  <m:r>
                    <a:rPr xmlns:a="http://schemas.openxmlformats.org/drawingml/2006/main" sz="1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b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sSub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65.0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6.00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s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450.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2.60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/>
          <p:nvPr>
            <p:ph type="title"/>
          </p:nvPr>
        </p:nvSpPr>
        <p:spPr>
          <a:xfrm>
            <a:off x="558801" y="6985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Law of Conservation of Energy</a:t>
            </a:r>
          </a:p>
        </p:txBody>
      </p:sp>
      <p:sp>
        <p:nvSpPr>
          <p:cNvPr id="203" name="Content Placeholder 2"/>
          <p:cNvSpPr txBox="1"/>
          <p:nvPr>
            <p:ph type="body" idx="1"/>
          </p:nvPr>
        </p:nvSpPr>
        <p:spPr>
          <a:xfrm>
            <a:off x="673101" y="1938866"/>
            <a:ext cx="10845798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total energy in any process is constant</a:t>
            </a:r>
            <a:endParaRPr sz="1600"/>
          </a:p>
          <a:p>
            <a:pPr lvl="1" marL="742950" indent="-285750">
              <a:defRPr sz="2200"/>
            </a:pPr>
            <a:r>
              <a:t>The form of energy may change</a:t>
            </a:r>
          </a:p>
          <a:p>
            <a:pPr lvl="1" marL="742950" indent="-285750">
              <a:defRPr sz="2200"/>
            </a:pPr>
            <a:r>
              <a:t>The energy can be transferred from one system to another</a:t>
            </a:r>
          </a:p>
          <a:p>
            <a:pPr>
              <a:defRPr sz="2400"/>
            </a:pPr>
            <a:r>
              <a:t>Examples of different forms of energy</a:t>
            </a:r>
          </a:p>
          <a:p>
            <a:pPr lvl="1" marL="742950" indent="-285750">
              <a:defRPr sz="2200"/>
            </a:pPr>
            <a:r>
              <a:t>Kinetic and Potential energy</a:t>
            </a:r>
          </a:p>
          <a:p>
            <a:pPr lvl="1" marL="742950" indent="-285750">
              <a:defRPr sz="2200"/>
            </a:pPr>
            <a:r>
              <a:t>Electrical energy, Chemical energy, Radiant energy, Nuclear energy, Thermal energy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/>
          <p:nvPr>
            <p:ph type="title"/>
          </p:nvPr>
        </p:nvSpPr>
        <p:spPr>
          <a:xfrm>
            <a:off x="558801" y="6985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Problem Solving Strategies for Energy</a:t>
            </a:r>
          </a:p>
        </p:txBody>
      </p:sp>
      <p:sp>
        <p:nvSpPr>
          <p:cNvPr id="206" name="Content Placeholder 2"/>
          <p:cNvSpPr txBox="1"/>
          <p:nvPr>
            <p:ph type="body" idx="1"/>
          </p:nvPr>
        </p:nvSpPr>
        <p:spPr>
          <a:xfrm>
            <a:off x="673101" y="1938866"/>
            <a:ext cx="10845798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Determine the system and the quantity to be calculated - make a sketch</a:t>
            </a:r>
            <a:endParaRPr sz="1600"/>
          </a:p>
          <a:p>
            <a:pPr>
              <a:defRPr sz="2400"/>
            </a:pPr>
            <a:r>
              <a:t>Examine all forces involved</a:t>
            </a:r>
          </a:p>
          <a:p>
            <a:pPr lvl="1" marL="742950" indent="-285750">
              <a:defRPr sz="2200"/>
            </a:pPr>
            <a:r>
              <a:t>Conservative forces? </a:t>
            </a:r>
            <a14:m>
              <m:oMath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P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P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</m:oMath>
            </a14:m>
          </a:p>
          <a:p>
            <a:pPr lvl="1" marL="742950" indent="-285750">
              <a:defRPr sz="2200"/>
            </a:pPr>
            <a:r>
              <a:t>Nonconservative forces? </a:t>
            </a:r>
            <a14:m>
              <m:oMath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P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W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c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O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P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O</m:t>
                </m:r>
                <m:sSub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E</m:t>
                    </m:r>
                  </m:e>
                  <m:sub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f</m:t>
                    </m:r>
                  </m:sub>
                </m:sSub>
              </m:oMath>
            </a14:m>
          </a:p>
          <a:p>
            <a:pPr>
              <a:defRPr sz="2400"/>
            </a:pPr>
            <a:r>
              <a:t>Eliminate terms when possible</a:t>
            </a:r>
          </a:p>
          <a:p>
            <a:pPr lvl="1" marL="742950" indent="-285750">
              <a:defRPr sz="2200"/>
            </a:pPr>
            <a:r>
              <a:t>Ex: Choose initial or final height to be 0</a:t>
            </a:r>
          </a:p>
          <a:p>
            <a:pPr>
              <a:defRPr sz="2400"/>
            </a:pPr>
            <a:r>
              <a:t>Check that the answer is reasonable</a:t>
            </a:r>
          </a:p>
          <a:p>
            <a:pPr lvl="1" marL="742950" indent="-285750">
              <a:defRPr sz="2200"/>
            </a:pPr>
            <a:r>
              <a:t>Does the velocity make sense?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xfrm>
            <a:off x="558801" y="6985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Transformation of Energy</a:t>
            </a:r>
          </a:p>
        </p:txBody>
      </p:sp>
      <p:sp>
        <p:nvSpPr>
          <p:cNvPr id="209" name="Content Placeholder 2"/>
          <p:cNvSpPr txBox="1"/>
          <p:nvPr>
            <p:ph type="body" idx="1"/>
          </p:nvPr>
        </p:nvSpPr>
        <p:spPr>
          <a:xfrm>
            <a:off x="673101" y="1938866"/>
            <a:ext cx="10845798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Conversion takes place all the time</a:t>
            </a:r>
          </a:p>
          <a:p>
            <a:pPr lvl="1" marL="742950" indent="-285750">
              <a:defRPr sz="2200"/>
            </a:pPr>
            <a:r>
              <a:t>Chemical energy in food —&gt; Thermal energy</a:t>
            </a:r>
          </a:p>
          <a:p>
            <a:pPr lvl="1" marL="742950" indent="-285750">
              <a:defRPr sz="2200"/>
            </a:pPr>
            <a:r>
              <a:t>Photosynthesis: Light energy —&gt; Chemical energy </a:t>
            </a:r>
          </a:p>
          <a:p>
            <a:pPr lvl="1" marL="742950" indent="-285750">
              <a:defRPr sz="2200"/>
            </a:pPr>
            <a:r>
              <a:t>Boiler: Chemical energy —&gt; Thermal energy —&gt; Mechanical energy —&gt; Electrical energy</a:t>
            </a:r>
          </a:p>
          <a:p>
            <a:pPr lvl="1" marL="742950" indent="-285750">
              <a:defRPr sz="2200"/>
            </a:pPr>
            <a:r>
              <a:t>Solar cell: Light energy —&gt; Electrical energy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/>
          <p:nvPr>
            <p:ph type="title"/>
          </p:nvPr>
        </p:nvSpPr>
        <p:spPr>
          <a:xfrm>
            <a:off x="558801" y="698500"/>
            <a:ext cx="10131426" cy="1456268"/>
          </a:xfrm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Efficiency</a:t>
            </a:r>
          </a:p>
        </p:txBody>
      </p:sp>
      <p:sp>
        <p:nvSpPr>
          <p:cNvPr id="212" name="Content Placeholder 2"/>
          <p:cNvSpPr txBox="1"/>
          <p:nvPr>
            <p:ph type="body" idx="1"/>
          </p:nvPr>
        </p:nvSpPr>
        <p:spPr>
          <a:xfrm>
            <a:off x="673101" y="1938866"/>
            <a:ext cx="10845798" cy="426158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output of useful energy will always be less than the energy input</a:t>
            </a:r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num>
                    <m:den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den>
                  </m:f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</m:den>
                  </m:f>
                </m:oMath>
              </m:oMathPara>
            </a14:m>
          </a:p>
          <a:p>
            <a:pPr lvl="1" marL="742950" indent="-285750">
              <a:defRPr sz="2200"/>
            </a:pPr>
            <a:r>
              <a:t>Examples:</a:t>
            </a:r>
          </a:p>
          <a:p>
            <a:pPr lvl="2" marL="1200150" indent="-285750">
              <a:defRPr sz="2200"/>
            </a:pPr>
            <a:r>
              <a:t>Gasoline engine = 30%</a:t>
            </a:r>
          </a:p>
          <a:p>
            <a:pPr lvl="2" marL="1200150" indent="-285750">
              <a:defRPr sz="2200"/>
            </a:pPr>
            <a:r>
              <a:t>Gas heater = 98%</a:t>
            </a:r>
          </a:p>
          <a:p>
            <a:pPr lvl="2" marL="1200150" indent="-285750">
              <a:defRPr sz="2200"/>
            </a:pPr>
            <a:r>
              <a:t>Swimming = 4%</a:t>
            </a:r>
          </a:p>
          <a:p>
            <a:pPr lvl="2" marL="1200150" indent="-285750">
              <a:defRPr sz="2200"/>
            </a:pPr>
            <a:r>
              <a:t>Steam engine = 17%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