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626777" y="43857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Power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Power</a:t>
            </a:r>
          </a:p>
        </p:txBody>
      </p:sp>
      <p:sp>
        <p:nvSpPr>
          <p:cNvPr id="181" name="Content Placeholder 2"/>
          <p:cNvSpPr txBox="1"/>
          <p:nvPr>
            <p:ph type="body" sz="half" idx="1"/>
          </p:nvPr>
        </p:nvSpPr>
        <p:spPr>
          <a:xfrm>
            <a:off x="673101" y="1938866"/>
            <a:ext cx="5073114" cy="426158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Scientific definition of power</a:t>
            </a:r>
            <a:endParaRPr sz="1600"/>
          </a:p>
          <a:p>
            <a:pPr lvl="1" marL="742950" indent="-285750">
              <a:defRPr sz="2200"/>
            </a:pPr>
            <a:r>
              <a:t>The rate at which work is done</a:t>
            </a:r>
          </a:p>
          <a:p>
            <a:pPr lvl="1" marL="665018" indent="-207818">
              <a:defRPr sz="22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6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6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num>
                    <m:den>
                      <m:r>
                        <a:rPr xmlns:a="http://schemas.openxmlformats.org/drawingml/2006/main" sz="26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den>
                  </m:f>
                </m:oMath>
              </m:oMathPara>
            </a14:m>
          </a:p>
          <a:p>
            <a:pPr>
              <a:defRPr sz="2400"/>
            </a:pPr>
            <a:r>
              <a:t>SI units power: watt</a:t>
            </a:r>
          </a:p>
          <a:p>
            <a:pPr lvl="1" marL="742950" indent="-285750">
              <a:defRPr sz="2200"/>
            </a:pPr>
            <a:r>
              <a:t>1 Watt = 1 Joule/second</a:t>
            </a:r>
          </a:p>
        </p:txBody>
      </p:sp>
      <p:sp>
        <p:nvSpPr>
          <p:cNvPr id="182" name="Image Credit: OpenStax College Physics Figure 7.22 (NASA) Public Domain"/>
          <p:cNvSpPr txBox="1"/>
          <p:nvPr/>
        </p:nvSpPr>
        <p:spPr>
          <a:xfrm>
            <a:off x="137282" y="6336029"/>
            <a:ext cx="112284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Figure 7.22 (NASA) Public Domain</a:t>
            </a:r>
          </a:p>
        </p:txBody>
      </p:sp>
      <p:pic>
        <p:nvPicPr>
          <p:cNvPr id="183" name="Screen Shot 2021-04-13 at 5.13.21 AM.png" descr="Screen Shot 2021-04-13 at 5.13.2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3816" y="2386908"/>
            <a:ext cx="3530601" cy="3365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186" name="Content Placeholder 2"/>
          <p:cNvSpPr txBox="1"/>
          <p:nvPr>
            <p:ph type="body" sz="half" idx="1"/>
          </p:nvPr>
        </p:nvSpPr>
        <p:spPr>
          <a:xfrm>
            <a:off x="6731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Calculate the power output for a 60.0 kg woman who runs up a 3.00 m flight of stairs in 3.50 s, starting from rest and having a final speed of 2.00 m/s.</a:t>
            </a:r>
          </a:p>
          <a:p>
            <a:pPr lvl="1" marL="742950" indent="-285750">
              <a:defRPr sz="2200"/>
            </a:pPr>
            <a:r>
              <a:t>Draw a sketch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sp>
        <p:nvSpPr>
          <p:cNvPr id="187" name="Image Credit: OpenStax College Physics - Figure 7.23 CC BY 4.0"/>
          <p:cNvSpPr txBox="1"/>
          <p:nvPr/>
        </p:nvSpPr>
        <p:spPr>
          <a:xfrm>
            <a:off x="251582" y="6450329"/>
            <a:ext cx="1130689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7.23 CC BY 4.0</a:t>
            </a:r>
          </a:p>
        </p:txBody>
      </p:sp>
      <p:pic>
        <p:nvPicPr>
          <p:cNvPr id="188" name="Screen Shot 2021-04-13 at 5.16.02 AM.png" descr="Screen Shot 2021-04-13 at 5.16.0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9209" y="2584691"/>
            <a:ext cx="3683001" cy="3149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191" name="Content Placeholder 2"/>
          <p:cNvSpPr txBox="1"/>
          <p:nvPr>
            <p:ph type="body" sz="half" idx="1"/>
          </p:nvPr>
        </p:nvSpPr>
        <p:spPr>
          <a:xfrm>
            <a:off x="6731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Calculate the power output for a 60.0 kg woman who runs up a 3.00 m flight of stairs in 3.50 s, starting from rest and having a final speed of 2.00 m/s.</a:t>
            </a:r>
          </a:p>
          <a:p>
            <a:pPr lvl="1" marL="742950" indent="-285750">
              <a:defRPr sz="2200"/>
            </a:pPr>
            <a:r>
              <a:t>Draw a sketch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sp>
        <p:nvSpPr>
          <p:cNvPr id="192" name="Image Credit: OpenStax College Physics - Figure 7.23 CC BY 4.0"/>
          <p:cNvSpPr txBox="1"/>
          <p:nvPr/>
        </p:nvSpPr>
        <p:spPr>
          <a:xfrm>
            <a:off x="251582" y="6450329"/>
            <a:ext cx="1130689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7.23 CC BY 4.0</a:t>
            </a:r>
          </a:p>
        </p:txBody>
      </p:sp>
      <p:pic>
        <p:nvPicPr>
          <p:cNvPr id="193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44499" y="2160274"/>
            <a:ext cx="4284214" cy="4227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Screen Shot 2021-04-13 at 5.16.02 AM.png" descr="Screen Shot 2021-04-13 at 5.16.02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97499" y="67187"/>
            <a:ext cx="2374155" cy="2030313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Text"/>
          <p:cNvSpPr txBox="1"/>
          <p:nvPr/>
        </p:nvSpPr>
        <p:spPr>
          <a:xfrm>
            <a:off x="7706483" y="2208529"/>
            <a:ext cx="4160247" cy="4167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60.0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3.00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3.50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sSub>
                    <m:e>
                      <m:r>
                        <a:rPr xmlns:a="http://schemas.openxmlformats.org/drawingml/2006/main" sz="1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1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</m:sSub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2.00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sub>
                  </m:sSub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sSub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num>
                    <m:den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den>
                  </m:f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f>
                        <m:fPr>
                          <m:ctrlP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sSubSup>
                        <m:e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  <m:sup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num>
                    <m:den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1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1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60.0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2.00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sSup>
                        <m:e>
                          <m:r>
                            <a:rPr xmlns:a="http://schemas.openxmlformats.org/drawingml/2006/main" sz="1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xmlns:a="http://schemas.openxmlformats.org/drawingml/2006/main" sz="1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60.0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9.80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e>
                          <m:r>
                            <a:rPr xmlns:a="http://schemas.openxmlformats.org/drawingml/2006/main" sz="1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xmlns:a="http://schemas.openxmlformats.org/drawingml/2006/main" sz="1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3.00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3.50</m:t>
                      </m:r>
                      <m:r>
                        <a:rPr xmlns:a="http://schemas.openxmlformats.org/drawingml/2006/main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538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1"/>
          <p:cNvSpPr txBox="1"/>
          <p:nvPr>
            <p:ph type="title"/>
          </p:nvPr>
        </p:nvSpPr>
        <p:spPr>
          <a:xfrm>
            <a:off x="558801" y="698500"/>
            <a:ext cx="10131426" cy="1456268"/>
          </a:xfrm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Power Examples</a:t>
            </a:r>
          </a:p>
        </p:txBody>
      </p:sp>
      <p:sp>
        <p:nvSpPr>
          <p:cNvPr id="198" name="Content Placeholder 2"/>
          <p:cNvSpPr txBox="1"/>
          <p:nvPr>
            <p:ph type="body" idx="1"/>
          </p:nvPr>
        </p:nvSpPr>
        <p:spPr>
          <a:xfrm>
            <a:off x="673101" y="1938866"/>
            <a:ext cx="10845798" cy="426158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Sunlight</a:t>
            </a:r>
            <a:endParaRPr sz="1600"/>
          </a:p>
          <a:p>
            <a:pPr lvl="1" marL="742950" indent="-285750">
              <a:defRPr sz="22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1.3</m:t>
                  </m:r>
                  <m:f>
                    <m:fPr>
                      <m:ctrlP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num>
                    <m:den>
                      <m:sSup>
                        <m:e>
                          <m:r>
                            <a:rPr xmlns:a="http://schemas.openxmlformats.org/drawingml/2006/main" sz="27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xmlns:a="http://schemas.openxmlformats.org/drawingml/2006/main" sz="27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den>
                  </m:f>
                </m:oMath>
              </m:oMathPara>
            </a14:m>
          </a:p>
          <a:p>
            <a:pPr lvl="1" marL="742950" indent="-285750">
              <a:defRPr sz="2200"/>
            </a:pPr>
            <a:r>
              <a:t>Only a small amount of this is retained by Earth</a:t>
            </a:r>
          </a:p>
          <a:p>
            <a:pPr>
              <a:defRPr sz="2400"/>
            </a:pPr>
            <a:r>
              <a:t>Power =&gt; Energy transfer</a:t>
            </a:r>
          </a:p>
          <a:p>
            <a:pPr lvl="1" marL="742950" indent="-285750">
              <a:defRPr sz="2200"/>
            </a:pPr>
            <a:r>
              <a:t>Some energy is lost as thermal energy</a:t>
            </a:r>
          </a:p>
          <a:p>
            <a:pPr>
              <a:defRPr sz="2400"/>
            </a:pPr>
            <a:r>
              <a:t>Coal power plant</a:t>
            </a:r>
          </a:p>
          <a:p>
            <a:pPr lvl="1" marL="742950" indent="-285750">
              <a:defRPr sz="2200"/>
            </a:pPr>
            <a:r>
              <a:t>Consumes 2500 megawatts to produce 1000 megawatts of electricity</a:t>
            </a:r>
          </a:p>
          <a:p>
            <a:pPr lvl="1" marL="742950" indent="-285750">
              <a:defRPr sz="2200"/>
            </a:pPr>
            <a:r>
              <a:t>1500 megawatts lost as heat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 txBox="1"/>
          <p:nvPr>
            <p:ph type="title"/>
          </p:nvPr>
        </p:nvSpPr>
        <p:spPr>
          <a:xfrm>
            <a:off x="558801" y="698500"/>
            <a:ext cx="10131426" cy="1456268"/>
          </a:xfrm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Power Examples</a:t>
            </a:r>
          </a:p>
        </p:txBody>
      </p:sp>
      <p:pic>
        <p:nvPicPr>
          <p:cNvPr id="201" name="Screen Shot 2021-04-13 at 5.30.47 AM.png" descr="Screen Shot 2021-04-13 at 5.30.4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31014" y="1766722"/>
            <a:ext cx="6186999" cy="4597226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Table Credit: OpenStax College Physics - Table 7.3 CC BY 4.0"/>
          <p:cNvSpPr txBox="1"/>
          <p:nvPr/>
        </p:nvSpPr>
        <p:spPr>
          <a:xfrm>
            <a:off x="10282" y="6488429"/>
            <a:ext cx="98623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Table Credit: OpenStax College Physics - Table 7.3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1"/>
          <p:cNvSpPr txBox="1"/>
          <p:nvPr>
            <p:ph type="title"/>
          </p:nvPr>
        </p:nvSpPr>
        <p:spPr>
          <a:xfrm>
            <a:off x="558801" y="698500"/>
            <a:ext cx="10131426" cy="1456268"/>
          </a:xfrm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Power and Energy Consumption</a:t>
            </a:r>
          </a:p>
        </p:txBody>
      </p:sp>
      <p:sp>
        <p:nvSpPr>
          <p:cNvPr id="205" name="Content Placeholder 2"/>
          <p:cNvSpPr txBox="1"/>
          <p:nvPr>
            <p:ph type="body" idx="1"/>
          </p:nvPr>
        </p:nvSpPr>
        <p:spPr>
          <a:xfrm>
            <a:off x="673101" y="1938866"/>
            <a:ext cx="10845798" cy="426158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Power consumption rate</a:t>
            </a:r>
          </a:p>
          <a:p>
            <a:pPr lvl="1" marL="742950" indent="-285750">
              <a:defRPr sz="22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num>
                    <m:den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den>
                  </m:f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num>
                    <m:den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den>
                  </m:f>
                </m:oMath>
              </m:oMathPara>
            </a14:m>
          </a:p>
          <a:p>
            <a:pPr lvl="1" marL="742950" indent="-285750">
              <a:defRPr sz="2200"/>
            </a:pPr>
            <a:r>
              <a:t>E is the energy supplied by the electric company </a:t>
            </a:r>
          </a:p>
          <a:p>
            <a:pPr lvl="1" marL="742950" indent="-285750">
              <a:defRPr sz="2200"/>
            </a:pPr>
            <a:r>
              <a:t>Energy used is expressed in units of kilowatt-hours (</a:t>
            </a:r>
            <a14:m>
              <m:oMath>
                <m:r>
                  <a:rPr xmlns:a="http://schemas.openxmlformats.org/drawingml/2006/main" sz="27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27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27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27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h</m:t>
                </m:r>
              </m:oMath>
            </a14:m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08" name="Content Placeholder 2"/>
          <p:cNvSpPr txBox="1"/>
          <p:nvPr>
            <p:ph type="body" sz="half" idx="1"/>
          </p:nvPr>
        </p:nvSpPr>
        <p:spPr>
          <a:xfrm>
            <a:off x="6731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What is the cost of running a 0.200 kW computer 6.00 h per day if the cost of electricity is $0.120 per kW-h</a:t>
            </a:r>
          </a:p>
          <a:p>
            <a:pPr lvl="1" marL="742950" indent="-285750">
              <a:defRPr sz="2200"/>
            </a:pPr>
            <a:r>
              <a:t>Draw a sketch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pic>
        <p:nvPicPr>
          <p:cNvPr id="209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31401" y="1678434"/>
            <a:ext cx="4425823" cy="4367008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Text"/>
          <p:cNvSpPr txBox="1"/>
          <p:nvPr/>
        </p:nvSpPr>
        <p:spPr>
          <a:xfrm>
            <a:off x="7071482" y="1637029"/>
            <a:ext cx="4345660" cy="455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0.200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6.00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30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$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0.120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0.200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6.00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30.0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36.0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36.0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$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0.120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$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4.32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13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Power is defined to be the rate at which work is done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Energy conversion to power cannot be 100% efficient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The amount of energy used is generally expressed in kilowatt-hours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