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626777" y="43857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Momentum and Impulse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Linear Momentum</a:t>
            </a:r>
          </a:p>
        </p:txBody>
      </p:sp>
      <p:sp>
        <p:nvSpPr>
          <p:cNvPr id="181" name="Content Placeholder 2"/>
          <p:cNvSpPr txBox="1"/>
          <p:nvPr>
            <p:ph type="body" sz="half" idx="1"/>
          </p:nvPr>
        </p:nvSpPr>
        <p:spPr>
          <a:xfrm>
            <a:off x="673101" y="1938866"/>
            <a:ext cx="5073114" cy="426158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Scientific definition of momentum</a:t>
            </a:r>
            <a:endParaRPr sz="1600"/>
          </a:p>
          <a:p>
            <a:pPr lvl="1" marL="665018" indent="-207818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6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26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6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6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v</m:t>
                  </m:r>
                </m:oMath>
              </m:oMathPara>
            </a14:m>
          </a:p>
          <a:p>
            <a:pPr>
              <a:defRPr sz="2400"/>
            </a:pPr>
            <a:r>
              <a:t>SI units power: </a:t>
            </a:r>
          </a:p>
          <a:p>
            <a:pPr lvl="1" marL="742950" indent="-285750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84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Calculate the momentum of a 110 kg football player running at 8.00 m/s. Compare this to the momentum of a 0.410. kg football thrown at 25.0 m/s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185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77898" y="2273541"/>
            <a:ext cx="3822701" cy="3771901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Text"/>
          <p:cNvSpPr txBox="1"/>
          <p:nvPr/>
        </p:nvSpPr>
        <p:spPr>
          <a:xfrm>
            <a:off x="7452483" y="2335529"/>
            <a:ext cx="3673532" cy="3094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110.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8.00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0.410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25.0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1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1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sub>
                  </m:sSub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1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1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sub>
                  </m:sSub>
                  <m:sSub>
                    <m:e>
                      <m:r>
                        <a:rPr xmlns:a="http://schemas.openxmlformats.org/drawingml/2006/main" sz="1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sub>
                  </m:sSub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110.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8.00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880.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sub>
                  </m:sSub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b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sub>
                  </m:sSub>
                  <m:sSub>
                    <m:e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sub>
                  </m:sSub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0.410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25.0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10.3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880.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10.3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85.9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itle 1"/>
          <p:cNvSpPr txBox="1"/>
          <p:nvPr>
            <p:ph type="title"/>
          </p:nvPr>
        </p:nvSpPr>
        <p:spPr>
          <a:xfrm>
            <a:off x="558801" y="698500"/>
            <a:ext cx="10131426" cy="1456268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Momentum and Newton’s Second Law</a:t>
            </a:r>
          </a:p>
        </p:txBody>
      </p:sp>
      <p:sp>
        <p:nvSpPr>
          <p:cNvPr id="189" name="Content Placeholder 2"/>
          <p:cNvSpPr txBox="1"/>
          <p:nvPr>
            <p:ph type="body" idx="1"/>
          </p:nvPr>
        </p:nvSpPr>
        <p:spPr>
          <a:xfrm>
            <a:off x="673101" y="1938866"/>
            <a:ext cx="10845798" cy="426158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m:rPr>
                          <m:sty m:val="p"/>
                        </m:rP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num>
                    <m:den>
                      <m:r>
                        <m:rPr>
                          <m:sty m:val="p"/>
                        </m:rP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den>
                  </m:f>
                </m:oMath>
              </m:oMathPara>
            </a14:m>
          </a:p>
          <a:p>
            <a:pPr lvl="1" marL="742950" indent="-285750">
              <a:defRPr sz="2200"/>
            </a:pPr>
            <a:r>
              <a:t>Original formulation of Newton’s Second Law</a:t>
            </a:r>
          </a:p>
          <a:p>
            <a:pPr>
              <a:defRPr sz="2400"/>
            </a:pPr>
            <a:r>
              <a:t>If mass is constant, this becomes</a:t>
            </a:r>
          </a:p>
          <a:p>
            <a:pPr lvl="1" marL="742950" indent="-285750">
              <a:defRPr sz="2200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</a:p>
          <a:p>
            <a:pPr>
              <a:defRPr sz="2400"/>
            </a:pPr>
            <a:r>
              <a:t>First form can be used in situations where the mass is changing (rocket)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92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Tennis match serve reached a speed of 58 m/s. What is the force exerted on a 0.057 kg tennis ball by the racquet if the ball and racquet remain in contact for 5.0 ms?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193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31401" y="1678434"/>
            <a:ext cx="4425823" cy="4367008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Text"/>
          <p:cNvSpPr txBox="1"/>
          <p:nvPr/>
        </p:nvSpPr>
        <p:spPr>
          <a:xfrm>
            <a:off x="7096883" y="1725929"/>
            <a:ext cx="4294987" cy="2769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sub>
                  </m:sSub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58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0.057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m:rPr>
                      <m:sty m:val="p"/>
                    </m:rP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0.005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num>
                    <m:den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0.057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58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0.005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660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itle 1"/>
          <p:cNvSpPr txBox="1"/>
          <p:nvPr>
            <p:ph type="title"/>
          </p:nvPr>
        </p:nvSpPr>
        <p:spPr>
          <a:xfrm>
            <a:off x="558801" y="698500"/>
            <a:ext cx="10131426" cy="1456268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Impulse</a:t>
            </a:r>
          </a:p>
        </p:txBody>
      </p:sp>
      <p:sp>
        <p:nvSpPr>
          <p:cNvPr id="197" name="Content Placeholder 2"/>
          <p:cNvSpPr txBox="1"/>
          <p:nvPr>
            <p:ph type="body" idx="1"/>
          </p:nvPr>
        </p:nvSpPr>
        <p:spPr>
          <a:xfrm>
            <a:off x="673101" y="1938866"/>
            <a:ext cx="10845798" cy="426158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Impulse = change in momentum </a:t>
            </a:r>
          </a:p>
          <a:p>
            <a:pPr lvl="1" marL="742950" indent="-285750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m:rPr>
                      <m:sty m:val="p"/>
                    </m:rP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</m:oMath>
              </m:oMathPara>
            </a14:m>
          </a:p>
          <a:p>
            <a:pPr>
              <a:defRPr sz="2400"/>
            </a:pPr>
            <a:r>
              <a:t>Used in everyday life</a:t>
            </a:r>
          </a:p>
          <a:p>
            <a:pPr lvl="1" marL="742950" indent="-285750">
              <a:defRPr sz="2200"/>
            </a:pPr>
            <a:r>
              <a:t>If Δt is made larger, the force will be smaller because the momentum change is the same</a:t>
            </a:r>
          </a:p>
          <a:p>
            <a:pPr>
              <a:defRPr sz="2400"/>
            </a:pPr>
            <a:r>
              <a:t>Examples: airbags, cars crumple in a collision, bending legs when landing from a jump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00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car moving at 12 m/s crashes into a tree and stops in 0.28 s. Calculate the impulse and the force the seat belt exerts on a 78 kg passenger to bring them to a halt.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201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31401" y="1678434"/>
            <a:ext cx="4425823" cy="4367008"/>
          </a:xfrm>
          <a:prstGeom prst="rect">
            <a:avLst/>
          </a:prstGeom>
          <a:ln w="12700">
            <a:miter lim="400000"/>
          </a:ln>
        </p:spPr>
      </p:pic>
      <p:sp>
        <p:nvSpPr>
          <p:cNvPr id="202" name="Text"/>
          <p:cNvSpPr txBox="1"/>
          <p:nvPr/>
        </p:nvSpPr>
        <p:spPr>
          <a:xfrm>
            <a:off x="7096883" y="1725929"/>
            <a:ext cx="4294987" cy="3957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78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m:rPr>
                      <m:sty m:val="p"/>
                    </m:rP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0.28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78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940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num>
                    <m:den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940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0.28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3400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05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Linear momentum is defined to be the mass multiplied by the velocity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The change in momentum was the original formulation of Newton’s second law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Impulse is defined as the change in momentum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