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Temperature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1"/>
          <p:cNvSpPr txBox="1"/>
          <p:nvPr>
            <p:ph type="title"/>
          </p:nvPr>
        </p:nvSpPr>
        <p:spPr>
          <a:xfrm>
            <a:off x="558801" y="698500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Thermal Expansion in Two and Three Dimensions</a:t>
            </a:r>
          </a:p>
        </p:txBody>
      </p:sp>
      <p:sp>
        <p:nvSpPr>
          <p:cNvPr id="222" name="Content Placeholder 2"/>
          <p:cNvSpPr txBox="1"/>
          <p:nvPr>
            <p:ph type="body" idx="1"/>
          </p:nvPr>
        </p:nvSpPr>
        <p:spPr>
          <a:xfrm>
            <a:off x="673101" y="1938866"/>
            <a:ext cx="10845798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Two Dimensions: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m:rPr>
                      <m:sty m:val="p"/>
                    </m:rP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</a:p>
          <a:p>
            <a:pPr>
              <a:defRPr sz="2400"/>
            </a:pPr>
            <a:r>
              <a:t>Three Dimensions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m:rPr>
                      <m:sty m:val="p"/>
                    </m:rP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</a:p>
          <a:p>
            <a:pPr lvl="2" marL="1200150" indent="-285750">
              <a:defRPr sz="2400"/>
            </a:pPr>
            <a14:m>
              <m:oMath>
                <m:r>
                  <a:rPr xmlns:a="http://schemas.openxmlformats.org/drawingml/2006/main" sz="27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β</m:t>
                </m:r>
              </m:oMath>
            </a14:m>
            <a:r>
              <a:t> is the coefficient of volume expansion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25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Suppose a 60.0 L steel gasoline tank is full. The gas and tank have a temperature of 15.0</a:t>
            </a:r>
            <a:r>
              <a:rPr baseline="52833"/>
              <a:t>o</a:t>
            </a:r>
            <a:r>
              <a:t>C. How much gasoline will spill by the time they warm to 35.0</a:t>
            </a:r>
            <a:r>
              <a:rPr baseline="52833"/>
              <a:t>o</a:t>
            </a:r>
            <a:r>
              <a:t>C?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226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5404" y="2025427"/>
            <a:ext cx="4325612" cy="4268129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Text"/>
          <p:cNvSpPr txBox="1"/>
          <p:nvPr/>
        </p:nvSpPr>
        <p:spPr>
          <a:xfrm>
            <a:off x="7134983" y="2106929"/>
            <a:ext cx="4186384" cy="3905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60.0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m:rPr>
                      <m:sty m:val="p"/>
                    </m:rP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20.0</m:t>
                      </m:r>
                    </m:e>
                    <m:sup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num>
                    <m:den>
                      <m:sSup>
                        <m:e/>
                        <m:sup>
                          <m:r>
                            <a:rPr xmlns:a="http://schemas.openxmlformats.org/drawingml/2006/main" sz="1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den>
                  </m:f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950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num>
                    <m:den>
                      <m:sSup>
                        <m:e/>
                        <m:sup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sub>
                  </m:sSub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sub>
                  </m:sSub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sub>
                  </m:sSub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sub>
                  </m:sSub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1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950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1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1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1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num>
                    <m:den>
                      <m:sSup>
                        <m:e/>
                        <m:sup>
                          <m:r>
                            <a:rPr xmlns:a="http://schemas.openxmlformats.org/drawingml/2006/main" sz="1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den>
                  </m:f>
                  <m:r>
                    <a:rPr xmlns:a="http://schemas.openxmlformats.org/drawingml/2006/main" sz="1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60.0</m:t>
                  </m:r>
                  <m:r>
                    <a:rPr xmlns:a="http://schemas.openxmlformats.org/drawingml/2006/main" sz="1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1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20.0</m:t>
                      </m:r>
                    </m:e>
                    <m:sup>
                      <m:r>
                        <a:rPr xmlns:a="http://schemas.openxmlformats.org/drawingml/2006/main" sz="1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1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1.10</m:t>
                  </m:r>
                  <m:r>
                    <a:rPr xmlns:a="http://schemas.openxmlformats.org/drawingml/2006/main" sz="1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/>
          <p:nvPr>
            <p:ph type="title"/>
          </p:nvPr>
        </p:nvSpPr>
        <p:spPr>
          <a:xfrm>
            <a:off x="571501" y="698500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Thermal Stress</a:t>
            </a:r>
          </a:p>
        </p:txBody>
      </p:sp>
      <p:sp>
        <p:nvSpPr>
          <p:cNvPr id="230" name="Content Placeholder 2"/>
          <p:cNvSpPr txBox="1"/>
          <p:nvPr>
            <p:ph type="body" sz="half" idx="1"/>
          </p:nvPr>
        </p:nvSpPr>
        <p:spPr>
          <a:xfrm>
            <a:off x="673101" y="1938866"/>
            <a:ext cx="5623512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Thermal stress is caused by expansion and contraction as the temperature changes.</a:t>
            </a:r>
          </a:p>
          <a:p>
            <a:pPr lvl="1" marL="742950" indent="-285750">
              <a:defRPr sz="2400"/>
            </a:pPr>
            <a:r>
              <a:t>Damage to roads - potholes</a:t>
            </a:r>
          </a:p>
          <a:p>
            <a:pPr lvl="1" marL="742950" indent="-285750">
              <a:defRPr sz="2400"/>
            </a:pPr>
            <a:r>
              <a:t>Weathering of rocks</a:t>
            </a:r>
          </a:p>
          <a:p>
            <a:pPr lvl="1" marL="742950" indent="-285750">
              <a:defRPr sz="2400"/>
            </a:pPr>
            <a:r>
              <a:t>Rupturing of tank</a:t>
            </a:r>
          </a:p>
          <a:p>
            <a:pPr lvl="1" marL="742950" indent="-285750">
              <a:defRPr sz="2400"/>
            </a:pPr>
            <a:r>
              <a:t>Glass cooking pans</a:t>
            </a:r>
          </a:p>
          <a:p>
            <a:pPr lvl="1" marL="742950" indent="-285750">
              <a:defRPr sz="2400"/>
            </a:pPr>
            <a:r>
              <a:t>Dental fillings</a:t>
            </a:r>
          </a:p>
        </p:txBody>
      </p:sp>
      <p:sp>
        <p:nvSpPr>
          <p:cNvPr id="231" name="Image Credit: Miguel Tremblay - Public Domain - Wikimedia Commons"/>
          <p:cNvSpPr txBox="1"/>
          <p:nvPr/>
        </p:nvSpPr>
        <p:spPr>
          <a:xfrm>
            <a:off x="35682" y="6475729"/>
            <a:ext cx="1180998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Miguel Tremblay - Public Domain - Wikimedia Commons</a:t>
            </a:r>
          </a:p>
        </p:txBody>
      </p:sp>
      <p:pic>
        <p:nvPicPr>
          <p:cNvPr id="232" name="640px-Pothole.jpg" descr="640px-Potho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6652" y="2095846"/>
            <a:ext cx="5263500" cy="3947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35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Temperature is a measure of the average kinetic energies of the particle in a substance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Objects in contact will reach thermal equilibrium as heat is transferred from a hotter object to a cooler one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Thermal stress occurs when changes in temperature are rapid or when material in unable to expand and contract freely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Temperature</a:t>
            </a:r>
          </a:p>
        </p:txBody>
      </p:sp>
      <p:sp>
        <p:nvSpPr>
          <p:cNvPr id="181" name="Content Placeholder 2"/>
          <p:cNvSpPr txBox="1"/>
          <p:nvPr>
            <p:ph type="body" idx="1"/>
          </p:nvPr>
        </p:nvSpPr>
        <p:spPr>
          <a:xfrm>
            <a:off x="673101" y="1938866"/>
            <a:ext cx="11019200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Temperature to humans can be a matter of perception. </a:t>
            </a:r>
            <a:endParaRPr sz="1600"/>
          </a:p>
          <a:p>
            <a:pPr lvl="1" marL="665018" indent="-207818">
              <a:defRPr sz="2200"/>
            </a:pPr>
            <a:r>
              <a:t>If you place one hand in hot water and another hand in cold water. What happens when you place both hands in room temperature water?</a:t>
            </a:r>
          </a:p>
          <a:p>
            <a:pPr>
              <a:defRPr sz="2400"/>
            </a:pPr>
            <a:r>
              <a:t>Scientifically, temperature is a measure of the average velocities of the particles in a substance</a:t>
            </a:r>
          </a:p>
          <a:p>
            <a:pPr lvl="1" marL="742950" indent="-285750">
              <a:defRPr sz="2200"/>
            </a:pPr>
            <a:r>
              <a:t>This is what is measured with a thermometer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Linear Thermal Expansion</a:t>
            </a:r>
          </a:p>
        </p:txBody>
      </p:sp>
      <p:sp>
        <p:nvSpPr>
          <p:cNvPr id="184" name="Content Placeholder 2"/>
          <p:cNvSpPr txBox="1"/>
          <p:nvPr>
            <p:ph type="body" sz="half" idx="1"/>
          </p:nvPr>
        </p:nvSpPr>
        <p:spPr>
          <a:xfrm>
            <a:off x="673101" y="1938866"/>
            <a:ext cx="5334088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change in length of a substance depends on the temperature, material and the length itself:</a:t>
            </a:r>
            <a:endParaRPr sz="1600"/>
          </a:p>
          <a:p>
            <a:pPr lvl="1" marL="665018" indent="-207818">
              <a:defRPr sz="2200"/>
            </a:pPr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m:rPr>
                      <m:sty m:val="p"/>
                    </m:rP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</a:p>
          <a:p>
            <a:pPr lvl="1" marL="665018" indent="-207818">
              <a:defRPr sz="2200"/>
            </a:pPr>
            <a14:m>
              <m:oMath>
                <m:r>
                  <a:rPr xmlns:a="http://schemas.openxmlformats.org/drawingml/2006/main" sz="28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α</m:t>
                </m:r>
              </m:oMath>
            </a14:m>
            <a:r>
              <a:t> is the coefficient of linear expansion</a:t>
            </a:r>
          </a:p>
          <a:p>
            <a:pPr>
              <a:defRPr sz="2400"/>
            </a:pPr>
            <a:r>
              <a:t>Coefficient of linear expansion</a:t>
            </a:r>
          </a:p>
          <a:p>
            <a:pPr lvl="1" marL="742950" indent="-285750">
              <a:defRPr sz="2200"/>
            </a:pPr>
            <a:r>
              <a:t>Depends on the properties of the materials involved</a:t>
            </a:r>
          </a:p>
        </p:txBody>
      </p:sp>
      <p:sp>
        <p:nvSpPr>
          <p:cNvPr id="185" name="Image Credit: OpenStax College Physics - Table 13.2 CC BY 4.0"/>
          <p:cNvSpPr txBox="1"/>
          <p:nvPr/>
        </p:nvSpPr>
        <p:spPr>
          <a:xfrm>
            <a:off x="175382" y="6374129"/>
            <a:ext cx="1156818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Table 13.2 CC BY 4.0</a:t>
            </a:r>
          </a:p>
        </p:txBody>
      </p:sp>
      <p:pic>
        <p:nvPicPr>
          <p:cNvPr id="186" name="Screen Shot 2021-04-18 at 9.44.47 AM.png" descr="Screen Shot 2021-04-18 at 9.44.4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1898" y="1577299"/>
            <a:ext cx="4984720" cy="4984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89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Room temperature is generally considered to be about </a:t>
            </a:r>
            <a14:m>
              <m:oMath>
                <m:sSup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25.0</m:t>
                    </m:r>
                  </m:e>
                  <m:sup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sup>
                </m:sSup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. What would this be in </a:t>
            </a:r>
            <a14:m>
              <m:oMath>
                <m:sSup>
                  <m:e/>
                  <m:sup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sup>
                </m:sSup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F</m:t>
                </m:r>
              </m:oMath>
            </a14:m>
            <a:r>
              <a:t>? In Kelvins?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sp>
        <p:nvSpPr>
          <p:cNvPr id="190" name="Image Credit: OpenStax College Physics - Figure 13.6 CC BY 4.0"/>
          <p:cNvSpPr txBox="1"/>
          <p:nvPr/>
        </p:nvSpPr>
        <p:spPr>
          <a:xfrm>
            <a:off x="162682" y="6374129"/>
            <a:ext cx="1172994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13.6 CC BY 4.0</a:t>
            </a:r>
          </a:p>
        </p:txBody>
      </p:sp>
      <p:pic>
        <p:nvPicPr>
          <p:cNvPr id="191" name="Screen Shot 2021-04-18 at 9.11.15 AM.png" descr="Screen Shot 2021-04-18 at 9.11.1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2732" y="2682404"/>
            <a:ext cx="4431263" cy="2954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4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Room temperature is generally considered to be about </a:t>
            </a:r>
            <a14:m>
              <m:oMath>
                <m:sSup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25.0</m:t>
                    </m:r>
                  </m:e>
                  <m:sup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sup>
                </m:sSup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. What would this be in </a:t>
            </a:r>
            <a14:m>
              <m:oMath>
                <m:sSup>
                  <m:e/>
                  <m:sup>
                    <m:r>
                      <a:rPr xmlns:a="http://schemas.openxmlformats.org/drawingml/2006/main" sz="29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sup>
                </m:sSup>
                <m:r>
                  <a:rPr xmlns:a="http://schemas.openxmlformats.org/drawingml/2006/main" sz="29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F</m:t>
                </m:r>
              </m:oMath>
            </a14:m>
            <a:r>
              <a:t>? In Kelvins?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sp>
        <p:nvSpPr>
          <p:cNvPr id="195" name="Image Credit: OpenStax College Physics - Figure 13.6 CC BY 4.0"/>
          <p:cNvSpPr txBox="1"/>
          <p:nvPr/>
        </p:nvSpPr>
        <p:spPr>
          <a:xfrm>
            <a:off x="162682" y="6374129"/>
            <a:ext cx="1172994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13.6 CC BY 4.0</a:t>
            </a:r>
          </a:p>
        </p:txBody>
      </p:sp>
      <p:pic>
        <p:nvPicPr>
          <p:cNvPr id="196" name="Screen Shot 2021-04-18 at 9.11.15 AM.png" descr="Screen Shot 2021-04-18 at 9.11.1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2832" y="82791"/>
            <a:ext cx="3161496" cy="2107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6137" y="2273541"/>
            <a:ext cx="3822701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ext"/>
          <p:cNvSpPr txBox="1"/>
          <p:nvPr/>
        </p:nvSpPr>
        <p:spPr>
          <a:xfrm>
            <a:off x="7922383" y="2335529"/>
            <a:ext cx="3630210" cy="3336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25.0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32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den>
                  </m:f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25.0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32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77.0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273.15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25.0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273.15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298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xfrm>
            <a:off x="558801" y="698500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Thermal Equilibrium</a:t>
            </a:r>
          </a:p>
        </p:txBody>
      </p:sp>
      <p:sp>
        <p:nvSpPr>
          <p:cNvPr id="201" name="Content Placeholder 2"/>
          <p:cNvSpPr txBox="1"/>
          <p:nvPr>
            <p:ph type="body" idx="1"/>
          </p:nvPr>
        </p:nvSpPr>
        <p:spPr>
          <a:xfrm>
            <a:off x="673101" y="1938866"/>
            <a:ext cx="10845798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If two systems, A &amp; B are in thermal equilibrium with each other, and B is in thermal equilibrium with a third system, C, then A is also in thermal equilibrium with C.</a:t>
            </a:r>
          </a:p>
          <a:p>
            <a:pPr lvl="1" marL="742950" indent="-285750">
              <a:defRPr sz="2400"/>
            </a:pPr>
            <a:r>
              <a:t>The Zeroth Law of Thermodynamics</a:t>
            </a:r>
          </a:p>
          <a:p>
            <a:pPr>
              <a:defRPr sz="2400"/>
            </a:pPr>
            <a:r>
              <a:t>Heat will flow from hotter object to cooler objects, equalizing their temperatures.</a:t>
            </a:r>
          </a:p>
          <a:p>
            <a:pPr lvl="1" marL="742950" indent="-285750">
              <a:defRPr sz="2400"/>
            </a:pPr>
            <a:r>
              <a:t>This is how a thermometer measures temperature</a:t>
            </a:r>
          </a:p>
        </p:txBody>
      </p:sp>
      <p:sp>
        <p:nvSpPr>
          <p:cNvPr id="202" name="Image Credit: OpenStax College Physics - Figure 8.8"/>
          <p:cNvSpPr txBox="1"/>
          <p:nvPr/>
        </p:nvSpPr>
        <p:spPr>
          <a:xfrm>
            <a:off x="137282" y="6374129"/>
            <a:ext cx="1180998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8.8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title"/>
          </p:nvPr>
        </p:nvSpPr>
        <p:spPr>
          <a:xfrm>
            <a:off x="558801" y="698500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Thermal Expansion</a:t>
            </a:r>
          </a:p>
        </p:txBody>
      </p:sp>
      <p:sp>
        <p:nvSpPr>
          <p:cNvPr id="205" name="Content Placeholder 2"/>
          <p:cNvSpPr txBox="1"/>
          <p:nvPr>
            <p:ph type="body" sz="half" idx="1"/>
          </p:nvPr>
        </p:nvSpPr>
        <p:spPr>
          <a:xfrm>
            <a:off x="673101" y="1938866"/>
            <a:ext cx="5361364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Thermal expansion is related to the change in temperature</a:t>
            </a:r>
          </a:p>
          <a:p>
            <a:pPr lvl="1" marL="742950" indent="-285750">
              <a:defRPr sz="2400"/>
            </a:pPr>
            <a:r>
              <a:t>Greater temperature change means greater expansion</a:t>
            </a:r>
          </a:p>
          <a:p>
            <a:pPr>
              <a:defRPr sz="2400"/>
            </a:pPr>
            <a:r>
              <a:t>The amount of expansion also depends on the material</a:t>
            </a:r>
          </a:p>
          <a:p>
            <a:pPr lvl="1" marL="742950" indent="-285750">
              <a:defRPr sz="2400"/>
            </a:pPr>
            <a:r>
              <a:t>Alcohol in a thermometer expands more than the glass</a:t>
            </a:r>
          </a:p>
        </p:txBody>
      </p:sp>
      <p:sp>
        <p:nvSpPr>
          <p:cNvPr id="206" name="Image Credit: Ingolfson, Public domain, via Wikimedia Commons"/>
          <p:cNvSpPr txBox="1"/>
          <p:nvPr/>
        </p:nvSpPr>
        <p:spPr>
          <a:xfrm>
            <a:off x="137282" y="6374129"/>
            <a:ext cx="1180998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Ingolfson, Public domain, via Wikimedia Commons</a:t>
            </a:r>
          </a:p>
        </p:txBody>
      </p:sp>
      <p:pic>
        <p:nvPicPr>
          <p:cNvPr id="207" name="450px-Auckland_Harbour_Bridge_Details_02.jpg" descr="450px-Auckland_Harbour_Bridge_Details_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0748" y="1854167"/>
            <a:ext cx="3323238" cy="4430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0" name="Content Placeholder 2"/>
          <p:cNvSpPr txBox="1"/>
          <p:nvPr>
            <p:ph type="body" sz="half" idx="1"/>
          </p:nvPr>
        </p:nvSpPr>
        <p:spPr>
          <a:xfrm>
            <a:off x="685801" y="1866682"/>
            <a:ext cx="6196607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span of a bridge is 1275 m long at its coldest. The bridge is exposed to temperatures ranging from </a:t>
            </a:r>
            <a14:m>
              <m:oMath>
                <m:r>
                  <a:rPr xmlns:a="http://schemas.openxmlformats.org/drawingml/2006/main" sz="24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-</m:t>
                </m:r>
                <m:sSup>
                  <m:e>
                    <m:r>
                      <a:rPr xmlns:a="http://schemas.openxmlformats.org/drawingml/2006/main" sz="24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15.0</m:t>
                    </m:r>
                  </m:e>
                  <m:sup>
                    <m:r>
                      <a:rPr xmlns:a="http://schemas.openxmlformats.org/drawingml/2006/main" sz="24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sup>
                </m:sSup>
                <m:r>
                  <a:rPr xmlns:a="http://schemas.openxmlformats.org/drawingml/2006/main" sz="24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rPr sz="2000"/>
              <a:t> to </a:t>
            </a:r>
            <a14:m>
              <m:oMath>
                <m:r>
                  <a:rPr xmlns:a="http://schemas.openxmlformats.org/drawingml/2006/main" sz="24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+</m:t>
                </m:r>
                <m:sSup>
                  <m:e>
                    <m:r>
                      <a:rPr xmlns:a="http://schemas.openxmlformats.org/drawingml/2006/main" sz="24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40.0</m:t>
                    </m:r>
                  </m:e>
                  <m:sup>
                    <m:r>
                      <a:rPr xmlns:a="http://schemas.openxmlformats.org/drawingml/2006/main" sz="24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sup>
                </m:sSup>
                <m:r>
                  <a:rPr xmlns:a="http://schemas.openxmlformats.org/drawingml/2006/main" sz="24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rPr sz="2000"/>
              <a:t>. </a:t>
            </a:r>
            <a:r>
              <a:t>What is the change in length between these temperatures if the bridge is made of steel?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sp>
        <p:nvSpPr>
          <p:cNvPr id="211" name="Image Credit: Csman at Russian Wikipedia., CC BY 1.0 &lt;https://creativecommons.org/licenses/by/1.0&gt;, via Wikimedia Commons"/>
          <p:cNvSpPr txBox="1"/>
          <p:nvPr/>
        </p:nvSpPr>
        <p:spPr>
          <a:xfrm>
            <a:off x="111882" y="6475729"/>
            <a:ext cx="1172994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Csman at Russian Wikipedia., CC BY 1.0 &lt;https://creativecommons.org/licenses/by/1.0&gt;, via Wikimedia Commons</a:t>
            </a:r>
          </a:p>
        </p:txBody>
      </p:sp>
      <p:pic>
        <p:nvPicPr>
          <p:cNvPr id="212" name="Golden_gate_ft_baker.jpg" descr="Golden_gate_ft_bak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8537" y="2338493"/>
            <a:ext cx="4855997" cy="3641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5" name="Content Placeholder 2"/>
          <p:cNvSpPr txBox="1"/>
          <p:nvPr>
            <p:ph type="body" sz="half" idx="1"/>
          </p:nvPr>
        </p:nvSpPr>
        <p:spPr>
          <a:xfrm>
            <a:off x="685801" y="1866682"/>
            <a:ext cx="6196607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span of a bridge is 1275 m long at its coldest. The bridge is exposed to temperatures ranging from </a:t>
            </a:r>
            <a14:m>
              <m:oMath>
                <m:r>
                  <a:rPr xmlns:a="http://schemas.openxmlformats.org/drawingml/2006/main" sz="24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-</m:t>
                </m:r>
                <m:sSup>
                  <m:e>
                    <m:r>
                      <a:rPr xmlns:a="http://schemas.openxmlformats.org/drawingml/2006/main" sz="24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15.0</m:t>
                    </m:r>
                  </m:e>
                  <m:sup>
                    <m:r>
                      <a:rPr xmlns:a="http://schemas.openxmlformats.org/drawingml/2006/main" sz="24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sup>
                </m:sSup>
                <m:r>
                  <a:rPr xmlns:a="http://schemas.openxmlformats.org/drawingml/2006/main" sz="24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rPr sz="2000"/>
              <a:t> to </a:t>
            </a:r>
            <a14:m>
              <m:oMath>
                <m:r>
                  <a:rPr xmlns:a="http://schemas.openxmlformats.org/drawingml/2006/main" sz="24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+</m:t>
                </m:r>
                <m:sSup>
                  <m:e>
                    <m:r>
                      <a:rPr xmlns:a="http://schemas.openxmlformats.org/drawingml/2006/main" sz="24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40.0</m:t>
                    </m:r>
                  </m:e>
                  <m:sup>
                    <m:r>
                      <a:rPr xmlns:a="http://schemas.openxmlformats.org/drawingml/2006/main" sz="24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sup>
                </m:sSup>
                <m:r>
                  <a:rPr xmlns:a="http://schemas.openxmlformats.org/drawingml/2006/main" sz="24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rPr sz="2000"/>
              <a:t>. </a:t>
            </a:r>
            <a:r>
              <a:t>What is the change in length between these temperatures if the bridge is made of steel?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sp>
        <p:nvSpPr>
          <p:cNvPr id="216" name="Image Credit: Csman at Russian Wikipedia., CC BY 1.0 &lt;https://creativecommons.org/licenses/by/1.0&gt;, via Wikimedia Commons"/>
          <p:cNvSpPr txBox="1"/>
          <p:nvPr/>
        </p:nvSpPr>
        <p:spPr>
          <a:xfrm>
            <a:off x="111882" y="6437629"/>
            <a:ext cx="1172994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Csman at Russian Wikipedia., CC BY 1.0 &lt;https://creativecommons.org/licenses/by/1.0&gt;, via Wikimedia Commons</a:t>
            </a:r>
          </a:p>
        </p:txBody>
      </p:sp>
      <p:pic>
        <p:nvPicPr>
          <p:cNvPr id="217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2825" y="2273541"/>
            <a:ext cx="3822701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ext"/>
          <p:cNvSpPr txBox="1"/>
          <p:nvPr/>
        </p:nvSpPr>
        <p:spPr>
          <a:xfrm>
            <a:off x="7808083" y="2348229"/>
            <a:ext cx="3692185" cy="261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1275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m:rPr>
                      <m:sty m:val="p"/>
                    </m:rP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55</m:t>
                      </m:r>
                    </m:e>
                    <m:sup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num>
                    <m:den>
                      <m:sSup>
                        <m:e/>
                        <m:sup>
                          <m:r>
                            <a:rPr xmlns:a="http://schemas.openxmlformats.org/drawingml/2006/main" sz="1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xmlns:a="http://schemas.openxmlformats.org/drawingml/2006/main" sz="1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m:rPr>
                      <m:sty m:val="p"/>
                    </m:rP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f>
                    <m:fPr>
                      <m:ctrlP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num>
                    <m:den>
                      <m:sSup>
                        <m:e/>
                        <m:sup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den>
                  </m:f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1275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55</m:t>
                      </m:r>
                    </m:e>
                    <m:sup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0.84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</p:txBody>
      </p:sp>
      <p:pic>
        <p:nvPicPr>
          <p:cNvPr id="219" name="Golden_gate_ft_baker.jpg" descr="Golden_gate_ft_bake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172" y="181421"/>
            <a:ext cx="2570537" cy="1927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