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The Ideal Gas Law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Problem Solving Strategies</a:t>
            </a:r>
          </a:p>
        </p:txBody>
      </p:sp>
      <p:sp>
        <p:nvSpPr>
          <p:cNvPr id="222" name="Content Placeholder 2"/>
          <p:cNvSpPr txBox="1"/>
          <p:nvPr>
            <p:ph type="body" idx="1"/>
          </p:nvPr>
        </p:nvSpPr>
        <p:spPr>
          <a:xfrm>
            <a:off x="673101" y="19388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Determine that an ideal gas is involved</a:t>
            </a:r>
          </a:p>
          <a:p>
            <a:pPr>
              <a:defRPr sz="2400"/>
            </a:pPr>
            <a:r>
              <a:t>List the known values and convert to SI units</a:t>
            </a:r>
          </a:p>
          <a:p>
            <a:pPr>
              <a:defRPr sz="2400"/>
            </a:pPr>
            <a:r>
              <a:t>Determine the unknown</a:t>
            </a:r>
          </a:p>
          <a:p>
            <a:pPr>
              <a:defRPr sz="2400"/>
            </a:pPr>
            <a:r>
              <a:t>Which form of ideal gas law to use? </a:t>
            </a:r>
          </a:p>
          <a:p>
            <a:pPr lvl="1" marL="742950" indent="-285750">
              <a:defRPr sz="2200"/>
            </a:pPr>
            <a:r>
              <a:t>Do you know molecules or moles?</a:t>
            </a:r>
          </a:p>
          <a:p>
            <a:pPr>
              <a:defRPr sz="2400"/>
            </a:pPr>
            <a:r>
              <a:t>Manipulate the equation as needed to solve for unknown</a:t>
            </a:r>
          </a:p>
          <a:p>
            <a:pPr>
              <a:defRPr sz="2400"/>
            </a:pPr>
            <a:r>
              <a:t>Substitute in known values</a:t>
            </a:r>
          </a:p>
          <a:p>
            <a:pPr>
              <a:defRPr sz="2400"/>
            </a:pPr>
            <a:r>
              <a:t>Check to make sure the answer is reasonable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Phase Diagrams</a:t>
            </a:r>
          </a:p>
        </p:txBody>
      </p:sp>
      <p:sp>
        <p:nvSpPr>
          <p:cNvPr id="225" name="Content Placeholder 2"/>
          <p:cNvSpPr txBox="1"/>
          <p:nvPr>
            <p:ph type="body" sz="half" idx="1"/>
          </p:nvPr>
        </p:nvSpPr>
        <p:spPr>
          <a:xfrm>
            <a:off x="673101" y="1938866"/>
            <a:ext cx="5295763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Matter can be in the solid, liquid or gas phase</a:t>
            </a:r>
          </a:p>
          <a:p>
            <a:pPr>
              <a:defRPr sz="2400"/>
            </a:pPr>
            <a:r>
              <a:t>A phase diagram plots temperature and pressure</a:t>
            </a:r>
          </a:p>
          <a:p>
            <a:pPr lvl="1" marL="742950" indent="-285750">
              <a:defRPr sz="2200"/>
            </a:pPr>
            <a:r>
              <a:t>Boundaries between phases</a:t>
            </a:r>
          </a:p>
          <a:p>
            <a:pPr lvl="1" marL="742950" indent="-285750">
              <a:defRPr sz="2200"/>
            </a:pPr>
            <a:r>
              <a:t>Critical point - liquid phase no longer exists</a:t>
            </a:r>
          </a:p>
          <a:p>
            <a:pPr lvl="1" marL="742950" indent="-285750">
              <a:defRPr sz="2200"/>
            </a:pPr>
            <a:r>
              <a:t>Triple point - all three phases exist</a:t>
            </a:r>
          </a:p>
          <a:p>
            <a:pPr lvl="1" marL="742950" indent="-285750">
              <a:defRPr sz="2200"/>
            </a:pPr>
            <a:r>
              <a:t>Sublimation - phase change from solid to gas</a:t>
            </a:r>
          </a:p>
        </p:txBody>
      </p:sp>
      <p:pic>
        <p:nvPicPr>
          <p:cNvPr id="226" name="Screen Shot 2021-04-21 at 1.09.06 PM.png" descr="Screen Shot 2021-04-21 at 1.09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760" y="2120208"/>
            <a:ext cx="2933701" cy="3898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Image Credit: OpenStax College Physics - Figure 13.18 CC BY 4.0"/>
          <p:cNvSpPr txBox="1"/>
          <p:nvPr/>
        </p:nvSpPr>
        <p:spPr>
          <a:xfrm>
            <a:off x="99182" y="6513830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13.18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0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ideal gas law relates pressure, temperature and volume of an ideal gas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Avogadro’s number give the number of molecules in a specified quantity of matter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 phase diagram shows at which temperatures and pressures the different phases will exist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Behavior of Gases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1938866"/>
            <a:ext cx="5583533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Composed of atoms and molecules </a:t>
            </a:r>
            <a:endParaRPr sz="1600"/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  <a:p>
            <a:pPr>
              <a:defRPr sz="2400"/>
            </a:pPr>
            <a:r>
              <a:t>Gases are easily compressed</a:t>
            </a:r>
          </a:p>
          <a:p>
            <a:pPr lvl="1" marL="742950" indent="-285750">
              <a:defRPr sz="2200"/>
            </a:pPr>
            <a:r>
              <a:t>Particles are very spread out relative to their sizes</a:t>
            </a:r>
          </a:p>
          <a:p>
            <a:pPr>
              <a:defRPr sz="2400"/>
            </a:pPr>
            <a:r>
              <a:t>Standard Temperature and Pressure (STP)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1.01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</m:oMath>
              </m:oMathPara>
            </a14:m>
          </a:p>
        </p:txBody>
      </p:sp>
      <p:pic>
        <p:nvPicPr>
          <p:cNvPr id="182" name="Screen Shot 2021-04-21 at 10.38.24 AM.png" descr="Screen Shot 2021-04-21 at 10.38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4103" y="2577408"/>
            <a:ext cx="2984501" cy="298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mage Credit: OpenStax College Physics - Figure 13.17 CC BY 4.0"/>
          <p:cNvSpPr txBox="1"/>
          <p:nvPr/>
        </p:nvSpPr>
        <p:spPr>
          <a:xfrm>
            <a:off x="175382" y="63741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13.17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Relation of Pressure, Temperature and Volume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Inflating a tire</a:t>
            </a:r>
            <a:endParaRPr sz="1600"/>
          </a:p>
          <a:p>
            <a:pPr lvl="1" marL="665018" indent="-207818">
              <a:defRPr sz="2200"/>
            </a:pPr>
            <a:r>
              <a:t>First volume increases</a:t>
            </a:r>
          </a:p>
          <a:p>
            <a:pPr lvl="1" marL="665018" indent="-207818">
              <a:defRPr sz="2200"/>
            </a:pPr>
            <a:r>
              <a:t>Next, pressure increases</a:t>
            </a:r>
          </a:p>
          <a:p>
            <a:pPr lvl="1" marL="665018" indent="-207818">
              <a:defRPr sz="2200"/>
            </a:pPr>
            <a:r>
              <a:t>Increased temperature will give an increase in pressure</a:t>
            </a:r>
          </a:p>
          <a:p>
            <a:pPr marL="207818" indent="-207818">
              <a:defRPr sz="2400"/>
            </a:pPr>
            <a:r>
              <a:t>Ideal Gas Law relates these</a:t>
            </a:r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 lvl="1" marL="665018" indent="-207818">
              <a:defRPr sz="2200"/>
            </a:pPr>
            <a14:m>
              <m:oMath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1.38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23</m:t>
                    </m:r>
                  </m:sup>
                </m:sSup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6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; Boltzmann Constant</a:t>
            </a:r>
          </a:p>
        </p:txBody>
      </p:sp>
      <p:sp>
        <p:nvSpPr>
          <p:cNvPr id="187" name="Image Credit: OpenStax College Physics - Figure 13.18 CC BY 4.0"/>
          <p:cNvSpPr txBox="1"/>
          <p:nvPr/>
        </p:nvSpPr>
        <p:spPr>
          <a:xfrm>
            <a:off x="175382" y="63741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13.18 CC BY 4.0</a:t>
            </a:r>
          </a:p>
        </p:txBody>
      </p:sp>
      <p:pic>
        <p:nvPicPr>
          <p:cNvPr id="188" name="Screen Shot 2021-04-21 at 10.40.11 AM.png" descr="Screen Shot 2021-04-21 at 10.40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2259" y="2625836"/>
            <a:ext cx="5575301" cy="250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number of molecules in a cubic meter of gas at STP (Standard temperature and pressure)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92" name="Image Credit: PantheraLeo1359531, CC BY 4.0 &lt;https://creativecommons.org/licenses/by/4.0&gt;, via Wikimedia Commons"/>
          <p:cNvSpPr txBox="1"/>
          <p:nvPr/>
        </p:nvSpPr>
        <p:spPr>
          <a:xfrm>
            <a:off x="111882" y="64884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PantheraLeo1359531, CC BY 4.0 &lt;https://creativecommons.org/licenses/by/4.0&gt;, via Wikimedia Commons</a:t>
            </a:r>
          </a:p>
        </p:txBody>
      </p:sp>
      <p:pic>
        <p:nvPicPr>
          <p:cNvPr id="193" name="400px-Talsperre_Pirk_Kubikmeter_20200712_DSC2761.jpg" descr="400px-Talsperre_Pirk_Kubikmeter_20200712_DSC27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8679" y="616119"/>
            <a:ext cx="3750508" cy="5625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number of molecules in a cubic meter of gas at STP (Standard temperature and pressure)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19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0131" y="2141925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"/>
          <p:cNvSpPr txBox="1"/>
          <p:nvPr/>
        </p:nvSpPr>
        <p:spPr>
          <a:xfrm>
            <a:off x="7592183" y="2195829"/>
            <a:ext cx="3638598" cy="3690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  <m:sup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273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1.01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1.38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1.00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1.38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273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2.68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  <p:sp>
        <p:nvSpPr>
          <p:cNvPr id="199" name="Image Credit: PantheraLeo1359531, CC BY 4.0 &lt;https://creativecommons.org/licenses/by/4.0&gt;, via Wikimedia Commons"/>
          <p:cNvSpPr txBox="1"/>
          <p:nvPr/>
        </p:nvSpPr>
        <p:spPr>
          <a:xfrm>
            <a:off x="111882" y="64884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PantheraLeo1359531, CC BY 4.0 &lt;https://creativecommons.org/licenses/by/4.0&gt;, via Wikimedia Commons</a:t>
            </a:r>
          </a:p>
        </p:txBody>
      </p:sp>
      <p:pic>
        <p:nvPicPr>
          <p:cNvPr id="200" name="400px-Talsperre_Pirk_Kubikmeter_20200712_DSC2761.jpg" descr="400px-Talsperre_Pirk_Kubikmeter_20200712_DSC276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78541" y="224035"/>
            <a:ext cx="1207592" cy="1811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Moles and Avogadro’s Number</a:t>
            </a:r>
          </a:p>
        </p:txBody>
      </p:sp>
      <p:sp>
        <p:nvSpPr>
          <p:cNvPr id="203" name="Content Placeholder 2"/>
          <p:cNvSpPr txBox="1"/>
          <p:nvPr>
            <p:ph type="body" idx="1"/>
          </p:nvPr>
        </p:nvSpPr>
        <p:spPr>
          <a:xfrm>
            <a:off x="673101" y="19388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Because the number of molecules is so large, we come up with another unit</a:t>
            </a:r>
          </a:p>
          <a:p>
            <a:pPr lvl="1" marL="742950" indent="-285750">
              <a:defRPr sz="2400"/>
            </a:pPr>
            <a:r>
              <a:t>One mole is defined to be the number of atoms in exactly 12 graphs of carbon-12</a:t>
            </a:r>
          </a:p>
          <a:p>
            <a:pPr lvl="1" marL="742950" indent="-285750">
              <a:defRPr sz="2400"/>
            </a:pPr>
            <a:r>
              <a:t>This is known as Avogadro’s number (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)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6.02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>
              <a:defRPr sz="2400"/>
            </a:pPr>
            <a:r>
              <a:t>For all gases there are 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22.5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- see example 13.8 in the textbook for how this is determined.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Ideal Gas Law (moles)</a:t>
            </a:r>
          </a:p>
        </p:txBody>
      </p:sp>
      <p:sp>
        <p:nvSpPr>
          <p:cNvPr id="206" name="Content Placeholder 2"/>
          <p:cNvSpPr txBox="1"/>
          <p:nvPr>
            <p:ph type="body" idx="1"/>
          </p:nvPr>
        </p:nvSpPr>
        <p:spPr>
          <a:xfrm>
            <a:off x="673101" y="19388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Ideal Gas Law can be restated in terms of moles. 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8.31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1.99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0.821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</a:p>
        </p:txBody>
      </p:sp>
      <p:sp>
        <p:nvSpPr>
          <p:cNvPr id="207" name="Image Credit: OpenStax College Physics - Figure 8.8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0" name="Content Placeholder 2"/>
          <p:cNvSpPr txBox="1"/>
          <p:nvPr>
            <p:ph type="body" sz="half" idx="1"/>
          </p:nvPr>
        </p:nvSpPr>
        <p:spPr>
          <a:xfrm>
            <a:off x="685801" y="1866682"/>
            <a:ext cx="6196607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How many moles of gas are in a bike tire with a volume of </a:t>
            </a:r>
            <a14:m>
              <m:oMath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2.00</m:t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  <m:sSup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a14:m>
            <a:r>
              <a:t>, a pressure of 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7.00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5</m:t>
                    </m:r>
                  </m:sup>
                </m:s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at a temperature of </a:t>
            </a:r>
            <a14:m>
              <m:oMath>
                <m:sSup>
                  <m:e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18.0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11" name="Image Credit: PierreSelim, CC BY 3.0 &lt;https://creativecommons.org/licenses/by/3.0&gt;, via Wikimedia Commons"/>
          <p:cNvSpPr txBox="1"/>
          <p:nvPr/>
        </p:nvSpPr>
        <p:spPr>
          <a:xfrm>
            <a:off x="137282" y="64376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PierreSelim, CC BY 3.0 &lt;https://creativecommons.org/licenses/by/3.0&gt;, via Wikimedia Commons</a:t>
            </a:r>
          </a:p>
        </p:txBody>
      </p:sp>
      <p:pic>
        <p:nvPicPr>
          <p:cNvPr id="212" name="Blue_bicycle_facing_left_in_Boulevard_Lascrosse.jpg" descr="Blue_bicycle_facing_left_in_Boulevard_Lascros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8410" y="2565023"/>
            <a:ext cx="4786397" cy="3188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5" name="Content Placeholder 2"/>
          <p:cNvSpPr txBox="1"/>
          <p:nvPr>
            <p:ph type="body" sz="half" idx="1"/>
          </p:nvPr>
        </p:nvSpPr>
        <p:spPr>
          <a:xfrm>
            <a:off x="685801" y="1866682"/>
            <a:ext cx="6196607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How many moles of gas are in a bike tire with a volume of </a:t>
            </a:r>
            <a14:m>
              <m:oMath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2.00</m:t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  <m:sSup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a14:m>
            <a:r>
              <a:t>, a pressure of 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7.00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5</m:t>
                    </m:r>
                  </m:sup>
                </m:s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at a temperature of </a:t>
            </a:r>
            <a14:m>
              <m:oMath>
                <m:sSup>
                  <m:e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18.0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16" name="Image Credit: PierreSelim, CC BY 3.0 &lt;https://creativecommons.org/licenses/by/3.0&gt;, via Wikimedia Commons"/>
          <p:cNvSpPr txBox="1"/>
          <p:nvPr/>
        </p:nvSpPr>
        <p:spPr>
          <a:xfrm>
            <a:off x="137282" y="64376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PierreSelim, CC BY 3.0 &lt;https://creativecommons.org/licenses/by/3.0&gt;, via Wikimedia Commons</a:t>
            </a:r>
          </a:p>
        </p:txBody>
      </p:sp>
      <p:pic>
        <p:nvPicPr>
          <p:cNvPr id="21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0532" y="2077729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ext"/>
          <p:cNvSpPr txBox="1"/>
          <p:nvPr/>
        </p:nvSpPr>
        <p:spPr>
          <a:xfrm>
            <a:off x="7947783" y="2119629"/>
            <a:ext cx="3688201" cy="30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7.00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18.0</m:t>
                      </m:r>
                    </m:e>
                    <m: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291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8.31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7.00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2.00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e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8.31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291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0.579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</a:p>
        </p:txBody>
      </p:sp>
      <p:pic>
        <p:nvPicPr>
          <p:cNvPr id="219" name="Blue_bicycle_facing_left_in_Boulevard_Lascrosse.jpg" descr="Blue_bicycle_facing_left_in_Boulevard_Lascross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1012" y="192533"/>
            <a:ext cx="2446597" cy="163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