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Latent Heat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 in Phase Changes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1672939"/>
            <a:ext cx="6590570" cy="4671794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Not all heat transfers involve a temperature change </a:t>
            </a:r>
            <a:endParaRPr sz="1440"/>
          </a:p>
          <a:p>
            <a:pPr lvl="1" marL="598516" indent="-187036" defTabSz="411479">
              <a:spcBef>
                <a:spcPts val="900"/>
              </a:spcBef>
              <a:defRPr sz="1979"/>
            </a:pPr>
            <a:r>
              <a:t>Can involve a phase change</a:t>
            </a:r>
          </a:p>
          <a:p>
            <a:pPr lvl="1" marL="598516" indent="-187036" defTabSz="411479">
              <a:spcBef>
                <a:spcPts val="900"/>
              </a:spcBef>
              <a:defRPr sz="1979"/>
            </a:pPr>
            <a:r>
              <a:t>Ice melts —&gt; Liquid water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Energy is required for melting </a:t>
            </a:r>
          </a:p>
          <a:p>
            <a:pPr lvl="1" marL="668654" indent="-257175" defTabSz="411479">
              <a:spcBef>
                <a:spcPts val="900"/>
              </a:spcBef>
              <a:defRPr sz="1979"/>
            </a:pPr>
            <a:r>
              <a:t>Need to break apart molecular bonds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Energy needed:</a:t>
            </a:r>
          </a:p>
          <a:p>
            <a:pPr lvl="1" marL="668654" indent="-257175" defTabSz="411479">
              <a:spcBef>
                <a:spcPts val="900"/>
              </a:spcBef>
              <a:defRPr sz="1979"/>
            </a:pPr>
            <a14:m>
              <m:oMath>
                <m:r>
                  <a:rPr xmlns:a="http://schemas.openxmlformats.org/drawingml/2006/main" sz="23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3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3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sSub>
                  <m:e>
                    <m:r>
                      <a:rPr xmlns:a="http://schemas.openxmlformats.org/drawingml/2006/main" sz="23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3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sub>
                </m:sSub>
              </m:oMath>
            </a14:m>
            <a:r>
              <a:t> (melting/freezing)</a:t>
            </a:r>
          </a:p>
          <a:p>
            <a:pPr lvl="1" marL="668654" indent="-257175" defTabSz="411479">
              <a:spcBef>
                <a:spcPts val="900"/>
              </a:spcBef>
              <a:defRPr sz="1979"/>
            </a:pPr>
            <a14:m>
              <m:oMath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Q</m:t>
                </m:r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4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m</m:t>
                </m:r>
                <m:sSub>
                  <m:e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4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</m:sSub>
              </m:oMath>
            </a14:m>
            <a:r>
              <a:t> (vaporization/condensation)</a:t>
            </a:r>
          </a:p>
          <a:p>
            <a:pPr lvl="1" marL="668654" indent="-257175" defTabSz="411479">
              <a:spcBef>
                <a:spcPts val="900"/>
              </a:spcBef>
              <a:defRPr sz="1979"/>
            </a:pPr>
            <a14:m>
              <m:oMath>
                <m:sSub>
                  <m:e>
                    <m:r>
                      <a:rPr xmlns:a="http://schemas.openxmlformats.org/drawingml/2006/main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f</m:t>
                    </m:r>
                  </m:sub>
                </m:sSub>
                <m:r>
                  <a:rPr xmlns:a="http://schemas.openxmlformats.org/drawingml/2006/main" sz="24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/>
                </m:r>
                <m:sSub>
                  <m:e>
                    <m:r>
                      <a:rPr xmlns:a="http://schemas.openxmlformats.org/drawingml/2006/main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v</m:t>
                    </m:r>
                  </m:sub>
                </m:sSub>
              </m:oMath>
            </a14:m>
            <a:r>
              <a:t> - Determined experimentally (See Table 14.2)</a:t>
            </a:r>
            <a:endParaRPr sz="2200"/>
          </a:p>
        </p:txBody>
      </p:sp>
      <p:pic>
        <p:nvPicPr>
          <p:cNvPr id="182" name="Screen Shot 2021-04-23 at 3.27.28 PM.png" descr="Screen Shot 2021-04-23 at 3.27.2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01190" y="1783808"/>
            <a:ext cx="4626879" cy="4450055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ollege Physics - Figure 14.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14.7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Latent Heat Coefficients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Latent heat</a:t>
            </a:r>
          </a:p>
          <a:p>
            <a:pPr lvl="1" marL="742950" indent="-285750">
              <a:defRPr sz="2200"/>
            </a:pPr>
            <a:r>
              <a:t>Units: J/kg</a:t>
            </a:r>
          </a:p>
          <a:p>
            <a:pPr marL="207818" indent="-207818">
              <a:defRPr sz="2400"/>
            </a:pPr>
            <a:r>
              <a:t>Latent heat coefficients</a:t>
            </a:r>
          </a:p>
          <a:p>
            <a:pPr lvl="1" marL="665018" indent="-207818">
              <a:defRPr sz="2200"/>
            </a:pPr>
            <a:r>
              <a:t>Latent - invisible because no temperature change occurs</a:t>
            </a:r>
          </a:p>
          <a:p>
            <a:pPr marL="207818" indent="-207818">
              <a:defRPr sz="2400"/>
            </a:pPr>
            <a:r>
              <a:t>Phase changes</a:t>
            </a:r>
          </a:p>
          <a:p>
            <a:pPr lvl="1" marL="665018" indent="-207818">
              <a:defRPr sz="2200"/>
            </a:pPr>
            <a:r>
              <a:t>Need to look at in parts</a:t>
            </a:r>
          </a:p>
        </p:txBody>
      </p:sp>
      <p:sp>
        <p:nvSpPr>
          <p:cNvPr id="187" name="Image Credit: OpenStax College Physics - Figure 14.8 CC BY 4.0"/>
          <p:cNvSpPr txBox="1"/>
          <p:nvPr/>
        </p:nvSpPr>
        <p:spPr>
          <a:xfrm>
            <a:off x="175382" y="6374129"/>
            <a:ext cx="1156818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14.8 CC BY 4.0</a:t>
            </a:r>
          </a:p>
        </p:txBody>
      </p:sp>
      <p:pic>
        <p:nvPicPr>
          <p:cNvPr id="188" name="Screen Shot 2021-04-23 at 3.30.50 PM.png" descr="Screen Shot 2021-04-23 at 3.30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1445" y="2227410"/>
            <a:ext cx="5687578" cy="3684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Three ice cubes are used to chill a soda at 20</a:t>
            </a:r>
            <a:r>
              <a:rPr baseline="52833"/>
              <a:t>o</a:t>
            </a:r>
            <a:r>
              <a:t>C with a mass of soda of 0.25 kg. The ice is at 0</a:t>
            </a:r>
            <a:r>
              <a:rPr baseline="52833"/>
              <a:t>o</a:t>
            </a:r>
            <a:r>
              <a:t>C. The ice cubes each have a mass of 6.0 g. Ignore heat loss and assume the heat capacity of soda is the same as that of water. What is the final temperature?</a:t>
            </a:r>
          </a:p>
          <a:p>
            <a:pPr lvl="1" marL="742950" indent="-285750">
              <a:defRPr sz="2200"/>
            </a:pPr>
            <a:r>
              <a:t>Draw a sketch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192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6505" y="1647660"/>
            <a:ext cx="5091323" cy="502366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"/>
          <p:cNvSpPr txBox="1"/>
          <p:nvPr/>
        </p:nvSpPr>
        <p:spPr>
          <a:xfrm>
            <a:off x="6906383" y="1687829"/>
            <a:ext cx="4991568" cy="5071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</m:e>
                    <m:sup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0.25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sup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sSub>
                    <m:e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0.018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1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sub>
                  </m:sSub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20.0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20.0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1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4186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p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20.0</m:t>
                          </m:r>
                        </m:e>
                        <m:sup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0.018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334000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num>
                    <m:den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0.25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0.018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4186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sSup>
                        <m:e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xmlns:a="http://schemas.openxmlformats.org/drawingml/2006/main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den>
                  </m:f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20930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6012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1122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  <m:sSup>
                        <m:e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</m:e>
                        <m:sup>
                          <m:r>
                            <a:rPr xmlns:a="http://schemas.openxmlformats.org/drawingml/2006/main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Sublimation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1938866"/>
            <a:ext cx="533408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Direct transition from solid —&gt; gas</a:t>
            </a:r>
          </a:p>
          <a:p>
            <a:pPr lvl="1" marL="742950" indent="-285750">
              <a:defRPr sz="2200"/>
            </a:pPr>
            <a:r>
              <a:t>Example: Dry ice</a:t>
            </a:r>
          </a:p>
          <a:p>
            <a:pPr marL="207818" indent="-207818">
              <a:defRPr sz="2400"/>
            </a:pPr>
            <a:r>
              <a:t>Latent heat of sublimation: </a:t>
            </a:r>
            <a14:m>
              <m:oMath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</m:oMath>
            </a14:m>
          </a:p>
          <a:p>
            <a:pPr lvl="1" marL="665018" indent="-207818">
              <a:defRPr sz="22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Q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sub>
                  </m:sSub>
                </m:oMath>
              </m:oMathPara>
            </a14:m>
          </a:p>
          <a:p>
            <a:pPr marL="207818" indent="-207818">
              <a:defRPr sz="2400"/>
            </a:pPr>
            <a:r>
              <a:t>Sublimation requires energy - makes dry ice an effective coolant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Heat Transfer - Problem Solving Strategies</a:t>
            </a:r>
          </a:p>
        </p:txBody>
      </p:sp>
      <p:sp>
        <p:nvSpPr>
          <p:cNvPr id="199" name="Content Placeholder 2"/>
          <p:cNvSpPr txBox="1"/>
          <p:nvPr>
            <p:ph type="body" idx="1"/>
          </p:nvPr>
        </p:nvSpPr>
        <p:spPr>
          <a:xfrm>
            <a:off x="495301" y="1926166"/>
            <a:ext cx="10845798" cy="4261585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Examine situation</a:t>
            </a:r>
          </a:p>
          <a:p>
            <a:pPr lvl="1" marL="742950" indent="-285750">
              <a:defRPr sz="2200"/>
            </a:pPr>
            <a:r>
              <a:t>Change in temperature or phase?</a:t>
            </a:r>
          </a:p>
          <a:p>
            <a:pPr lvl="1" marL="742950" indent="-285750">
              <a:defRPr sz="2200"/>
            </a:pPr>
            <a:r>
              <a:t>Heat transfer in or out of system?</a:t>
            </a:r>
          </a:p>
          <a:p>
            <a:pPr>
              <a:defRPr sz="2400"/>
            </a:pPr>
            <a:r>
              <a:t>Identify what changes temperature or phase</a:t>
            </a:r>
          </a:p>
          <a:p>
            <a:pPr>
              <a:defRPr sz="2400"/>
            </a:pPr>
            <a:r>
              <a:t>Identify given quantities and unknowns</a:t>
            </a:r>
          </a:p>
          <a:p>
            <a:pPr>
              <a:defRPr sz="2400"/>
            </a:pPr>
            <a:r>
              <a:t>Solve the equation for the quantity to be determined</a:t>
            </a:r>
          </a:p>
          <a:p>
            <a:pPr>
              <a:defRPr sz="2400"/>
            </a:pPr>
            <a:r>
              <a:t>Substitute in values to determine numerical answer</a:t>
            </a:r>
          </a:p>
          <a:p>
            <a:pPr>
              <a:defRPr sz="2400"/>
            </a:pPr>
            <a:r>
              <a:t>Check to see if the answer is reasonable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Heat transfer can result in an increase in temperature or a phase change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Latent heat tells the energy needed for a change in phase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Sublimation is the direct change from solid to gas without passing through the liquid phase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