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Heat Transfer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Stefan-Boltzmann Law of Radiation</a:t>
            </a:r>
          </a:p>
        </p:txBody>
      </p:sp>
      <p:sp>
        <p:nvSpPr>
          <p:cNvPr id="221" name="Content Placeholder 2"/>
          <p:cNvSpPr txBox="1"/>
          <p:nvPr>
            <p:ph type="body" idx="1"/>
          </p:nvPr>
        </p:nvSpPr>
        <p:spPr>
          <a:xfrm>
            <a:off x="673101" y="1938866"/>
            <a:ext cx="9524256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Rate of heat transfer by emitted radiation:</a:t>
            </a:r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s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</m:oMath>
              </m:oMathPara>
            </a14:m>
          </a:p>
          <a:p>
            <a:pPr marL="207818" indent="-207818">
              <a:defRPr sz="2400"/>
            </a:pPr>
            <a:r>
              <a:t>Stefan - Boltzmann constant</a:t>
            </a:r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5.67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sup>
                  </m:sSup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</m:oMath>
              </m:oMathPara>
            </a14:m>
          </a:p>
          <a:p>
            <a:pPr marL="207818" indent="-207818">
              <a:defRPr sz="2400"/>
            </a:pPr>
            <a:r>
              <a:t>Emissivity: e - Depends on the specific substance</a:t>
            </a:r>
          </a:p>
          <a:p>
            <a:pPr lvl="1" marL="665018" indent="-207818">
              <a:defRPr sz="2200"/>
            </a:pPr>
            <a:r>
              <a:t>An ideal radiator or blackbody would have e=1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Stefan-Boltzmann Law of Radiation</a:t>
            </a:r>
          </a:p>
        </p:txBody>
      </p:sp>
      <p:sp>
        <p:nvSpPr>
          <p:cNvPr id="224" name="Content Placeholder 2"/>
          <p:cNvSpPr txBox="1"/>
          <p:nvPr>
            <p:ph type="body" idx="1"/>
          </p:nvPr>
        </p:nvSpPr>
        <p:spPr>
          <a:xfrm>
            <a:off x="673101" y="1938866"/>
            <a:ext cx="9524256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Net rate of heat transfer by emitted radiation:</a:t>
            </a:r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-</m:t>
                  </m:r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207818" indent="-207818">
              <a:defRPr sz="2400"/>
            </a:pPr>
            <a:r>
              <a:t>Net transfer is from hot —&gt; cold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27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is the net rate of heat transfer by radiation, with an unclothed person in a dark room with an ambient temperature of 22.0</a:t>
            </a:r>
            <a:r>
              <a:rPr baseline="52833"/>
              <a:t>o</a:t>
            </a:r>
            <a:r>
              <a:t>C. Normal skin temperature is 33.0</a:t>
            </a:r>
            <a:r>
              <a:rPr baseline="52833"/>
              <a:t>o</a:t>
            </a:r>
            <a:r>
              <a:t>C. The surface area is 1.50m</a:t>
            </a:r>
            <a:r>
              <a:rPr baseline="52833"/>
              <a:t>2</a:t>
            </a:r>
            <a:r>
              <a:t> and the emissivity of skin of 0.97 (in the infrared.)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28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505" y="1647660"/>
            <a:ext cx="5091323" cy="5023664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ext"/>
          <p:cNvSpPr txBox="1"/>
          <p:nvPr/>
        </p:nvSpPr>
        <p:spPr>
          <a:xfrm>
            <a:off x="6944483" y="1713229"/>
            <a:ext cx="4915368" cy="400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22.0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295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33.0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306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1.50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0.97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num>
                    <m:den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5.67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sup>
                  </m:sSup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e>
                    <m:sup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0.97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1.50</m:t>
                  </m:r>
                  <m:sSup>
                    <m:e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295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p>
                    <m:e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306</m:t>
                  </m:r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p>
                    <m:e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99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99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Greenhouse Effect</a:t>
            </a:r>
          </a:p>
        </p:txBody>
      </p:sp>
      <p:sp>
        <p:nvSpPr>
          <p:cNvPr id="232" name="Content Placeholder 2"/>
          <p:cNvSpPr txBox="1"/>
          <p:nvPr>
            <p:ph type="body" sz="half" idx="1"/>
          </p:nvPr>
        </p:nvSpPr>
        <p:spPr>
          <a:xfrm>
            <a:off x="673101" y="1938866"/>
            <a:ext cx="5573503" cy="4261585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Depends on emissivity of Earth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Average value: 0.65</a:t>
            </a:r>
          </a:p>
          <a:p>
            <a:pPr marL="205740" indent="-205740" defTabSz="452627">
              <a:spcBef>
                <a:spcPts val="900"/>
              </a:spcBef>
              <a:defRPr sz="2376"/>
            </a:pPr>
            <a:r>
              <a:t>More clouds =&gt; more reflectivity</a:t>
            </a:r>
          </a:p>
          <a:p>
            <a:pPr marL="205740" indent="-205740" defTabSz="452627">
              <a:spcBef>
                <a:spcPts val="900"/>
              </a:spcBef>
              <a:defRPr sz="2376"/>
            </a:pPr>
            <a:r>
              <a:t>Balance between incoming solar radiation and energy radiated by Earth</a:t>
            </a:r>
          </a:p>
          <a:p>
            <a:pPr marL="205740" indent="-205740" defTabSz="452627">
              <a:spcBef>
                <a:spcPts val="900"/>
              </a:spcBef>
              <a:defRPr sz="2376"/>
            </a:pPr>
            <a:r>
              <a:t>Infrared can be trapped by </a:t>
            </a:r>
            <a14:m>
              <m:oMath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sSub>
                  <m:e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/>
                </m:r>
                <m:sSub>
                  <m:e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</m:oMath>
            </a14:m>
            <a:r>
              <a:t> in Earth’s atmosphere</a:t>
            </a:r>
          </a:p>
          <a:p>
            <a:pPr marL="205740" indent="-205740" defTabSz="452627">
              <a:spcBef>
                <a:spcPts val="900"/>
              </a:spcBef>
              <a:defRPr sz="2376"/>
            </a:pPr>
            <a:r>
              <a:t>Makes temperature about 40</a:t>
            </a:r>
            <a:r>
              <a:rPr baseline="53043"/>
              <a:t>o</a:t>
            </a:r>
            <a:r>
              <a:t>C higher and makes life on Earth possible</a:t>
            </a:r>
          </a:p>
        </p:txBody>
      </p:sp>
      <p:pic>
        <p:nvPicPr>
          <p:cNvPr id="233" name="Screen Shot 2021-04-24 at 3.47.53 PM.png" descr="Screen Shot 2021-04-24 at 3.47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5299" y="2571058"/>
            <a:ext cx="3898901" cy="299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Image Credit: OpenStax College Physics - Figure 14.28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14.28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Methods of Heat Transfer - Problem Solving Strategies</a:t>
            </a:r>
          </a:p>
        </p:txBody>
      </p:sp>
      <p:sp>
        <p:nvSpPr>
          <p:cNvPr id="237" name="Content Placeholder 2"/>
          <p:cNvSpPr txBox="1"/>
          <p:nvPr>
            <p:ph type="body" idx="1"/>
          </p:nvPr>
        </p:nvSpPr>
        <p:spPr>
          <a:xfrm>
            <a:off x="495301" y="1926166"/>
            <a:ext cx="1084579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Examine situation</a:t>
            </a:r>
          </a:p>
          <a:p>
            <a:pPr lvl="1" marL="742950" indent="-285750">
              <a:defRPr sz="2200"/>
            </a:pPr>
            <a:r>
              <a:t>Type of heat transfer involved?</a:t>
            </a:r>
          </a:p>
          <a:p>
            <a:pPr lvl="1" marL="742950" indent="-285750">
              <a:defRPr sz="2200"/>
            </a:pPr>
            <a:r>
              <a:t>Conduction, convection, or radiation</a:t>
            </a:r>
          </a:p>
          <a:p>
            <a:pPr>
              <a:defRPr sz="2400"/>
            </a:pPr>
            <a:r>
              <a:t>Identify given quantities and unknowns</a:t>
            </a:r>
          </a:p>
          <a:p>
            <a:pPr>
              <a:defRPr sz="2400"/>
            </a:pPr>
            <a:r>
              <a:t>Solve the appropriate equation for the quantity to be determined</a:t>
            </a:r>
          </a:p>
          <a:p>
            <a:pPr lvl="1" marL="742950" indent="-285750">
              <a:defRPr sz="2400"/>
            </a:pPr>
            <a:r>
              <a:t>Different equations discussed for conduction, convection and radiation</a:t>
            </a:r>
          </a:p>
          <a:p>
            <a:pPr>
              <a:defRPr sz="2400"/>
            </a:pPr>
            <a:r>
              <a:t>Substitute in values to determine numerical answer</a:t>
            </a:r>
          </a:p>
          <a:p>
            <a:pPr>
              <a:defRPr sz="2400"/>
            </a:pPr>
            <a:r>
              <a:t>Check to see if the answer is reasonable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40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Heat transfer can be from conduction, convection, or radiation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Heat transfer is calculated differently in each case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greenhouse effect on Earth shows transfer by radiation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Methods of Heat Transfer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27432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There are three methods by which heat is transferred</a:t>
            </a:r>
            <a:endParaRPr sz="1600"/>
          </a:p>
          <a:p>
            <a:pPr lvl="1" marL="665018" indent="-207818">
              <a:defRPr sz="2200"/>
            </a:pPr>
            <a:r>
              <a:t>Conduction: Transfer by physical contact</a:t>
            </a:r>
          </a:p>
          <a:p>
            <a:pPr lvl="1" marL="665018" indent="-207818">
              <a:defRPr sz="2200"/>
            </a:pPr>
            <a:r>
              <a:t>Convection: Transfer by bulk movement of material</a:t>
            </a:r>
          </a:p>
          <a:p>
            <a:pPr lvl="1" marL="665018" indent="-207818">
              <a:defRPr sz="2200"/>
            </a:pPr>
            <a:r>
              <a:t>Radiation: Transfer by absorption or emission of electromagnetic radiation</a:t>
            </a:r>
          </a:p>
        </p:txBody>
      </p:sp>
      <p:sp>
        <p:nvSpPr>
          <p:cNvPr id="182" name="Image Credit: OpenStax College Physics - Figure 14.12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14.12 CC BY 4.0</a:t>
            </a:r>
          </a:p>
        </p:txBody>
      </p:sp>
      <p:pic>
        <p:nvPicPr>
          <p:cNvPr id="183" name="Screen Shot 2021-04-24 at 9.22.22 AM.png" descr="Screen Shot 2021-04-24 at 9.22.2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0644" y="2428578"/>
            <a:ext cx="4016139" cy="3506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Conduction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27432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Conduction is a transfer of kinetic energy. It depends on:</a:t>
            </a:r>
            <a:endParaRPr sz="1600"/>
          </a:p>
          <a:p>
            <a:pPr lvl="1" marL="665018" indent="-207818">
              <a:defRPr sz="2200"/>
            </a:pPr>
            <a:r>
              <a:t>Temperature difference</a:t>
            </a:r>
          </a:p>
          <a:p>
            <a:pPr lvl="1" marL="665018" indent="-207818">
              <a:defRPr sz="2200"/>
            </a:pPr>
            <a:r>
              <a:t>Cross-sectional area</a:t>
            </a:r>
          </a:p>
          <a:p>
            <a:pPr lvl="1" marL="665018" indent="-207818">
              <a:defRPr sz="2200"/>
            </a:pPr>
            <a:r>
              <a:t>Thickness of material</a:t>
            </a:r>
          </a:p>
          <a:p>
            <a:pPr lvl="1" marL="665018" indent="-207818">
              <a:defRPr sz="2200"/>
            </a:pPr>
            <a:r>
              <a:t>Coefficient of thermal conductivity </a:t>
            </a:r>
          </a:p>
          <a:p>
            <a:pPr marL="207818" indent="-207818">
              <a:defRPr sz="2400"/>
            </a:pPr>
            <a:r>
              <a:t>Rate of heat transfer:</a:t>
            </a:r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den>
                  </m:f>
                </m:oMath>
              </m:oMathPara>
            </a14:m>
          </a:p>
        </p:txBody>
      </p:sp>
      <p:sp>
        <p:nvSpPr>
          <p:cNvPr id="187" name="Image Credit: OpenStax College Physics - Figure 14.14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14.14 CC BY 4.0</a:t>
            </a:r>
          </a:p>
        </p:txBody>
      </p:sp>
      <p:pic>
        <p:nvPicPr>
          <p:cNvPr id="188" name="Screen Shot 2021-04-24 at 9.28.34 AM.png" descr="Screen Shot 2021-04-24 at 9.28.3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2226" y="2588042"/>
            <a:ext cx="4089401" cy="318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Conduction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27432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Conduction is a transfer of kinetic energy. It depends on:</a:t>
            </a:r>
            <a:endParaRPr sz="1600"/>
          </a:p>
          <a:p>
            <a:pPr lvl="1" marL="665018" indent="-207818">
              <a:defRPr sz="2200"/>
            </a:pPr>
            <a:r>
              <a:t>Temperature difference</a:t>
            </a:r>
          </a:p>
          <a:p>
            <a:pPr lvl="1" marL="665018" indent="-207818">
              <a:defRPr sz="2200"/>
            </a:pPr>
            <a:r>
              <a:t>Cross-sectional area</a:t>
            </a:r>
          </a:p>
          <a:p>
            <a:pPr lvl="1" marL="665018" indent="-207818">
              <a:defRPr sz="2200"/>
            </a:pPr>
            <a:r>
              <a:t>Thickness of material</a:t>
            </a:r>
          </a:p>
          <a:p>
            <a:pPr lvl="1" marL="665018" indent="-207818">
              <a:defRPr sz="2200"/>
            </a:pPr>
            <a:r>
              <a:t>Coefficient of thermal conductivity (Table 14.3) </a:t>
            </a:r>
          </a:p>
          <a:p>
            <a:pPr marL="207818" indent="-207818">
              <a:defRPr sz="2400"/>
            </a:pPr>
            <a:r>
              <a:t>Rate of heat transfer:</a:t>
            </a:r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den>
                  </m:f>
                </m:oMath>
              </m:oMathPara>
            </a14:m>
          </a:p>
        </p:txBody>
      </p:sp>
      <p:sp>
        <p:nvSpPr>
          <p:cNvPr id="192" name="Image Credit: OpenStax College Physics - Figure 14.15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14.15 CC BY 4.0</a:t>
            </a:r>
          </a:p>
        </p:txBody>
      </p:sp>
      <p:pic>
        <p:nvPicPr>
          <p:cNvPr id="193" name="Screen Shot 2021-04-24 at 9.35.43 AM.png" descr="Screen Shot 2021-04-24 at 9.35.4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4844" y="2949992"/>
            <a:ext cx="4953001" cy="24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styrofoam box has a total area of 0.950 m</a:t>
            </a:r>
            <a:r>
              <a:rPr baseline="52833"/>
              <a:t>2 </a:t>
            </a:r>
            <a:r>
              <a:t>and walls of thickness 2.50 cm. It contains ice and beverages at 0</a:t>
            </a:r>
            <a:r>
              <a:rPr baseline="52833"/>
              <a:t>o</a:t>
            </a:r>
            <a:r>
              <a:t>C. How much ice melts in one day if kept in a car trunk at 35.0</a:t>
            </a:r>
            <a:r>
              <a:rPr baseline="52833"/>
              <a:t>o</a:t>
            </a:r>
            <a:r>
              <a:t>C?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197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505" y="1647660"/>
            <a:ext cx="5091323" cy="502366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ext"/>
          <p:cNvSpPr txBox="1"/>
          <p:nvPr/>
        </p:nvSpPr>
        <p:spPr>
          <a:xfrm>
            <a:off x="6931783" y="1700529"/>
            <a:ext cx="4940768" cy="4637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0.950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35.0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2.50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86000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0.10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sSup>
                        <m:e>
                          <m:r>
                            <a:rPr xmlns:a="http://schemas.openxmlformats.org/drawingml/2006/mai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xmlns:a="http://schemas.openxmlformats.org/drawingml/2006/mai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0.950</m:t>
                      </m:r>
                      <m:sSup>
                        <m:e>
                          <m:r>
                            <a:rPr xmlns:a="http://schemas.openxmlformats.org/drawingml/2006/mai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xmlns:a="http://schemas.openxmlformats.org/drawingml/2006/mai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e>
                          <m:r>
                            <a:rPr xmlns:a="http://schemas.openxmlformats.org/drawingml/2006/mai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35.0</m:t>
                          </m:r>
                        </m:e>
                        <m:sup>
                          <m:r>
                            <a:rPr xmlns:a="http://schemas.openxmlformats.org/drawingml/2006/mai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p>
                        <m:e>
                          <m:r>
                            <a:rPr xmlns:a="http://schemas.openxmlformats.org/drawingml/2006/mai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xmlns:a="http://schemas.openxmlformats.org/drawingml/2006/mai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0.0250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den>
                  </m:f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86400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1.15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1.15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334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3.44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Convection</a:t>
            </a:r>
          </a:p>
        </p:txBody>
      </p:sp>
      <p:sp>
        <p:nvSpPr>
          <p:cNvPr id="20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27432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Convection is driven by the bulk motion of matter. </a:t>
            </a:r>
          </a:p>
          <a:p>
            <a:pPr>
              <a:defRPr sz="2400"/>
            </a:pPr>
            <a:r>
              <a:t>Driven by buoyant forces</a:t>
            </a:r>
          </a:p>
          <a:p>
            <a:pPr lvl="1" marL="665018" indent="-207818">
              <a:defRPr sz="2200"/>
            </a:pPr>
            <a:r>
              <a:t>Hot material rises</a:t>
            </a:r>
          </a:p>
          <a:p>
            <a:pPr lvl="1" marL="665018" indent="-207818">
              <a:defRPr sz="2200"/>
            </a:pPr>
            <a:r>
              <a:t>Cool material sinks</a:t>
            </a:r>
          </a:p>
        </p:txBody>
      </p:sp>
      <p:sp>
        <p:nvSpPr>
          <p:cNvPr id="202" name="Image Credit: OpenStax College Physics - Figure 14.17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14.17 CC BY 4.0</a:t>
            </a:r>
          </a:p>
        </p:txBody>
      </p:sp>
      <p:pic>
        <p:nvPicPr>
          <p:cNvPr id="203" name="Screen Shot 2021-04-24 at 9.50.38 AM.png" descr="Screen Shot 2021-04-24 at 9.50.3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1711" y="2535445"/>
            <a:ext cx="4211106" cy="3292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6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Suppose a house has inside dimensions of 12.0 m x 18.0 m x 3.00 m and that all air is replaced in 30.0 min. Calculate the heat transfer rate to warm in the incoming cold air by 10.0</a:t>
            </a:r>
            <a:r>
              <a:rPr baseline="52833"/>
              <a:t>o</a:t>
            </a:r>
            <a:r>
              <a:t>C.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07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505" y="1647660"/>
            <a:ext cx="5091323" cy="502366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ext"/>
          <p:cNvSpPr txBox="1"/>
          <p:nvPr/>
        </p:nvSpPr>
        <p:spPr>
          <a:xfrm>
            <a:off x="6919083" y="1713229"/>
            <a:ext cx="4966168" cy="426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12.0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18.0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3.00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m:rPr>
                      <m:sty m:val="p"/>
                    </m:rP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10.0</m:t>
                      </m:r>
                    </m:e>
                    <m:sup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30.0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1800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1.29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648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836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m:rPr>
                      <m:sty m:val="p"/>
                    </m:rP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836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1000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10.0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8.36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8.36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1800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4.64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Radiation</a:t>
            </a:r>
          </a:p>
        </p:txBody>
      </p:sp>
      <p:sp>
        <p:nvSpPr>
          <p:cNvPr id="21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27432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Energy of electromagnetic radiation depends on wavelength </a:t>
            </a:r>
          </a:p>
          <a:p>
            <a:pPr>
              <a:defRPr sz="2400"/>
            </a:pPr>
            <a:r>
              <a:t>Rate of heat transfer by radiation determined by color</a:t>
            </a:r>
          </a:p>
          <a:p>
            <a:pPr lvl="1" marL="665018" indent="-207818">
              <a:defRPr sz="2200"/>
            </a:pPr>
            <a:r>
              <a:t>Black - most effective</a:t>
            </a:r>
          </a:p>
          <a:p>
            <a:pPr lvl="1" marL="665018" indent="-207818">
              <a:defRPr sz="2200"/>
            </a:pPr>
            <a:r>
              <a:t>White - least effective</a:t>
            </a:r>
          </a:p>
          <a:p>
            <a:pPr marL="207818" indent="-207818">
              <a:defRPr sz="2400"/>
            </a:pPr>
            <a:r>
              <a:t>Ideal Radiator - appears black</a:t>
            </a:r>
          </a:p>
        </p:txBody>
      </p:sp>
      <p:sp>
        <p:nvSpPr>
          <p:cNvPr id="212" name="Image Credit: Tuohirulla, Public domain, via Wikimedia Commons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Tuohirulla, Public domain, via Wikimedia Commons</a:t>
            </a:r>
          </a:p>
        </p:txBody>
      </p:sp>
      <p:pic>
        <p:nvPicPr>
          <p:cNvPr id="213" name="Alkoholi_palaa.jpg" descr="Alkoholi_pala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6508" y="1787796"/>
            <a:ext cx="2745231" cy="4788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Radiation</a:t>
            </a:r>
          </a:p>
        </p:txBody>
      </p:sp>
      <p:sp>
        <p:nvSpPr>
          <p:cNvPr id="21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27432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Energy of electromagnetic radiation depends on wavelength </a:t>
            </a:r>
          </a:p>
          <a:p>
            <a:pPr>
              <a:defRPr sz="2400"/>
            </a:pPr>
            <a:r>
              <a:t>Rate of heat transfer by radiation determined by color</a:t>
            </a:r>
          </a:p>
          <a:p>
            <a:pPr lvl="1" marL="665018" indent="-207818">
              <a:defRPr sz="2200"/>
            </a:pPr>
            <a:r>
              <a:t>Black - most effective</a:t>
            </a:r>
          </a:p>
          <a:p>
            <a:pPr lvl="1" marL="665018" indent="-207818">
              <a:defRPr sz="2200"/>
            </a:pPr>
            <a:r>
              <a:t>White - least effective</a:t>
            </a:r>
          </a:p>
          <a:p>
            <a:pPr marL="207818" indent="-207818">
              <a:defRPr sz="2400"/>
            </a:pPr>
            <a:r>
              <a:t>Ideal Radiator - appears black</a:t>
            </a:r>
          </a:p>
        </p:txBody>
      </p:sp>
      <p:sp>
        <p:nvSpPr>
          <p:cNvPr id="217" name="Image Credit: Tuohirulla, Public domain, via Wikimedia Commons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Tuohirulla, Public domain, via Wikimedia Commons</a:t>
            </a:r>
          </a:p>
        </p:txBody>
      </p:sp>
      <p:pic>
        <p:nvPicPr>
          <p:cNvPr id="218" name="Screen Shot 2021-04-24 at 3.22.24 PM.png" descr="Screen Shot 2021-04-24 at 3.22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2032" y="1832228"/>
            <a:ext cx="3752668" cy="4512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