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2CDE9"/>
          </a:solidFill>
        </a:fill>
      </a:tcStyle>
    </a:wholeTbl>
    <a:band2H>
      <a:tcTxStyle b="def" i="def"/>
      <a:tcStyle>
        <a:tcBdr/>
        <a:fill>
          <a:solidFill>
            <a:srgbClr val="F1E8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EE4DD"/>
          </a:solidFill>
        </a:fill>
      </a:tcStyle>
    </a:wholeTbl>
    <a:band2H>
      <a:tcTxStyle b="def" i="def"/>
      <a:tcStyle>
        <a:tcBdr/>
        <a:fill>
          <a:solidFill>
            <a:srgbClr val="E8F2E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4CFCE"/>
          </a:solidFill>
        </a:fill>
      </a:tcStyle>
    </a:wholeTbl>
    <a:band2H>
      <a:tcTxStyle b="def" i="def"/>
      <a:tcStyle>
        <a:tcBdr/>
        <a:fill>
          <a:solidFill>
            <a:srgbClr val="FAE9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5" name="Shape 17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88825" cy="6856215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tle Text"/>
          <p:cNvSpPr txBox="1"/>
          <p:nvPr>
            <p:ph type="title"/>
          </p:nvPr>
        </p:nvSpPr>
        <p:spPr>
          <a:xfrm>
            <a:off x="3962398" y="1964266"/>
            <a:ext cx="7197727" cy="2421465"/>
          </a:xfrm>
          <a:prstGeom prst="rect">
            <a:avLst/>
          </a:prstGeom>
        </p:spPr>
        <p:txBody>
          <a:bodyPr anchor="b"/>
          <a:lstStyle>
            <a:lvl1pPr algn="r">
              <a:defRPr sz="4800"/>
            </a:lvl1pPr>
          </a:lstStyle>
          <a:p>
            <a:pPr/>
            <a:r>
              <a:t>Title Text</a:t>
            </a:r>
          </a:p>
        </p:txBody>
      </p:sp>
      <p:sp>
        <p:nvSpPr>
          <p:cNvPr id="14" name="Body Level One…"/>
          <p:cNvSpPr txBox="1"/>
          <p:nvPr>
            <p:ph type="body" sz="quarter" idx="1"/>
          </p:nvPr>
        </p:nvSpPr>
        <p:spPr>
          <a:xfrm>
            <a:off x="3962398" y="4385731"/>
            <a:ext cx="7197727" cy="1405468"/>
          </a:xfrm>
          <a:prstGeom prst="rect">
            <a:avLst/>
          </a:prstGeom>
        </p:spPr>
        <p:txBody>
          <a:bodyPr anchor="t"/>
          <a:lstStyle>
            <a:lvl1pPr marL="0" indent="0" algn="r">
              <a:buClrTx/>
              <a:buSzTx/>
              <a:buFontTx/>
              <a:buNone/>
              <a:defRPr cap="all"/>
            </a:lvl1pPr>
            <a:lvl2pPr marL="0" indent="457200" algn="r">
              <a:buClrTx/>
              <a:buSzTx/>
              <a:buFontTx/>
              <a:buNone/>
              <a:defRPr cap="all"/>
            </a:lvl2pPr>
            <a:lvl3pPr marL="0" indent="914400" algn="r">
              <a:buClrTx/>
              <a:buSzTx/>
              <a:buFontTx/>
              <a:buNone/>
              <a:defRPr cap="all"/>
            </a:lvl3pPr>
            <a:lvl4pPr marL="0" indent="1371600" algn="r">
              <a:buClrTx/>
              <a:buSzTx/>
              <a:buFontTx/>
              <a:buNone/>
              <a:defRPr cap="all"/>
            </a:lvl4pPr>
            <a:lvl5pPr marL="0" indent="1828800" algn="r">
              <a:buClrTx/>
              <a:buSzTx/>
              <a:buFontTx/>
              <a:buNone/>
              <a:defRPr cap="all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" name="Slide Number"/>
          <p:cNvSpPr txBox="1"/>
          <p:nvPr>
            <p:ph type="sldNum" sz="quarter" idx="2"/>
          </p:nvPr>
        </p:nvSpPr>
        <p:spPr>
          <a:xfrm>
            <a:off x="10922783" y="5943917"/>
            <a:ext cx="237343" cy="23114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itle Text"/>
          <p:cNvSpPr txBox="1"/>
          <p:nvPr>
            <p:ph type="title"/>
          </p:nvPr>
        </p:nvSpPr>
        <p:spPr>
          <a:xfrm>
            <a:off x="685800" y="4732864"/>
            <a:ext cx="10131428" cy="566739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pPr/>
            <a:r>
              <a:t>Title Text</a:t>
            </a:r>
          </a:p>
        </p:txBody>
      </p:sp>
      <p:sp>
        <p:nvSpPr>
          <p:cNvPr id="96" name="Picture Placeholder 2"/>
          <p:cNvSpPr/>
          <p:nvPr>
            <p:ph type="pic" sz="half" idx="21"/>
          </p:nvPr>
        </p:nvSpPr>
        <p:spPr>
          <a:xfrm>
            <a:off x="1371599" y="932112"/>
            <a:ext cx="8759829" cy="3164976"/>
          </a:xfrm>
          <a:prstGeom prst="rect">
            <a:avLst/>
          </a:prstGeom>
          <a:ln w="50800" cap="sq">
            <a:solidFill>
              <a:srgbClr val="FFFFFF">
                <a:alpha val="50000"/>
              </a:srgbClr>
            </a:solidFill>
            <a:miter lim="800000"/>
          </a:ln>
          <a:effectLst>
            <a:outerShdw sx="100000" sy="100000" kx="0" ky="0" algn="b" rotWithShape="0" blurRad="254000" dist="0" dir="0">
              <a:srgbClr val="000000">
                <a:alpha val="43000"/>
              </a:srgbClr>
            </a:outerShdw>
          </a:effectLst>
        </p:spPr>
        <p:txBody>
          <a:bodyPr lIns="91439" rIns="91439" anchor="t">
            <a:noAutofit/>
          </a:bodyPr>
          <a:lstStyle/>
          <a:p>
            <a:pPr/>
          </a:p>
        </p:txBody>
      </p:sp>
      <p:sp>
        <p:nvSpPr>
          <p:cNvPr id="97" name="Body Level One…"/>
          <p:cNvSpPr txBox="1"/>
          <p:nvPr>
            <p:ph type="body" sz="quarter" idx="1"/>
          </p:nvPr>
        </p:nvSpPr>
        <p:spPr>
          <a:xfrm>
            <a:off x="685800" y="5299602"/>
            <a:ext cx="10131428" cy="493713"/>
          </a:xfrm>
          <a:prstGeom prst="rect">
            <a:avLst/>
          </a:prstGeom>
        </p:spPr>
        <p:txBody>
          <a:bodyPr anchor="t"/>
          <a:lstStyle>
            <a:lvl1pPr marL="0" indent="0">
              <a:buClrTx/>
              <a:buSzTx/>
              <a:buFontTx/>
              <a:buNone/>
              <a:defRPr sz="1400"/>
            </a:lvl1pPr>
            <a:lvl2pPr marL="0" indent="457200">
              <a:buClrTx/>
              <a:buSzTx/>
              <a:buFontTx/>
              <a:buNone/>
              <a:defRPr sz="1400"/>
            </a:lvl2pPr>
            <a:lvl3pPr marL="0" indent="914400">
              <a:buClrTx/>
              <a:buSzTx/>
              <a:buFontTx/>
              <a:buNone/>
              <a:defRPr sz="1400"/>
            </a:lvl3pPr>
            <a:lvl4pPr marL="0" indent="1371600">
              <a:buClrTx/>
              <a:buSzTx/>
              <a:buFontTx/>
              <a:buNone/>
              <a:defRPr sz="1400"/>
            </a:lvl4pPr>
            <a:lvl5pPr marL="0" indent="1828800">
              <a:buClrTx/>
              <a:buSzTx/>
              <a:buFontTx/>
              <a:buNone/>
              <a:defRPr sz="1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itle Text"/>
          <p:cNvSpPr txBox="1"/>
          <p:nvPr>
            <p:ph type="title"/>
          </p:nvPr>
        </p:nvSpPr>
        <p:spPr>
          <a:xfrm>
            <a:off x="685801" y="609601"/>
            <a:ext cx="10131428" cy="3124200"/>
          </a:xfrm>
          <a:prstGeom prst="rect">
            <a:avLst/>
          </a:prstGeom>
        </p:spPr>
        <p:txBody>
          <a:bodyPr/>
          <a:lstStyle>
            <a:lvl1pPr>
              <a:defRPr cap="none" sz="3200"/>
            </a:lvl1pPr>
          </a:lstStyle>
          <a:p>
            <a:pPr/>
            <a:r>
              <a:t>Title Text</a:t>
            </a:r>
          </a:p>
        </p:txBody>
      </p:sp>
      <p:sp>
        <p:nvSpPr>
          <p:cNvPr id="106" name="Body Level One…"/>
          <p:cNvSpPr txBox="1"/>
          <p:nvPr>
            <p:ph type="body" sz="quarter" idx="1"/>
          </p:nvPr>
        </p:nvSpPr>
        <p:spPr>
          <a:xfrm>
            <a:off x="685800" y="4343400"/>
            <a:ext cx="10131429" cy="1447800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  <a:defRPr sz="2000"/>
            </a:lvl1pPr>
            <a:lvl2pPr marL="0" indent="457200">
              <a:buClrTx/>
              <a:buSzTx/>
              <a:buFontTx/>
              <a:buNone/>
              <a:defRPr sz="2000"/>
            </a:lvl2pPr>
            <a:lvl3pPr marL="0" indent="914400">
              <a:buClrTx/>
              <a:buSzTx/>
              <a:buFontTx/>
              <a:buNone/>
              <a:defRPr sz="2000"/>
            </a:lvl3pPr>
            <a:lvl4pPr marL="0" indent="1371600">
              <a:buClrTx/>
              <a:buSzTx/>
              <a:buFontTx/>
              <a:buNone/>
              <a:defRPr sz="2000"/>
            </a:lvl4pPr>
            <a:lvl5pPr marL="0" indent="1828800">
              <a:buClrTx/>
              <a:buSzTx/>
              <a:buFontTx/>
              <a:buNone/>
              <a:defRPr sz="2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extBox 14"/>
          <p:cNvSpPr txBox="1"/>
          <p:nvPr/>
        </p:nvSpPr>
        <p:spPr>
          <a:xfrm>
            <a:off x="10237867" y="2399317"/>
            <a:ext cx="609601" cy="1272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r">
              <a:defRPr cap="all" sz="8000">
                <a:solidFill>
                  <a:srgbClr val="FFFFFF"/>
                </a:solidFill>
              </a:defRPr>
            </a:lvl1pPr>
          </a:lstStyle>
          <a:p>
            <a:pPr/>
            <a:r>
              <a:t>”</a:t>
            </a:r>
          </a:p>
        </p:txBody>
      </p:sp>
      <p:sp>
        <p:nvSpPr>
          <p:cNvPr id="115" name="TextBox 10"/>
          <p:cNvSpPr txBox="1"/>
          <p:nvPr/>
        </p:nvSpPr>
        <p:spPr>
          <a:xfrm>
            <a:off x="488274" y="479454"/>
            <a:ext cx="609601" cy="1272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r">
              <a:defRPr cap="all" sz="8000">
                <a:solidFill>
                  <a:srgbClr val="FFFFFF"/>
                </a:solidFill>
              </a:defRPr>
            </a:lvl1pPr>
          </a:lstStyle>
          <a:p>
            <a:pPr/>
            <a:r>
              <a:t>“</a:t>
            </a:r>
          </a:p>
        </p:txBody>
      </p:sp>
      <p:sp>
        <p:nvSpPr>
          <p:cNvPr id="116" name="Title Text"/>
          <p:cNvSpPr txBox="1"/>
          <p:nvPr>
            <p:ph type="title"/>
          </p:nvPr>
        </p:nvSpPr>
        <p:spPr>
          <a:xfrm>
            <a:off x="992266" y="609601"/>
            <a:ext cx="9550401" cy="2743200"/>
          </a:xfrm>
          <a:prstGeom prst="rect">
            <a:avLst/>
          </a:prstGeom>
        </p:spPr>
        <p:txBody>
          <a:bodyPr/>
          <a:lstStyle>
            <a:lvl1pPr>
              <a:defRPr cap="none" sz="3200"/>
            </a:lvl1pPr>
          </a:lstStyle>
          <a:p>
            <a:pPr/>
            <a:r>
              <a:t>Title Text</a:t>
            </a:r>
          </a:p>
        </p:txBody>
      </p:sp>
      <p:sp>
        <p:nvSpPr>
          <p:cNvPr id="117" name="Body Level One…"/>
          <p:cNvSpPr txBox="1"/>
          <p:nvPr>
            <p:ph type="body" sz="quarter" idx="1"/>
          </p:nvPr>
        </p:nvSpPr>
        <p:spPr>
          <a:xfrm>
            <a:off x="1097875" y="3352800"/>
            <a:ext cx="9339185" cy="381000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</a:lvl1pPr>
            <a:lvl2pPr marL="0" indent="457200">
              <a:buClrTx/>
              <a:buSzTx/>
              <a:buFontTx/>
              <a:buNone/>
            </a:lvl2pPr>
            <a:lvl3pPr marL="0" indent="914400">
              <a:buClrTx/>
              <a:buSzTx/>
              <a:buFontTx/>
              <a:buNone/>
            </a:lvl3pPr>
            <a:lvl4pPr marL="0" indent="1371600">
              <a:buClrTx/>
              <a:buSzTx/>
              <a:buFontTx/>
              <a:buNone/>
            </a:lvl4pPr>
            <a:lvl5pPr marL="0" indent="1828800">
              <a:buClrTx/>
              <a:buSzTx/>
              <a:buFont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8" name="Text Placeholder 2"/>
          <p:cNvSpPr/>
          <p:nvPr>
            <p:ph type="body" sz="quarter" idx="21"/>
          </p:nvPr>
        </p:nvSpPr>
        <p:spPr>
          <a:xfrm>
            <a:off x="687464" y="4343400"/>
            <a:ext cx="10152369" cy="1447800"/>
          </a:xfrm>
          <a:prstGeom prst="rect">
            <a:avLst/>
          </a:prstGeom>
        </p:spPr>
        <p:txBody>
          <a:bodyPr/>
          <a:lstStyle/>
          <a:p>
            <a:pPr marL="0" indent="0">
              <a:buClrTx/>
              <a:buSzTx/>
              <a:buFontTx/>
              <a:buNone/>
              <a:defRPr sz="2000"/>
            </a:pPr>
          </a:p>
        </p:txBody>
      </p:sp>
      <p:sp>
        <p:nvSpPr>
          <p:cNvPr id="11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itle Text"/>
          <p:cNvSpPr txBox="1"/>
          <p:nvPr>
            <p:ph type="title"/>
          </p:nvPr>
        </p:nvSpPr>
        <p:spPr>
          <a:xfrm>
            <a:off x="685801" y="3308580"/>
            <a:ext cx="10131426" cy="1468801"/>
          </a:xfrm>
          <a:prstGeom prst="rect">
            <a:avLst/>
          </a:prstGeom>
        </p:spPr>
        <p:txBody>
          <a:bodyPr anchor="b"/>
          <a:lstStyle>
            <a:lvl1pPr>
              <a:defRPr cap="none" sz="3200"/>
            </a:lvl1pPr>
          </a:lstStyle>
          <a:p>
            <a:pPr/>
            <a:r>
              <a:t>Title Text</a:t>
            </a:r>
          </a:p>
        </p:txBody>
      </p:sp>
      <p:sp>
        <p:nvSpPr>
          <p:cNvPr id="127" name="Body Level One…"/>
          <p:cNvSpPr txBox="1"/>
          <p:nvPr>
            <p:ph type="body" sz="quarter" idx="1"/>
          </p:nvPr>
        </p:nvSpPr>
        <p:spPr>
          <a:xfrm>
            <a:off x="685801" y="4777380"/>
            <a:ext cx="10131426" cy="860401"/>
          </a:xfrm>
          <a:prstGeom prst="rect">
            <a:avLst/>
          </a:prstGeom>
        </p:spPr>
        <p:txBody>
          <a:bodyPr anchor="t"/>
          <a:lstStyle>
            <a:lvl1pPr marL="0" indent="0">
              <a:buClrTx/>
              <a:buSzTx/>
              <a:buFontTx/>
              <a:buNone/>
              <a:defRPr sz="2000"/>
            </a:lvl1pPr>
            <a:lvl2pPr marL="0" indent="457200">
              <a:buClrTx/>
              <a:buSzTx/>
              <a:buFontTx/>
              <a:buNone/>
              <a:defRPr sz="2000"/>
            </a:lvl2pPr>
            <a:lvl3pPr marL="0" indent="914400">
              <a:buClrTx/>
              <a:buSzTx/>
              <a:buFontTx/>
              <a:buNone/>
              <a:defRPr sz="2000"/>
            </a:lvl3pPr>
            <a:lvl4pPr marL="0" indent="1371600">
              <a:buClrTx/>
              <a:buSzTx/>
              <a:buFontTx/>
              <a:buNone/>
              <a:defRPr sz="2000"/>
            </a:lvl4pPr>
            <a:lvl5pPr marL="0" indent="1828800">
              <a:buClrTx/>
              <a:buSzTx/>
              <a:buFontTx/>
              <a:buNone/>
              <a:defRPr sz="2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extBox 12"/>
          <p:cNvSpPr txBox="1"/>
          <p:nvPr/>
        </p:nvSpPr>
        <p:spPr>
          <a:xfrm>
            <a:off x="10237867" y="2399317"/>
            <a:ext cx="609601" cy="1272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r">
              <a:defRPr cap="all" sz="8000">
                <a:solidFill>
                  <a:srgbClr val="FFFFFF"/>
                </a:solidFill>
              </a:defRPr>
            </a:lvl1pPr>
          </a:lstStyle>
          <a:p>
            <a:pPr/>
            <a:r>
              <a:t>”</a:t>
            </a:r>
          </a:p>
        </p:txBody>
      </p:sp>
      <p:sp>
        <p:nvSpPr>
          <p:cNvPr id="136" name="TextBox 13"/>
          <p:cNvSpPr txBox="1"/>
          <p:nvPr/>
        </p:nvSpPr>
        <p:spPr>
          <a:xfrm>
            <a:off x="488274" y="479454"/>
            <a:ext cx="609601" cy="1272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r">
              <a:defRPr cap="all" sz="8000">
                <a:solidFill>
                  <a:srgbClr val="FFFFFF"/>
                </a:solidFill>
              </a:defRPr>
            </a:lvl1pPr>
          </a:lstStyle>
          <a:p>
            <a:pPr/>
            <a:r>
              <a:t>“</a:t>
            </a:r>
          </a:p>
        </p:txBody>
      </p:sp>
      <p:sp>
        <p:nvSpPr>
          <p:cNvPr id="137" name="Title Text"/>
          <p:cNvSpPr txBox="1"/>
          <p:nvPr>
            <p:ph type="title"/>
          </p:nvPr>
        </p:nvSpPr>
        <p:spPr>
          <a:xfrm>
            <a:off x="992266" y="609601"/>
            <a:ext cx="9550401" cy="2743200"/>
          </a:xfrm>
          <a:prstGeom prst="rect">
            <a:avLst/>
          </a:prstGeom>
        </p:spPr>
        <p:txBody>
          <a:bodyPr/>
          <a:lstStyle>
            <a:lvl1pPr>
              <a:defRPr cap="none" sz="3200"/>
            </a:lvl1pPr>
          </a:lstStyle>
          <a:p>
            <a:pPr/>
            <a:r>
              <a:t>Title Text</a:t>
            </a:r>
          </a:p>
        </p:txBody>
      </p:sp>
      <p:sp>
        <p:nvSpPr>
          <p:cNvPr id="138" name="Body Level One…"/>
          <p:cNvSpPr txBox="1"/>
          <p:nvPr>
            <p:ph type="body" sz="quarter" idx="1"/>
          </p:nvPr>
        </p:nvSpPr>
        <p:spPr>
          <a:xfrm>
            <a:off x="685800" y="3886200"/>
            <a:ext cx="10135437" cy="889000"/>
          </a:xfrm>
          <a:prstGeom prst="rect">
            <a:avLst/>
          </a:prstGeom>
        </p:spPr>
        <p:txBody>
          <a:bodyPr anchor="b"/>
          <a:lstStyle>
            <a:lvl1pPr indent="-571500">
              <a:buClrTx/>
              <a:buSzTx/>
              <a:buFontTx/>
              <a:buNone/>
              <a:defRPr sz="2400"/>
            </a:lvl1pPr>
            <a:lvl2pPr marL="885825" indent="-428625">
              <a:buClrTx/>
              <a:buFontTx/>
              <a:defRPr sz="2400"/>
            </a:lvl2pPr>
            <a:lvl3pPr marL="1404257" indent="-489857">
              <a:buClrTx/>
              <a:buFontTx/>
              <a:defRPr sz="2400"/>
            </a:lvl3pPr>
            <a:lvl4pPr marL="1714500" indent="-342900">
              <a:buClrTx/>
              <a:buFontTx/>
              <a:defRPr sz="2400"/>
            </a:lvl4pPr>
            <a:lvl5pPr marL="2171700" indent="-342900">
              <a:buClrTx/>
              <a:buFontTx/>
              <a:defRPr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9" name="Text Placeholder 2"/>
          <p:cNvSpPr/>
          <p:nvPr>
            <p:ph type="body" sz="quarter" idx="21"/>
          </p:nvPr>
        </p:nvSpPr>
        <p:spPr>
          <a:xfrm>
            <a:off x="685798" y="4775200"/>
            <a:ext cx="10135438" cy="1016000"/>
          </a:xfrm>
          <a:prstGeom prst="rect">
            <a:avLst/>
          </a:prstGeom>
        </p:spPr>
        <p:txBody>
          <a:bodyPr anchor="t"/>
          <a:lstStyle/>
          <a:p>
            <a:pPr marL="0" indent="0">
              <a:buClrTx/>
              <a:buSzTx/>
              <a:buFontTx/>
              <a:buNone/>
            </a:pPr>
          </a:p>
        </p:txBody>
      </p:sp>
      <p:sp>
        <p:nvSpPr>
          <p:cNvPr id="14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itle Text"/>
          <p:cNvSpPr txBox="1"/>
          <p:nvPr>
            <p:ph type="title"/>
          </p:nvPr>
        </p:nvSpPr>
        <p:spPr>
          <a:xfrm>
            <a:off x="685801" y="609601"/>
            <a:ext cx="10131428" cy="27432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48" name="Body Level One…"/>
          <p:cNvSpPr txBox="1"/>
          <p:nvPr>
            <p:ph type="body" sz="quarter" idx="1"/>
          </p:nvPr>
        </p:nvSpPr>
        <p:spPr>
          <a:xfrm>
            <a:off x="685801" y="3505200"/>
            <a:ext cx="10131429" cy="838200"/>
          </a:xfrm>
          <a:prstGeom prst="rect">
            <a:avLst/>
          </a:prstGeom>
        </p:spPr>
        <p:txBody>
          <a:bodyPr anchor="b"/>
          <a:lstStyle>
            <a:lvl1pPr indent="-571500">
              <a:buClrTx/>
              <a:buSzTx/>
              <a:buFontTx/>
              <a:buNone/>
              <a:defRPr sz="2800"/>
            </a:lvl1pPr>
            <a:lvl2pPr marL="957262" indent="-500062">
              <a:buClrTx/>
              <a:buFontTx/>
              <a:defRPr sz="2800"/>
            </a:lvl2pPr>
            <a:lvl3pPr marL="1485900" indent="-571500">
              <a:buClrTx/>
              <a:buFontTx/>
              <a:defRPr sz="2800"/>
            </a:lvl3pPr>
            <a:lvl4pPr marL="1771650" indent="-400050">
              <a:buClrTx/>
              <a:buFontTx/>
              <a:defRPr sz="2800"/>
            </a:lvl4pPr>
            <a:lvl5pPr marL="2228850" indent="-400050">
              <a:buClrTx/>
              <a:buFontTx/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9" name="Text Placeholder 2"/>
          <p:cNvSpPr/>
          <p:nvPr>
            <p:ph type="body" sz="quarter" idx="21"/>
          </p:nvPr>
        </p:nvSpPr>
        <p:spPr>
          <a:xfrm>
            <a:off x="685799" y="4343400"/>
            <a:ext cx="10131430" cy="1447800"/>
          </a:xfrm>
          <a:prstGeom prst="rect">
            <a:avLst/>
          </a:prstGeom>
        </p:spPr>
        <p:txBody>
          <a:bodyPr anchor="t"/>
          <a:lstStyle/>
          <a:p>
            <a:pPr marL="0" indent="0">
              <a:buClrTx/>
              <a:buSzTx/>
              <a:buFontTx/>
              <a:buNone/>
            </a:pPr>
          </a:p>
        </p:txBody>
      </p:sp>
      <p:sp>
        <p:nvSpPr>
          <p:cNvPr id="15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Body Level One…"/>
          <p:cNvSpPr txBox="1"/>
          <p:nvPr>
            <p:ph type="body" idx="1"/>
          </p:nvPr>
        </p:nvSpPr>
        <p:spPr>
          <a:xfrm>
            <a:off x="685801" y="2142066"/>
            <a:ext cx="10131426" cy="3649134"/>
          </a:xfrm>
          <a:prstGeom prst="rect">
            <a:avLst/>
          </a:prstGeom>
        </p:spPr>
        <p:txBody>
          <a:bodyPr anchor="t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5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Title Text"/>
          <p:cNvSpPr txBox="1"/>
          <p:nvPr>
            <p:ph type="title"/>
          </p:nvPr>
        </p:nvSpPr>
        <p:spPr>
          <a:xfrm>
            <a:off x="8658675" y="609598"/>
            <a:ext cx="2158553" cy="5181603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67" name="Body Level One…"/>
          <p:cNvSpPr txBox="1"/>
          <p:nvPr>
            <p:ph type="body" idx="1"/>
          </p:nvPr>
        </p:nvSpPr>
        <p:spPr>
          <a:xfrm>
            <a:off x="685800" y="609600"/>
            <a:ext cx="7832116" cy="5181600"/>
          </a:xfrm>
          <a:prstGeom prst="rect">
            <a:avLst/>
          </a:prstGeom>
        </p:spPr>
        <p:txBody>
          <a:bodyPr anchor="t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88825" cy="6856215"/>
          </a:xfrm>
          <a:prstGeom prst="rect">
            <a:avLst/>
          </a:prstGeom>
          <a:ln w="12700">
            <a:miter lim="400000"/>
          </a:ln>
        </p:spPr>
      </p:pic>
      <p:sp>
        <p:nvSpPr>
          <p:cNvPr id="23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4" name="Body Level One…"/>
          <p:cNvSpPr txBox="1"/>
          <p:nvPr>
            <p:ph type="body" idx="1"/>
          </p:nvPr>
        </p:nvSpPr>
        <p:spPr>
          <a:xfrm>
            <a:off x="685801" y="2142066"/>
            <a:ext cx="10131426" cy="3649134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Text"/>
          <p:cNvSpPr txBox="1"/>
          <p:nvPr>
            <p:ph type="title"/>
          </p:nvPr>
        </p:nvSpPr>
        <p:spPr>
          <a:xfrm>
            <a:off x="685800" y="3308580"/>
            <a:ext cx="10131428" cy="1468801"/>
          </a:xfrm>
          <a:prstGeom prst="rect">
            <a:avLst/>
          </a:prstGeom>
        </p:spPr>
        <p:txBody>
          <a:bodyPr anchor="b"/>
          <a:lstStyle>
            <a:lvl1pPr>
              <a:defRPr sz="4000"/>
            </a:lvl1pPr>
          </a:lstStyle>
          <a:p>
            <a:pPr/>
            <a:r>
              <a:t>Title Text</a:t>
            </a:r>
          </a:p>
        </p:txBody>
      </p:sp>
      <p:sp>
        <p:nvSpPr>
          <p:cNvPr id="33" name="Body Level One…"/>
          <p:cNvSpPr txBox="1"/>
          <p:nvPr>
            <p:ph type="body" sz="quarter" idx="1"/>
          </p:nvPr>
        </p:nvSpPr>
        <p:spPr>
          <a:xfrm>
            <a:off x="685798" y="4777380"/>
            <a:ext cx="10131430" cy="860401"/>
          </a:xfrm>
          <a:prstGeom prst="rect">
            <a:avLst/>
          </a:prstGeom>
        </p:spPr>
        <p:txBody>
          <a:bodyPr anchor="t"/>
          <a:lstStyle>
            <a:lvl1pPr marL="0" indent="0">
              <a:buClrTx/>
              <a:buSzTx/>
              <a:buFontTx/>
              <a:buNone/>
              <a:defRPr cap="all" sz="2000"/>
            </a:lvl1pPr>
            <a:lvl2pPr marL="0" indent="457200">
              <a:buClrTx/>
              <a:buSzTx/>
              <a:buFontTx/>
              <a:buNone/>
              <a:defRPr cap="all" sz="2000"/>
            </a:lvl2pPr>
            <a:lvl3pPr marL="0" indent="914400">
              <a:buClrTx/>
              <a:buSzTx/>
              <a:buFontTx/>
              <a:buNone/>
              <a:defRPr cap="all" sz="2000"/>
            </a:lvl3pPr>
            <a:lvl4pPr marL="0" indent="1371600">
              <a:buClrTx/>
              <a:buSzTx/>
              <a:buFontTx/>
              <a:buNone/>
              <a:defRPr cap="all" sz="2000"/>
            </a:lvl4pPr>
            <a:lvl5pPr marL="0" indent="1828800">
              <a:buClrTx/>
              <a:buSzTx/>
              <a:buFontTx/>
              <a:buNone/>
              <a:defRPr cap="all" sz="2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2" name="Body Level One…"/>
          <p:cNvSpPr txBox="1"/>
          <p:nvPr>
            <p:ph type="body" sz="half" idx="1"/>
          </p:nvPr>
        </p:nvSpPr>
        <p:spPr>
          <a:xfrm>
            <a:off x="685801" y="2142066"/>
            <a:ext cx="4995335" cy="3649135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1" name="Body Level One…"/>
          <p:cNvSpPr txBox="1"/>
          <p:nvPr>
            <p:ph type="body" sz="quarter" idx="1"/>
          </p:nvPr>
        </p:nvSpPr>
        <p:spPr>
          <a:xfrm>
            <a:off x="973670" y="2218266"/>
            <a:ext cx="4709055" cy="576263"/>
          </a:xfrm>
          <a:prstGeom prst="rect">
            <a:avLst/>
          </a:prstGeom>
        </p:spPr>
        <p:txBody>
          <a:bodyPr anchor="b"/>
          <a:lstStyle>
            <a:lvl1pPr marL="0" indent="0">
              <a:buClrTx/>
              <a:buSzTx/>
              <a:buFontTx/>
              <a:buNone/>
              <a:defRPr sz="2800"/>
            </a:lvl1pPr>
            <a:lvl2pPr marL="0" indent="457200">
              <a:buClrTx/>
              <a:buSzTx/>
              <a:buFontTx/>
              <a:buNone/>
              <a:defRPr sz="2800"/>
            </a:lvl2pPr>
            <a:lvl3pPr marL="0" indent="914400">
              <a:buClrTx/>
              <a:buSzTx/>
              <a:buFontTx/>
              <a:buNone/>
              <a:defRPr sz="2800"/>
            </a:lvl3pPr>
            <a:lvl4pPr marL="0" indent="1371600">
              <a:buClrTx/>
              <a:buSzTx/>
              <a:buFontTx/>
              <a:buNone/>
              <a:defRPr sz="2800"/>
            </a:lvl4pPr>
            <a:lvl5pPr marL="0" indent="1828800">
              <a:buClrTx/>
              <a:buSzTx/>
              <a:buFontTx/>
              <a:buNone/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2" name="Text Placeholder 4"/>
          <p:cNvSpPr/>
          <p:nvPr>
            <p:ph type="body" sz="quarter" idx="21"/>
          </p:nvPr>
        </p:nvSpPr>
        <p:spPr>
          <a:xfrm>
            <a:off x="6096003" y="2226734"/>
            <a:ext cx="4722813" cy="576263"/>
          </a:xfrm>
          <a:prstGeom prst="rect">
            <a:avLst/>
          </a:prstGeom>
        </p:spPr>
        <p:txBody>
          <a:bodyPr anchor="b"/>
          <a:lstStyle/>
          <a:p>
            <a:pPr marL="0" indent="0">
              <a:buClrTx/>
              <a:buSzTx/>
              <a:buFontTx/>
              <a:buNone/>
              <a:defRPr sz="2800"/>
            </a:pPr>
          </a:p>
        </p:txBody>
      </p:sp>
      <p:sp>
        <p:nvSpPr>
          <p:cNvPr id="5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itle Text"/>
          <p:cNvSpPr txBox="1"/>
          <p:nvPr>
            <p:ph type="title"/>
          </p:nvPr>
        </p:nvSpPr>
        <p:spPr>
          <a:xfrm>
            <a:off x="685800" y="2074333"/>
            <a:ext cx="3680886" cy="1371601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pPr/>
            <a:r>
              <a:t>Title Text</a:t>
            </a:r>
          </a:p>
        </p:txBody>
      </p:sp>
      <p:sp>
        <p:nvSpPr>
          <p:cNvPr id="76" name="Body Level One…"/>
          <p:cNvSpPr txBox="1"/>
          <p:nvPr>
            <p:ph type="body" sz="half" idx="1"/>
          </p:nvPr>
        </p:nvSpPr>
        <p:spPr>
          <a:xfrm>
            <a:off x="4648201" y="609601"/>
            <a:ext cx="6169027" cy="5181601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7" name="Text Placeholder 3"/>
          <p:cNvSpPr/>
          <p:nvPr>
            <p:ph type="body" sz="quarter" idx="21"/>
          </p:nvPr>
        </p:nvSpPr>
        <p:spPr>
          <a:xfrm>
            <a:off x="685800" y="3445933"/>
            <a:ext cx="3680886" cy="1828801"/>
          </a:xfrm>
          <a:prstGeom prst="rect">
            <a:avLst/>
          </a:prstGeom>
        </p:spPr>
        <p:txBody>
          <a:bodyPr anchor="t"/>
          <a:lstStyle/>
          <a:p>
            <a:pPr marL="0" indent="0">
              <a:buClrTx/>
              <a:buSzTx/>
              <a:buFontTx/>
              <a:buNone/>
              <a:defRPr sz="1600"/>
            </a:pPr>
          </a:p>
        </p:txBody>
      </p:sp>
      <p:sp>
        <p:nvSpPr>
          <p:cNvPr id="7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itle Text"/>
          <p:cNvSpPr txBox="1"/>
          <p:nvPr>
            <p:ph type="title"/>
          </p:nvPr>
        </p:nvSpPr>
        <p:spPr>
          <a:xfrm>
            <a:off x="685800" y="1600200"/>
            <a:ext cx="6164654" cy="1371600"/>
          </a:xfrm>
          <a:prstGeom prst="rect">
            <a:avLst/>
          </a:prstGeom>
        </p:spPr>
        <p:txBody>
          <a:bodyPr anchor="b"/>
          <a:lstStyle>
            <a:lvl1pPr>
              <a:defRPr sz="2800"/>
            </a:lvl1pPr>
          </a:lstStyle>
          <a:p>
            <a:pPr/>
            <a:r>
              <a:t>Title Text</a:t>
            </a:r>
          </a:p>
        </p:txBody>
      </p:sp>
      <p:sp>
        <p:nvSpPr>
          <p:cNvPr id="86" name="Picture Placeholder 2"/>
          <p:cNvSpPr/>
          <p:nvPr>
            <p:ph type="pic" sz="quarter" idx="21"/>
          </p:nvPr>
        </p:nvSpPr>
        <p:spPr>
          <a:xfrm>
            <a:off x="7536253" y="914400"/>
            <a:ext cx="3280975" cy="4572000"/>
          </a:xfrm>
          <a:prstGeom prst="rect">
            <a:avLst/>
          </a:prstGeom>
          <a:ln w="50800" cap="sq">
            <a:solidFill>
              <a:srgbClr val="FFFFFF">
                <a:alpha val="50000"/>
              </a:srgbClr>
            </a:solidFill>
            <a:miter lim="800000"/>
          </a:ln>
          <a:effectLst>
            <a:outerShdw sx="100000" sy="100000" kx="0" ky="0" algn="b" rotWithShape="0" blurRad="254000" dist="0" dir="0">
              <a:srgbClr val="000000">
                <a:alpha val="43000"/>
              </a:srgbClr>
            </a:outerShdw>
          </a:effectLst>
        </p:spPr>
        <p:txBody>
          <a:bodyPr lIns="91439" rIns="91439" anchor="t">
            <a:noAutofit/>
          </a:bodyPr>
          <a:lstStyle/>
          <a:p>
            <a:pPr/>
          </a:p>
        </p:txBody>
      </p:sp>
      <p:sp>
        <p:nvSpPr>
          <p:cNvPr id="87" name="Body Level One…"/>
          <p:cNvSpPr txBox="1"/>
          <p:nvPr>
            <p:ph type="body" sz="quarter" idx="1"/>
          </p:nvPr>
        </p:nvSpPr>
        <p:spPr>
          <a:xfrm>
            <a:off x="685800" y="2971800"/>
            <a:ext cx="6164654" cy="1828800"/>
          </a:xfrm>
          <a:prstGeom prst="rect">
            <a:avLst/>
          </a:prstGeom>
        </p:spPr>
        <p:txBody>
          <a:bodyPr anchor="t"/>
          <a:lstStyle>
            <a:lvl1pPr marL="0" indent="0">
              <a:buClrTx/>
              <a:buSzTx/>
              <a:buFontTx/>
              <a:buNone/>
            </a:lvl1pPr>
            <a:lvl2pPr marL="0" indent="457200">
              <a:buClrTx/>
              <a:buSzTx/>
              <a:buFontTx/>
              <a:buNone/>
            </a:lvl2pPr>
            <a:lvl3pPr marL="0" indent="914400">
              <a:buClrTx/>
              <a:buSzTx/>
              <a:buFontTx/>
              <a:buNone/>
            </a:lvl3pPr>
            <a:lvl4pPr marL="0" indent="1371600">
              <a:buClrTx/>
              <a:buSzTx/>
              <a:buFontTx/>
              <a:buNone/>
            </a:lvl4pPr>
            <a:lvl5pPr marL="0" indent="1828800">
              <a:buClrTx/>
              <a:buSzTx/>
              <a:buFont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4.xml"/><Relationship Id="rId18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17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Picture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12188825" cy="6856215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itle Text"/>
          <p:cNvSpPr txBox="1"/>
          <p:nvPr>
            <p:ph type="title"/>
          </p:nvPr>
        </p:nvSpPr>
        <p:spPr>
          <a:xfrm>
            <a:off x="685801" y="609600"/>
            <a:ext cx="10131426" cy="14562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" name="Body Level One…"/>
          <p:cNvSpPr txBox="1"/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lide Number"/>
          <p:cNvSpPr txBox="1"/>
          <p:nvPr>
            <p:ph type="sldNum" sz="quarter" idx="2"/>
          </p:nvPr>
        </p:nvSpPr>
        <p:spPr>
          <a:xfrm>
            <a:off x="10579886" y="5943917"/>
            <a:ext cx="237342" cy="2311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000"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61" r:id="rId16"/>
    <p:sldLayoutId id="2147483662" r:id="rId17"/>
    <p:sldLayoutId id="2147483663" r:id="rId18"/>
    <p:sldLayoutId id="2147483664" r:id="rId19"/>
    <p:sldLayoutId id="2147483665" r:id="rId20"/>
  </p:sldLayoutIdLst>
  <p:transition xmlns:p14="http://schemas.microsoft.com/office/powerpoint/2010/main" spd="med" advClick="1"/>
  <p:txStyles>
    <p:titleStyle>
      <a:lvl1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85750" marR="0" indent="-28575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1pPr>
      <a:lvl2pPr marL="778668" marR="0" indent="-321468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2pPr>
      <a:lvl3pPr marL="1281792" marR="0" indent="-367392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3pPr>
      <a:lvl4pPr marL="1628775" marR="0" indent="-257175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4pPr>
      <a:lvl5pPr marL="2085975" marR="0" indent="-257175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5pPr>
      <a:lvl6pPr marL="2628900" marR="0" indent="-3429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6pPr>
      <a:lvl7pPr marL="3086100" marR="0" indent="-3429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7pPr>
      <a:lvl8pPr marL="3543300" marR="0" indent="-3429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8pPr>
      <a:lvl9pPr marL="4000500" marR="0" indent="-3429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5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4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5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Title 1"/>
          <p:cNvSpPr txBox="1"/>
          <p:nvPr>
            <p:ph type="ctrTitle"/>
          </p:nvPr>
        </p:nvSpPr>
        <p:spPr>
          <a:xfrm>
            <a:off x="3962398" y="2650732"/>
            <a:ext cx="7197727" cy="1734999"/>
          </a:xfrm>
          <a:prstGeom prst="rect">
            <a:avLst/>
          </a:prstGeom>
        </p:spPr>
        <p:txBody>
          <a:bodyPr/>
          <a:lstStyle>
            <a:lvl1pPr>
              <a:defRPr cap="none"/>
            </a:lvl1pPr>
          </a:lstStyle>
          <a:p>
            <a:pPr/>
            <a:r>
              <a:t>Introduction to Physical Science</a:t>
            </a:r>
          </a:p>
        </p:txBody>
      </p:sp>
      <p:sp>
        <p:nvSpPr>
          <p:cNvPr id="178" name="Subtitle 2"/>
          <p:cNvSpPr txBox="1"/>
          <p:nvPr>
            <p:ph type="subTitle" sz="quarter" idx="1"/>
          </p:nvPr>
        </p:nvSpPr>
        <p:spPr>
          <a:xfrm>
            <a:off x="3626777" y="4385731"/>
            <a:ext cx="7533348" cy="1405468"/>
          </a:xfrm>
          <a:prstGeom prst="rect">
            <a:avLst/>
          </a:prstGeom>
        </p:spPr>
        <p:txBody>
          <a:bodyPr/>
          <a:lstStyle/>
          <a:p>
            <a:pPr>
              <a:defRPr cap="none" sz="2400"/>
            </a:pPr>
            <a:r>
              <a:t>Thermodynamics</a:t>
            </a:r>
          </a:p>
          <a:p>
            <a:pPr>
              <a:defRPr cap="none" sz="2400"/>
            </a:pPr>
            <a:r>
              <a:t>Presented by Robert Wagner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Title 1"/>
          <p:cNvSpPr txBox="1"/>
          <p:nvPr>
            <p:ph type="title"/>
          </p:nvPr>
        </p:nvSpPr>
        <p:spPr>
          <a:xfrm>
            <a:off x="914400" y="495287"/>
            <a:ext cx="10131426" cy="1456268"/>
          </a:xfrm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Second Law of Thermodynamics</a:t>
            </a:r>
          </a:p>
        </p:txBody>
      </p:sp>
      <p:sp>
        <p:nvSpPr>
          <p:cNvPr id="223" name="Content Placeholder 2"/>
          <p:cNvSpPr txBox="1"/>
          <p:nvPr>
            <p:ph type="body" sz="half" idx="1"/>
          </p:nvPr>
        </p:nvSpPr>
        <p:spPr>
          <a:xfrm>
            <a:off x="673101" y="2019051"/>
            <a:ext cx="5918369" cy="4325682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Many process occur spontaneously in one direction only</a:t>
            </a:r>
          </a:p>
          <a:p>
            <a:pPr lvl="1" marL="742950" indent="-285750">
              <a:defRPr sz="2200"/>
            </a:pPr>
            <a:r>
              <a:t>They are irreversible processes</a:t>
            </a:r>
          </a:p>
          <a:p>
            <a:pPr>
              <a:defRPr sz="2400"/>
            </a:pPr>
            <a:r>
              <a:t>Heat will never transfer spontaneously from a cool object to a hot one</a:t>
            </a:r>
          </a:p>
          <a:p>
            <a:pPr>
              <a:defRPr sz="2400"/>
            </a:pPr>
            <a:r>
              <a:t>Mechanical energy can be completely converted to thermal energy, but the reverse cannot occur</a:t>
            </a:r>
          </a:p>
          <a:p>
            <a:pPr marL="207818" indent="-207818">
              <a:defRPr sz="2400"/>
            </a:pPr>
            <a:r>
              <a:t>Air will spread through a container, but not group in a corner</a:t>
            </a:r>
          </a:p>
        </p:txBody>
      </p:sp>
      <p:sp>
        <p:nvSpPr>
          <p:cNvPr id="224" name="Image Credit: OpenStax College Physics - Figure 15.16 CC BY 4.0"/>
          <p:cNvSpPr txBox="1"/>
          <p:nvPr/>
        </p:nvSpPr>
        <p:spPr>
          <a:xfrm>
            <a:off x="99182" y="6412229"/>
            <a:ext cx="11424911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/>
            <a:r>
              <a:t>Image Credit: OpenStax College Physics - Figure 15.16 CC BY 4.0</a:t>
            </a:r>
          </a:p>
        </p:txBody>
      </p:sp>
      <p:pic>
        <p:nvPicPr>
          <p:cNvPr id="225" name="Screen Shot 2021-04-26 at 8.41.37 AM.png" descr="Screen Shot 2021-04-26 at 8.41.37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39474" y="1805764"/>
            <a:ext cx="4721992" cy="453896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Title 1"/>
          <p:cNvSpPr txBox="1"/>
          <p:nvPr>
            <p:ph type="title"/>
          </p:nvPr>
        </p:nvSpPr>
        <p:spPr>
          <a:xfrm>
            <a:off x="914400" y="495287"/>
            <a:ext cx="10131426" cy="1456268"/>
          </a:xfrm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Second Law of Thermodynamics (2)</a:t>
            </a:r>
          </a:p>
        </p:txBody>
      </p:sp>
      <p:sp>
        <p:nvSpPr>
          <p:cNvPr id="228" name="Content Placeholder 2"/>
          <p:cNvSpPr txBox="1"/>
          <p:nvPr>
            <p:ph type="body" sz="half" idx="1"/>
          </p:nvPr>
        </p:nvSpPr>
        <p:spPr>
          <a:xfrm>
            <a:off x="673101" y="2019051"/>
            <a:ext cx="6833404" cy="4325682"/>
          </a:xfrm>
          <a:prstGeom prst="rect">
            <a:avLst/>
          </a:prstGeom>
        </p:spPr>
        <p:txBody>
          <a:bodyPr/>
          <a:lstStyle/>
          <a:p>
            <a:pPr marL="271462" indent="-271462" defTabSz="434340">
              <a:spcBef>
                <a:spcPts val="900"/>
              </a:spcBef>
              <a:defRPr sz="2280"/>
            </a:pPr>
            <a:r>
              <a:t>1st Expression</a:t>
            </a:r>
          </a:p>
          <a:p>
            <a:pPr lvl="1" marL="705802" indent="-271462" defTabSz="434340">
              <a:spcBef>
                <a:spcPts val="900"/>
              </a:spcBef>
              <a:defRPr sz="2090"/>
            </a:pPr>
            <a:r>
              <a:t>Heat transfer occurs spontaneously from higher to lower temperature bodies, but never spontaneously in the reverse direction. </a:t>
            </a:r>
          </a:p>
          <a:p>
            <a:pPr marL="271462" indent="-271462" defTabSz="434340">
              <a:spcBef>
                <a:spcPts val="900"/>
              </a:spcBef>
              <a:defRPr sz="2280"/>
            </a:pPr>
            <a:r>
              <a:t>Heat Engines</a:t>
            </a:r>
          </a:p>
          <a:p>
            <a:pPr lvl="1" marL="705802" indent="-271462" defTabSz="434340">
              <a:spcBef>
                <a:spcPts val="900"/>
              </a:spcBef>
              <a:defRPr sz="2090"/>
            </a:pPr>
            <a:r>
              <a:t>Want high efficiency </a:t>
            </a:r>
            <a14:m>
              <m:oMath>
                <m:r>
                  <a:rPr xmlns:a="http://schemas.openxmlformats.org/drawingml/2006/main" sz="2600" i="1">
                    <a:solidFill>
                      <a:srgbClr val="FFFFFF"/>
                    </a:solidFill>
                    <a:latin typeface="Cambria Math" panose="02040503050406030204" pitchFamily="18" charset="0"/>
                  </a:rPr>
                  <m:t>W</m:t>
                </m:r>
                <m:r>
                  <a:rPr xmlns:a="http://schemas.openxmlformats.org/drawingml/2006/main" sz="2600" i="1">
                    <a:solidFill>
                      <a:srgbClr val="FFFFFF"/>
                    </a:solidFill>
                    <a:latin typeface="Cambria Math" panose="02040503050406030204" pitchFamily="18" charset="0"/>
                  </a:rPr>
                  <m:t>=</m:t>
                </m:r>
                <m:sSub>
                  <m:e>
                    <m:r>
                      <a:rPr xmlns:a="http://schemas.openxmlformats.org/drawingml/2006/main" sz="260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Q</m:t>
                    </m:r>
                  </m:e>
                  <m:sub>
                    <m:r>
                      <a:rPr xmlns:a="http://schemas.openxmlformats.org/drawingml/2006/main" sz="260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h</m:t>
                    </m:r>
                  </m:sub>
                </m:sSub>
                <m:r>
                  <a:rPr xmlns:a="http://schemas.openxmlformats.org/drawingml/2006/main" sz="2600" i="1">
                    <a:solidFill>
                      <a:srgbClr val="FFFFFF"/>
                    </a:solidFill>
                    <a:latin typeface="Cambria Math" panose="02040503050406030204" pitchFamily="18" charset="0"/>
                  </a:rPr>
                  <m:t>;</m:t>
                </m:r>
                <m:sSub>
                  <m:e>
                    <m:r>
                      <a:rPr xmlns:a="http://schemas.openxmlformats.org/drawingml/2006/main" sz="260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Q</m:t>
                    </m:r>
                  </m:e>
                  <m:sub>
                    <m:r>
                      <a:rPr xmlns:a="http://schemas.openxmlformats.org/drawingml/2006/main" sz="260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c</m:t>
                    </m:r>
                  </m:sub>
                </m:sSub>
                <m:r>
                  <a:rPr xmlns:a="http://schemas.openxmlformats.org/drawingml/2006/main" sz="2600" i="1">
                    <a:solidFill>
                      <a:srgbClr val="FFFFFF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xmlns:a="http://schemas.openxmlformats.org/drawingml/2006/main" sz="2600" i="1">
                    <a:solidFill>
                      <a:srgbClr val="FFFFFF"/>
                    </a:solidFill>
                    <a:latin typeface="Cambria Math" panose="02040503050406030204" pitchFamily="18" charset="0"/>
                  </a:rPr>
                  <m:t>0</m:t>
                </m:r>
              </m:oMath>
            </a14:m>
          </a:p>
          <a:p>
            <a:pPr marL="271462" indent="-271462" defTabSz="434340">
              <a:spcBef>
                <a:spcPts val="900"/>
              </a:spcBef>
              <a:defRPr sz="2280"/>
            </a:pPr>
            <a:r>
              <a:t>2nd expression</a:t>
            </a:r>
          </a:p>
          <a:p>
            <a:pPr lvl="1" marL="705802" indent="-271462" defTabSz="434340">
              <a:spcBef>
                <a:spcPts val="900"/>
              </a:spcBef>
              <a:defRPr sz="2090"/>
            </a:pPr>
            <a:r>
              <a:t>It is impossible for any system for heat transfer from a reservoir to completely convert work in a cyclical process in which the system returns to its original state.</a:t>
            </a:r>
          </a:p>
        </p:txBody>
      </p:sp>
      <p:sp>
        <p:nvSpPr>
          <p:cNvPr id="229" name="Image Credit: OpenStax College Physics - Figure 15.17 CC BY 4.0"/>
          <p:cNvSpPr txBox="1"/>
          <p:nvPr/>
        </p:nvSpPr>
        <p:spPr>
          <a:xfrm>
            <a:off x="99182" y="6412229"/>
            <a:ext cx="11424911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/>
            <a:r>
              <a:t>Image Credit: OpenStax College Physics - Figure 15.17 CC BY 4.0</a:t>
            </a:r>
          </a:p>
        </p:txBody>
      </p:sp>
      <p:pic>
        <p:nvPicPr>
          <p:cNvPr id="230" name="Screen Shot 2021-04-26 at 8.44.46 AM.png" descr="Screen Shot 2021-04-26 at 8.44.46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705279" y="2166915"/>
            <a:ext cx="4368114" cy="354735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Cyclical Processes</a:t>
            </a:r>
          </a:p>
        </p:txBody>
      </p:sp>
      <p:sp>
        <p:nvSpPr>
          <p:cNvPr id="233" name="Content Placeholder 2"/>
          <p:cNvSpPr txBox="1"/>
          <p:nvPr>
            <p:ph type="body" sz="half" idx="1"/>
          </p:nvPr>
        </p:nvSpPr>
        <p:spPr>
          <a:xfrm>
            <a:off x="673101" y="1938866"/>
            <a:ext cx="5872542" cy="4261585"/>
          </a:xfrm>
          <a:prstGeom prst="rect">
            <a:avLst/>
          </a:prstGeom>
        </p:spPr>
        <p:txBody>
          <a:bodyPr/>
          <a:lstStyle/>
          <a:p>
            <a:pPr marL="282892" indent="-282892" defTabSz="452627">
              <a:spcBef>
                <a:spcPts val="900"/>
              </a:spcBef>
              <a:defRPr sz="2376"/>
            </a:pPr>
            <a:r>
              <a:t>A cyclical process brings a system back to its original state at the end of each cycle. </a:t>
            </a:r>
          </a:p>
          <a:p>
            <a:pPr lvl="1" marL="735520" indent="-282892" defTabSz="452627">
              <a:spcBef>
                <a:spcPts val="900"/>
              </a:spcBef>
              <a:defRPr sz="2178"/>
            </a:pPr>
            <a14:m>
              <m:oMathPara>
                <m:oMathParaPr>
                  <m:jc m:val="left"/>
                </m:oMathParaPr>
                <m:oMath>
                  <m:sSub>
                    <m:e>
                      <m:r>
                        <a:rPr xmlns:a="http://schemas.openxmlformats.org/drawingml/2006/main" sz="27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e>
                    <m:sub>
                      <m:r>
                        <a:rPr xmlns:a="http://schemas.openxmlformats.org/drawingml/2006/main" sz="27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xmlns:a="http://schemas.openxmlformats.org/drawingml/2006/main" sz="27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e</m:t>
                      </m:r>
                      <m:r>
                        <a:rPr xmlns:a="http://schemas.openxmlformats.org/drawingml/2006/main" sz="27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</m:sub>
                  </m:sSub>
                  <m:r>
                    <a:rPr xmlns:a="http://schemas.openxmlformats.org/drawingml/2006/main" sz="270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=</m:t>
                  </m:r>
                  <m:sSub>
                    <m:e>
                      <m:r>
                        <a:rPr xmlns:a="http://schemas.openxmlformats.org/drawingml/2006/main" sz="27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Q</m:t>
                      </m:r>
                    </m:e>
                    <m:sub>
                      <m:r>
                        <a:rPr xmlns:a="http://schemas.openxmlformats.org/drawingml/2006/main" sz="27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sub>
                  </m:sSub>
                  <m:r>
                    <a:rPr xmlns:a="http://schemas.openxmlformats.org/drawingml/2006/main" sz="270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-</m:t>
                  </m:r>
                  <m:sSub>
                    <m:e>
                      <m:r>
                        <a:rPr xmlns:a="http://schemas.openxmlformats.org/drawingml/2006/main" sz="27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Q</m:t>
                      </m:r>
                    </m:e>
                    <m:sub>
                      <m:r>
                        <a:rPr xmlns:a="http://schemas.openxmlformats.org/drawingml/2006/main" sz="27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</m:sub>
                  </m:sSub>
                </m:oMath>
              </m:oMathPara>
            </a14:m>
          </a:p>
          <a:p>
            <a:pPr marL="205740" indent="-205740" defTabSz="452627">
              <a:spcBef>
                <a:spcPts val="900"/>
              </a:spcBef>
              <a:defRPr sz="2376"/>
            </a:pPr>
            <a:r>
              <a:t>Conversion efficiency: ratio of what we get to what is input</a:t>
            </a:r>
          </a:p>
          <a:p>
            <a:pPr lvl="1" marL="658368" indent="-205740" defTabSz="452627">
              <a:spcBef>
                <a:spcPts val="900"/>
              </a:spcBef>
              <a:defRPr sz="2178"/>
            </a:pPr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26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E</m:t>
                  </m:r>
                  <m:r>
                    <a:rPr xmlns:a="http://schemas.openxmlformats.org/drawingml/2006/main" sz="26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f</m:t>
                  </m:r>
                  <m:r>
                    <a:rPr xmlns:a="http://schemas.openxmlformats.org/drawingml/2006/main" sz="26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f</m:t>
                  </m:r>
                  <m:r>
                    <a:rPr xmlns:a="http://schemas.openxmlformats.org/drawingml/2006/main" sz="26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=</m:t>
                  </m:r>
                  <m:f>
                    <m:fPr>
                      <m:ctrlPr>
                        <a:rPr xmlns:a="http://schemas.openxmlformats.org/drawingml/2006/main" sz="265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r>
                        <a:rPr xmlns:a="http://schemas.openxmlformats.org/drawingml/2006/main" sz="265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num>
                    <m:den>
                      <m:sSub>
                        <m:e>
                          <m:r>
                            <a:rPr xmlns:a="http://schemas.openxmlformats.org/drawingml/2006/main" sz="2650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Q</m:t>
                          </m:r>
                        </m:e>
                        <m:sub>
                          <m:r>
                            <a:rPr xmlns:a="http://schemas.openxmlformats.org/drawingml/2006/main" sz="2650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</m:den>
                  </m:f>
                  <m:r>
                    <a:rPr xmlns:a="http://schemas.openxmlformats.org/drawingml/2006/main" sz="26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=</m:t>
                  </m:r>
                  <m:f>
                    <m:fPr>
                      <m:ctrlPr>
                        <a:rPr xmlns:a="http://schemas.openxmlformats.org/drawingml/2006/main" sz="265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sSub>
                        <m:e>
                          <m:r>
                            <a:rPr xmlns:a="http://schemas.openxmlformats.org/drawingml/2006/main" sz="2650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Q</m:t>
                          </m:r>
                        </m:e>
                        <m:sub>
                          <m:r>
                            <a:rPr xmlns:a="http://schemas.openxmlformats.org/drawingml/2006/main" sz="2650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r>
                        <a:rPr xmlns:a="http://schemas.openxmlformats.org/drawingml/2006/main" sz="265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-</m:t>
                      </m:r>
                      <m:sSub>
                        <m:e>
                          <m:r>
                            <a:rPr xmlns:a="http://schemas.openxmlformats.org/drawingml/2006/main" sz="2650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Q</m:t>
                          </m:r>
                        </m:e>
                        <m:sub>
                          <m:r>
                            <a:rPr xmlns:a="http://schemas.openxmlformats.org/drawingml/2006/main" sz="2650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c</m:t>
                          </m:r>
                        </m:sub>
                      </m:sSub>
                    </m:num>
                    <m:den>
                      <m:sSub>
                        <m:e>
                          <m:r>
                            <a:rPr xmlns:a="http://schemas.openxmlformats.org/drawingml/2006/main" sz="2650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Q</m:t>
                          </m:r>
                        </m:e>
                        <m:sub>
                          <m:r>
                            <a:rPr xmlns:a="http://schemas.openxmlformats.org/drawingml/2006/main" sz="2650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</m:den>
                  </m:f>
                  <m:r>
                    <a:rPr xmlns:a="http://schemas.openxmlformats.org/drawingml/2006/main" sz="26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26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1</m:t>
                  </m:r>
                  <m:r>
                    <a:rPr xmlns:a="http://schemas.openxmlformats.org/drawingml/2006/main" sz="26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-</m:t>
                  </m:r>
                  <m:f>
                    <m:fPr>
                      <m:ctrlPr>
                        <a:rPr xmlns:a="http://schemas.openxmlformats.org/drawingml/2006/main" sz="265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sSub>
                        <m:e>
                          <m:r>
                            <a:rPr xmlns:a="http://schemas.openxmlformats.org/drawingml/2006/main" sz="2650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Q</m:t>
                          </m:r>
                        </m:e>
                        <m:sub>
                          <m:r>
                            <a:rPr xmlns:a="http://schemas.openxmlformats.org/drawingml/2006/main" sz="2650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c</m:t>
                          </m:r>
                        </m:sub>
                      </m:sSub>
                    </m:num>
                    <m:den>
                      <m:sSub>
                        <m:e>
                          <m:r>
                            <a:rPr xmlns:a="http://schemas.openxmlformats.org/drawingml/2006/main" sz="2650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Q</m:t>
                          </m:r>
                        </m:e>
                        <m:sub>
                          <m:r>
                            <a:rPr xmlns:a="http://schemas.openxmlformats.org/drawingml/2006/main" sz="2650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</m:den>
                  </m:f>
                </m:oMath>
              </m:oMathPara>
            </a14:m>
          </a:p>
          <a:p>
            <a:pPr marL="205740" indent="-205740" defTabSz="452627">
              <a:spcBef>
                <a:spcPts val="900"/>
              </a:spcBef>
              <a:defRPr sz="2376"/>
            </a:pPr>
            <a:r>
              <a:t>Efficiency can never be 1. Some energy is always lost</a:t>
            </a:r>
          </a:p>
        </p:txBody>
      </p:sp>
      <p:pic>
        <p:nvPicPr>
          <p:cNvPr id="234" name="Screen Shot 2021-04-26 at 8.44.46 AM.png" descr="Screen Shot 2021-04-26 at 8.44.46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506210" y="2450408"/>
            <a:ext cx="3987801" cy="3238501"/>
          </a:xfrm>
          <a:prstGeom prst="rect">
            <a:avLst/>
          </a:prstGeom>
          <a:ln w="12700">
            <a:miter lim="400000"/>
          </a:ln>
        </p:spPr>
      </p:pic>
      <p:sp>
        <p:nvSpPr>
          <p:cNvPr id="235" name="Image Credit: OpenStax College Physics - Figure 15.17 CC BY 4.0"/>
          <p:cNvSpPr txBox="1"/>
          <p:nvPr/>
        </p:nvSpPr>
        <p:spPr>
          <a:xfrm>
            <a:off x="99182" y="6412229"/>
            <a:ext cx="11424911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/>
            <a:r>
              <a:t>Image Credit: OpenStax College Physics - Figure 15.17 CC BY 4.0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Example</a:t>
            </a:r>
          </a:p>
        </p:txBody>
      </p:sp>
      <p:sp>
        <p:nvSpPr>
          <p:cNvPr id="238" name="Content Placeholder 2"/>
          <p:cNvSpPr txBox="1"/>
          <p:nvPr>
            <p:ph type="body" sz="half" idx="1"/>
          </p:nvPr>
        </p:nvSpPr>
        <p:spPr>
          <a:xfrm>
            <a:off x="685801" y="1866682"/>
            <a:ext cx="5919481" cy="4585619"/>
          </a:xfrm>
          <a:prstGeom prst="rect">
            <a:avLst/>
          </a:prstGeom>
        </p:spPr>
        <p:txBody>
          <a:bodyPr/>
          <a:lstStyle/>
          <a:p>
            <a:pPr marL="268604" indent="-268604" defTabSz="429768">
              <a:spcBef>
                <a:spcPts val="900"/>
              </a:spcBef>
              <a:defRPr sz="2256"/>
            </a:pPr>
            <a:r>
              <a:t>A coal power plant uses heat transfer from burning coal to turn turbines which generate electricity. Suppose in a single day, the station has 2.50x10</a:t>
            </a:r>
            <a:r>
              <a:rPr baseline="54163"/>
              <a:t>14</a:t>
            </a:r>
            <a:r>
              <a:t> J heat transfer from coal and 1.48x10</a:t>
            </a:r>
            <a:r>
              <a:rPr baseline="54163"/>
              <a:t>14</a:t>
            </a:r>
            <a:r>
              <a:t> J heat transfer into the environment. What is the work done by the power station? What is the efficiency of the power station?</a:t>
            </a:r>
          </a:p>
          <a:p>
            <a:pPr lvl="1" marL="698373" indent="-268604" defTabSz="429768">
              <a:spcBef>
                <a:spcPts val="900"/>
              </a:spcBef>
              <a:defRPr sz="2068"/>
            </a:pPr>
            <a:r>
              <a:t>Draw a sketch (if applicable)</a:t>
            </a:r>
          </a:p>
          <a:p>
            <a:pPr lvl="1" marL="698373" indent="-268604" defTabSz="429768">
              <a:spcBef>
                <a:spcPts val="900"/>
              </a:spcBef>
              <a:defRPr sz="2068"/>
            </a:pPr>
            <a:r>
              <a:t>Identify known values</a:t>
            </a:r>
          </a:p>
          <a:p>
            <a:pPr lvl="1" marL="698373" indent="-268604" defTabSz="429768">
              <a:spcBef>
                <a:spcPts val="900"/>
              </a:spcBef>
              <a:defRPr sz="2068"/>
            </a:pPr>
            <a:r>
              <a:t>Identify equation</a:t>
            </a:r>
          </a:p>
          <a:p>
            <a:pPr lvl="1" marL="698373" indent="-268604" defTabSz="429768">
              <a:spcBef>
                <a:spcPts val="900"/>
              </a:spcBef>
              <a:defRPr sz="2068"/>
            </a:pPr>
            <a:r>
              <a:t>Enter values in the equation and solve</a:t>
            </a:r>
          </a:p>
        </p:txBody>
      </p:sp>
      <p:pic>
        <p:nvPicPr>
          <p:cNvPr id="239" name="Screen Shot 2021-04-26 at 8.44.46 AM.png" descr="Screen Shot 2021-04-26 at 8.44.46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488559" y="2540241"/>
            <a:ext cx="3987801" cy="3238501"/>
          </a:xfrm>
          <a:prstGeom prst="rect">
            <a:avLst/>
          </a:prstGeom>
          <a:ln w="12700">
            <a:miter lim="400000"/>
          </a:ln>
        </p:spPr>
      </p:pic>
      <p:sp>
        <p:nvSpPr>
          <p:cNvPr id="240" name="Image Credit: OpenStax College Physics - Figure 15.17 CC BY 4.0"/>
          <p:cNvSpPr txBox="1"/>
          <p:nvPr/>
        </p:nvSpPr>
        <p:spPr>
          <a:xfrm>
            <a:off x="99182" y="6412229"/>
            <a:ext cx="11424911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/>
            <a:r>
              <a:t>Image Credit: OpenStax College Physics - Figure 15.17 CC BY 4.0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Example</a:t>
            </a:r>
          </a:p>
        </p:txBody>
      </p:sp>
      <p:pic>
        <p:nvPicPr>
          <p:cNvPr id="243" name="Screen Shot 2021-04-26 at 8.44.46 AM.png" descr="Screen Shot 2021-04-26 at 8.44.46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369429" y="89141"/>
            <a:ext cx="2691131" cy="2185473"/>
          </a:xfrm>
          <a:prstGeom prst="rect">
            <a:avLst/>
          </a:prstGeom>
          <a:ln w="12700">
            <a:miter lim="400000"/>
          </a:ln>
        </p:spPr>
      </p:pic>
      <p:pic>
        <p:nvPicPr>
          <p:cNvPr id="244" name="Screen Shot 2021-02-28 at 5.36.04 PM.png" descr="Screen Shot 2021-02-28 at 5.36.04 P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71178" y="2127856"/>
            <a:ext cx="4117996" cy="4063272"/>
          </a:xfrm>
          <a:prstGeom prst="rect">
            <a:avLst/>
          </a:prstGeom>
          <a:ln w="12700">
            <a:miter lim="400000"/>
          </a:ln>
        </p:spPr>
      </p:pic>
      <p:sp>
        <p:nvSpPr>
          <p:cNvPr id="245" name="Text"/>
          <p:cNvSpPr txBox="1"/>
          <p:nvPr/>
        </p:nvSpPr>
        <p:spPr>
          <a:xfrm>
            <a:off x="7541383" y="2157729"/>
            <a:ext cx="3977586" cy="33383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/>
            <a14:m>
              <m:oMathPara>
                <m:oMathParaPr>
                  <m:jc m:val="left"/>
                </m:oMathParaPr>
                <m:oMath>
                  <m:sSub>
                    <m:e>
                      <m:r>
                        <a:rPr xmlns:a="http://schemas.openxmlformats.org/drawingml/2006/main" sz="20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Q</m:t>
                      </m:r>
                    </m:e>
                    <m:sub>
                      <m:r>
                        <a:rPr xmlns:a="http://schemas.openxmlformats.org/drawingml/2006/main" sz="20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sub>
                  </m:sSub>
                  <m:r>
                    <a:rPr xmlns:a="http://schemas.openxmlformats.org/drawingml/2006/main" sz="20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20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2.50</m:t>
                  </m:r>
                  <m:r>
                    <a:rPr xmlns:a="http://schemas.openxmlformats.org/drawingml/2006/main" sz="20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x</m:t>
                  </m:r>
                  <m:sSup>
                    <m:e>
                      <m:r>
                        <a:rPr xmlns:a="http://schemas.openxmlformats.org/drawingml/2006/main" sz="20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</m:e>
                    <m:sup>
                      <m:r>
                        <a:rPr xmlns:a="http://schemas.openxmlformats.org/drawingml/2006/main" sz="20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14</m:t>
                      </m:r>
                    </m:sup>
                  </m:sSup>
                  <m:r>
                    <a:rPr xmlns:a="http://schemas.openxmlformats.org/drawingml/2006/main" sz="20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J</m:t>
                  </m:r>
                  <m:r>
                    <a:rPr xmlns:a="http://schemas.openxmlformats.org/drawingml/2006/main" sz="20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;</m:t>
                  </m:r>
                  <m:sSub>
                    <m:e>
                      <m:r>
                        <a:rPr xmlns:a="http://schemas.openxmlformats.org/drawingml/2006/main" sz="20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Q</m:t>
                      </m:r>
                    </m:e>
                    <m:sub>
                      <m:r>
                        <a:rPr xmlns:a="http://schemas.openxmlformats.org/drawingml/2006/main" sz="20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</m:sub>
                  </m:sSub>
                  <m:r>
                    <a:rPr xmlns:a="http://schemas.openxmlformats.org/drawingml/2006/main" sz="20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20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1.48</m:t>
                  </m:r>
                  <m:r>
                    <a:rPr xmlns:a="http://schemas.openxmlformats.org/drawingml/2006/main" sz="20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x</m:t>
                  </m:r>
                  <m:sSup>
                    <m:e>
                      <m:r>
                        <a:rPr xmlns:a="http://schemas.openxmlformats.org/drawingml/2006/main" sz="20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</m:e>
                    <m:sup>
                      <m:r>
                        <a:rPr xmlns:a="http://schemas.openxmlformats.org/drawingml/2006/main" sz="20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14</m:t>
                      </m:r>
                    </m:sup>
                  </m:sSup>
                  <m:r>
                    <a:rPr xmlns:a="http://schemas.openxmlformats.org/drawingml/2006/main" sz="20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J</m:t>
                  </m:r>
                </m:oMath>
              </m:oMathPara>
            </a14:m>
          </a:p>
          <a:p>
            <a:pPr/>
          </a:p>
          <a:p>
            <a:pPr/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22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W</m:t>
                  </m:r>
                  <m:r>
                    <a:rPr xmlns:a="http://schemas.openxmlformats.org/drawingml/2006/main" sz="22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sSub>
                    <m:e>
                      <m:r>
                        <a:rPr xmlns:a="http://schemas.openxmlformats.org/drawingml/2006/main" sz="22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Q</m:t>
                      </m:r>
                    </m:e>
                    <m:sub>
                      <m:r>
                        <a:rPr xmlns:a="http://schemas.openxmlformats.org/drawingml/2006/main" sz="22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sub>
                  </m:sSub>
                  <m:r>
                    <a:rPr xmlns:a="http://schemas.openxmlformats.org/drawingml/2006/main" sz="22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-</m:t>
                  </m:r>
                  <m:sSub>
                    <m:e>
                      <m:r>
                        <a:rPr xmlns:a="http://schemas.openxmlformats.org/drawingml/2006/main" sz="22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Q</m:t>
                      </m:r>
                    </m:e>
                    <m:sub>
                      <m:r>
                        <a:rPr xmlns:a="http://schemas.openxmlformats.org/drawingml/2006/main" sz="22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</m:sub>
                  </m:sSub>
                </m:oMath>
              </m:oMathPara>
            </a14:m>
          </a:p>
          <a:p>
            <a:pPr/>
          </a:p>
          <a:p>
            <a:pPr/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16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W</m:t>
                  </m:r>
                  <m:r>
                    <a:rPr xmlns:a="http://schemas.openxmlformats.org/drawingml/2006/main" sz="16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16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2.50</m:t>
                  </m:r>
                  <m:r>
                    <a:rPr xmlns:a="http://schemas.openxmlformats.org/drawingml/2006/main" sz="16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x</m:t>
                  </m:r>
                  <m:sSup>
                    <m:e>
                      <m:r>
                        <a:rPr xmlns:a="http://schemas.openxmlformats.org/drawingml/2006/main" sz="16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</m:e>
                    <m:sup>
                      <m:r>
                        <a:rPr xmlns:a="http://schemas.openxmlformats.org/drawingml/2006/main" sz="16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14</m:t>
                      </m:r>
                    </m:sup>
                  </m:sSup>
                  <m:r>
                    <a:rPr xmlns:a="http://schemas.openxmlformats.org/drawingml/2006/main" sz="16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J</m:t>
                  </m:r>
                  <m:r>
                    <a:rPr xmlns:a="http://schemas.openxmlformats.org/drawingml/2006/main" sz="16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-</m:t>
                  </m:r>
                  <m:r>
                    <a:rPr xmlns:a="http://schemas.openxmlformats.org/drawingml/2006/main" sz="16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1.48</m:t>
                  </m:r>
                  <m:r>
                    <a:rPr xmlns:a="http://schemas.openxmlformats.org/drawingml/2006/main" sz="16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x</m:t>
                  </m:r>
                  <m:sSup>
                    <m:e>
                      <m:r>
                        <a:rPr xmlns:a="http://schemas.openxmlformats.org/drawingml/2006/main" sz="16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</m:e>
                    <m:sup>
                      <m:r>
                        <a:rPr xmlns:a="http://schemas.openxmlformats.org/drawingml/2006/main" sz="16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14</m:t>
                      </m:r>
                    </m:sup>
                  </m:sSup>
                  <m:r>
                    <a:rPr xmlns:a="http://schemas.openxmlformats.org/drawingml/2006/main" sz="16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J</m:t>
                  </m:r>
                  <m:r>
                    <a:rPr xmlns:a="http://schemas.openxmlformats.org/drawingml/2006/main" sz="16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16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1.02</m:t>
                  </m:r>
                  <m:r>
                    <a:rPr xmlns:a="http://schemas.openxmlformats.org/drawingml/2006/main" sz="16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x</m:t>
                  </m:r>
                  <m:sSup>
                    <m:e>
                      <m:r>
                        <a:rPr xmlns:a="http://schemas.openxmlformats.org/drawingml/2006/main" sz="16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</m:e>
                    <m:sup>
                      <m:r>
                        <a:rPr xmlns:a="http://schemas.openxmlformats.org/drawingml/2006/main" sz="16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14</m:t>
                      </m:r>
                    </m:sup>
                  </m:sSup>
                  <m:r>
                    <a:rPr xmlns:a="http://schemas.openxmlformats.org/drawingml/2006/main" sz="16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J</m:t>
                  </m:r>
                </m:oMath>
              </m:oMathPara>
            </a14:m>
          </a:p>
          <a:p>
            <a:pPr/>
          </a:p>
          <a:p>
            <a:pPr/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E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f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f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f>
                    <m:fPr>
                      <m:ctrlPr>
                        <a:rPr xmlns:a="http://schemas.openxmlformats.org/drawingml/2006/main" sz="2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r>
                        <a:rPr xmlns:a="http://schemas.openxmlformats.org/drawingml/2006/main" sz="2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num>
                    <m:den>
                      <m:sSub>
                        <m:e>
                          <m:r>
                            <a:rPr xmlns:a="http://schemas.openxmlformats.org/drawingml/2006/main" sz="21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Q</m:t>
                          </m:r>
                        </m:e>
                        <m:sub>
                          <m:r>
                            <a:rPr xmlns:a="http://schemas.openxmlformats.org/drawingml/2006/main" sz="21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</m:den>
                  </m:f>
                </m:oMath>
              </m:oMathPara>
            </a14:m>
          </a:p>
          <a:p>
            <a:pPr/>
          </a:p>
          <a:p>
            <a:pPr/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2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E</m:t>
                  </m:r>
                  <m:r>
                    <a:rPr xmlns:a="http://schemas.openxmlformats.org/drawingml/2006/main" sz="2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f</m:t>
                  </m:r>
                  <m:r>
                    <a:rPr xmlns:a="http://schemas.openxmlformats.org/drawingml/2006/main" sz="2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f</m:t>
                  </m:r>
                  <m:r>
                    <a:rPr xmlns:a="http://schemas.openxmlformats.org/drawingml/2006/main" sz="2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f>
                    <m:fPr>
                      <m:ctrlPr>
                        <a:rPr xmlns:a="http://schemas.openxmlformats.org/drawingml/2006/main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r>
                        <a:rPr xmlns:a="http://schemas.openxmlformats.org/drawingml/2006/main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1.02</m:t>
                      </m:r>
                      <m:r>
                        <a:rPr xmlns:a="http://schemas.openxmlformats.org/drawingml/2006/main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sSup>
                        <m:e>
                          <m:r>
                            <a:rPr xmlns:a="http://schemas.openxmlformats.org/drawingml/2006/main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xmlns:a="http://schemas.openxmlformats.org/drawingml/2006/main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14</m:t>
                          </m:r>
                        </m:sup>
                      </m:sSup>
                      <m:r>
                        <a:rPr xmlns:a="http://schemas.openxmlformats.org/drawingml/2006/main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J</m:t>
                      </m:r>
                    </m:num>
                    <m:den>
                      <m:r>
                        <a:rPr xmlns:a="http://schemas.openxmlformats.org/drawingml/2006/main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2.50</m:t>
                      </m:r>
                      <m:r>
                        <a:rPr xmlns:a="http://schemas.openxmlformats.org/drawingml/2006/main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sSup>
                        <m:e>
                          <m:r>
                            <a:rPr xmlns:a="http://schemas.openxmlformats.org/drawingml/2006/main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xmlns:a="http://schemas.openxmlformats.org/drawingml/2006/main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14</m:t>
                          </m:r>
                        </m:sup>
                      </m:sSup>
                      <m:r>
                        <a:rPr xmlns:a="http://schemas.openxmlformats.org/drawingml/2006/main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J</m:t>
                      </m:r>
                    </m:den>
                  </m:f>
                  <m:r>
                    <a:rPr xmlns:a="http://schemas.openxmlformats.org/drawingml/2006/main" sz="2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2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0.408</m:t>
                  </m:r>
                  <m:r>
                    <a:rPr xmlns:a="http://schemas.openxmlformats.org/drawingml/2006/main" sz="2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2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40.8</m:t>
                  </m:r>
                  <m:r>
                    <a:rPr xmlns:a="http://schemas.openxmlformats.org/drawingml/2006/main" sz="2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%</m:t>
                  </m:r>
                </m:oMath>
              </m:oMathPara>
            </a14:m>
          </a:p>
        </p:txBody>
      </p:sp>
      <p:sp>
        <p:nvSpPr>
          <p:cNvPr id="246" name="Content Placeholder 2"/>
          <p:cNvSpPr txBox="1"/>
          <p:nvPr>
            <p:ph type="body" sz="half" idx="1"/>
          </p:nvPr>
        </p:nvSpPr>
        <p:spPr>
          <a:xfrm>
            <a:off x="685801" y="1866682"/>
            <a:ext cx="5919481" cy="4585619"/>
          </a:xfrm>
          <a:prstGeom prst="rect">
            <a:avLst/>
          </a:prstGeom>
        </p:spPr>
        <p:txBody>
          <a:bodyPr/>
          <a:lstStyle/>
          <a:p>
            <a:pPr marL="268604" indent="-268604" defTabSz="429768">
              <a:spcBef>
                <a:spcPts val="900"/>
              </a:spcBef>
              <a:defRPr sz="2256"/>
            </a:pPr>
            <a:r>
              <a:t>A coal power plant uses heat transfer from burning coal to turn turbines which generate electricity. Suppose in a single day, the station has 2.50x10</a:t>
            </a:r>
            <a:r>
              <a:rPr baseline="54163"/>
              <a:t>14</a:t>
            </a:r>
            <a:r>
              <a:t> J heat transfer from coal and 1.48x10</a:t>
            </a:r>
            <a:r>
              <a:rPr baseline="54163"/>
              <a:t>14</a:t>
            </a:r>
            <a:r>
              <a:t> J heat transfer into the environment. What is the work done by the power station? What is the efficiency of the power station?</a:t>
            </a:r>
          </a:p>
          <a:p>
            <a:pPr lvl="1" marL="698373" indent="-268604" defTabSz="429768">
              <a:spcBef>
                <a:spcPts val="900"/>
              </a:spcBef>
              <a:defRPr sz="2068"/>
            </a:pPr>
            <a:r>
              <a:t>Draw a sketch (if applicable)</a:t>
            </a:r>
          </a:p>
          <a:p>
            <a:pPr lvl="1" marL="698373" indent="-268604" defTabSz="429768">
              <a:spcBef>
                <a:spcPts val="900"/>
              </a:spcBef>
              <a:defRPr sz="2068"/>
            </a:pPr>
            <a:r>
              <a:t>Identify known values</a:t>
            </a:r>
          </a:p>
          <a:p>
            <a:pPr lvl="1" marL="698373" indent="-268604" defTabSz="429768">
              <a:spcBef>
                <a:spcPts val="900"/>
              </a:spcBef>
              <a:defRPr sz="2068"/>
            </a:pPr>
            <a:r>
              <a:t>Identify equation</a:t>
            </a:r>
          </a:p>
          <a:p>
            <a:pPr lvl="1" marL="698373" indent="-268604" defTabSz="429768">
              <a:spcBef>
                <a:spcPts val="900"/>
              </a:spcBef>
              <a:defRPr sz="2068"/>
            </a:pPr>
            <a:r>
              <a:t>Enter values in the equation and solve</a:t>
            </a:r>
          </a:p>
        </p:txBody>
      </p:sp>
      <p:sp>
        <p:nvSpPr>
          <p:cNvPr id="247" name="Image Credit: OpenStax College Physics - Figure 15.17 CC BY 4.0"/>
          <p:cNvSpPr txBox="1"/>
          <p:nvPr/>
        </p:nvSpPr>
        <p:spPr>
          <a:xfrm>
            <a:off x="99182" y="6412229"/>
            <a:ext cx="11424911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/>
            <a:r>
              <a:t>Image Credit: OpenStax College Physics - Figure 15.17 CC BY 4.0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Summary</a:t>
            </a:r>
          </a:p>
        </p:txBody>
      </p:sp>
      <p:sp>
        <p:nvSpPr>
          <p:cNvPr id="250" name="Content Placeholder 2"/>
          <p:cNvSpPr txBox="1"/>
          <p:nvPr>
            <p:ph type="body" idx="1"/>
          </p:nvPr>
        </p:nvSpPr>
        <p:spPr>
          <a:xfrm>
            <a:off x="1030287" y="2040466"/>
            <a:ext cx="10131426" cy="3649134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1st Law: Law of conservation of energy. Change in energy = energy in less the energy out</a:t>
            </a:r>
          </a:p>
          <a:p>
            <a:pPr>
              <a:defRPr sz="2400"/>
            </a:pPr>
          </a:p>
          <a:p>
            <a:pPr>
              <a:defRPr sz="2400"/>
            </a:pPr>
            <a:r>
              <a:t>Heat engines are devices that we use to do work on a system</a:t>
            </a:r>
          </a:p>
          <a:p>
            <a:pPr>
              <a:defRPr sz="2400"/>
            </a:pPr>
          </a:p>
          <a:p>
            <a:pPr>
              <a:defRPr sz="2400"/>
            </a:pPr>
            <a:r>
              <a:t>2nd Law: A system can never convert heat to work with 100% efficiency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First Law of Thermodynamics</a:t>
            </a:r>
          </a:p>
        </p:txBody>
      </p:sp>
      <p:sp>
        <p:nvSpPr>
          <p:cNvPr id="181" name="Content Placeholder 2"/>
          <p:cNvSpPr txBox="1"/>
          <p:nvPr>
            <p:ph type="body" sz="half" idx="1"/>
          </p:nvPr>
        </p:nvSpPr>
        <p:spPr>
          <a:xfrm>
            <a:off x="673101" y="2019051"/>
            <a:ext cx="5274325" cy="4325682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Change in internal energy of a system is equal to the net heat transfer into the system minus the net work done by the system</a:t>
            </a:r>
            <a:endParaRPr sz="1600"/>
          </a:p>
          <a:p>
            <a:pPr lvl="1" marL="665018" indent="-207818">
              <a:defRPr sz="2200"/>
            </a:pPr>
            <a14:m>
              <m:oMathPara>
                <m:oMathParaPr>
                  <m:jc m:val="left"/>
                </m:oMathParaPr>
                <m:oMath>
                  <m:r>
                    <m:rPr>
                      <m:sty m:val="p"/>
                    </m:rPr>
                    <a:rPr xmlns:a="http://schemas.openxmlformats.org/drawingml/2006/main" sz="270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Δ</m:t>
                  </m:r>
                  <m:r>
                    <a:rPr xmlns:a="http://schemas.openxmlformats.org/drawingml/2006/main" sz="270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U</m:t>
                  </m:r>
                  <m:r>
                    <a:rPr xmlns:a="http://schemas.openxmlformats.org/drawingml/2006/main" sz="270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270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Q</m:t>
                  </m:r>
                  <m:r>
                    <a:rPr xmlns:a="http://schemas.openxmlformats.org/drawingml/2006/main" sz="270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-</m:t>
                  </m:r>
                  <m:r>
                    <a:rPr xmlns:a="http://schemas.openxmlformats.org/drawingml/2006/main" sz="270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W</m:t>
                  </m:r>
                </m:oMath>
              </m:oMathPara>
            </a14:m>
          </a:p>
          <a:p>
            <a:pPr lvl="1" marL="665018" indent="-207818">
              <a:defRPr sz="2200"/>
            </a:pPr>
            <a:r>
              <a:t>Conservation of energy for a system in thermal equilibrium</a:t>
            </a:r>
          </a:p>
        </p:txBody>
      </p:sp>
      <p:sp>
        <p:nvSpPr>
          <p:cNvPr id="182" name="Image Credit: OpenStax College Physics - Figure 15.3 CC BY 4.0"/>
          <p:cNvSpPr txBox="1"/>
          <p:nvPr/>
        </p:nvSpPr>
        <p:spPr>
          <a:xfrm>
            <a:off x="99182" y="6412229"/>
            <a:ext cx="11424911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/>
            <a:r>
              <a:t>Image Credit: OpenStax College Physics - Figure 15.3 CC BY 4.0</a:t>
            </a:r>
          </a:p>
        </p:txBody>
      </p:sp>
      <p:pic>
        <p:nvPicPr>
          <p:cNvPr id="183" name="Screen Shot 2021-04-24 at 3.59.24 PM.png" descr="Screen Shot 2021-04-24 at 3.59.24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95046" y="2547063"/>
            <a:ext cx="5274326" cy="338397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Example</a:t>
            </a:r>
          </a:p>
        </p:txBody>
      </p:sp>
      <p:sp>
        <p:nvSpPr>
          <p:cNvPr id="186" name="Content Placeholder 2"/>
          <p:cNvSpPr txBox="1"/>
          <p:nvPr>
            <p:ph type="body" sz="half" idx="1"/>
          </p:nvPr>
        </p:nvSpPr>
        <p:spPr>
          <a:xfrm>
            <a:off x="685801" y="1866682"/>
            <a:ext cx="5919481" cy="4585619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There is a heat transfer of 40.00 J to a system, while the system does 10.0 J of work. Later, there is heat transfer of 25.00 J out of the system while 4.00 J of work is done on the system. What is the net change in internal energy of the system?</a:t>
            </a:r>
          </a:p>
          <a:p>
            <a:pPr lvl="1" marL="742950" indent="-285750">
              <a:defRPr sz="2200"/>
            </a:pPr>
            <a:r>
              <a:t>Draw a sketch (if applicable)</a:t>
            </a:r>
          </a:p>
          <a:p>
            <a:pPr lvl="1" marL="742950" indent="-285750">
              <a:defRPr sz="2200"/>
            </a:pPr>
            <a:r>
              <a:t>Identify known values</a:t>
            </a:r>
          </a:p>
          <a:p>
            <a:pPr lvl="1" marL="742950" indent="-285750">
              <a:defRPr sz="2200"/>
            </a:pPr>
            <a:r>
              <a:t>Identify equation</a:t>
            </a:r>
          </a:p>
          <a:p>
            <a:pPr lvl="1" marL="742950" indent="-285750">
              <a:defRPr sz="2200"/>
            </a:pPr>
            <a:r>
              <a:t>Enter values in the equation and solve</a:t>
            </a:r>
          </a:p>
        </p:txBody>
      </p:sp>
      <p:sp>
        <p:nvSpPr>
          <p:cNvPr id="187" name="Image Credit: OpenStax College Physics - Figure 15.4a CC BY 4.0"/>
          <p:cNvSpPr txBox="1"/>
          <p:nvPr/>
        </p:nvSpPr>
        <p:spPr>
          <a:xfrm>
            <a:off x="99182" y="6412229"/>
            <a:ext cx="11424911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/>
            <a:r>
              <a:t>Image Credit: OpenStax College Physics - Figure 15.4a CC BY 4.0</a:t>
            </a:r>
          </a:p>
        </p:txBody>
      </p:sp>
      <p:pic>
        <p:nvPicPr>
          <p:cNvPr id="188" name="Screen Shot 2021-04-24 at 4.11.30 PM.png" descr="Screen Shot 2021-04-24 at 4.11.30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15819" y="2475943"/>
            <a:ext cx="4616182" cy="336709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Example</a:t>
            </a:r>
          </a:p>
        </p:txBody>
      </p:sp>
      <p:sp>
        <p:nvSpPr>
          <p:cNvPr id="191" name="Content Placeholder 2"/>
          <p:cNvSpPr txBox="1"/>
          <p:nvPr>
            <p:ph type="body" sz="half" idx="1"/>
          </p:nvPr>
        </p:nvSpPr>
        <p:spPr>
          <a:xfrm>
            <a:off x="685801" y="1866682"/>
            <a:ext cx="5919481" cy="4585619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There is a heat transfer of 40.00 J to a system, while the system does 10.0 J of work. Later, there is heat transfer of 25.00 J out of the system while 4.00 J of work is done on the system. What is the net change in internal energy of the system?</a:t>
            </a:r>
          </a:p>
          <a:p>
            <a:pPr lvl="1" marL="742950" indent="-285750">
              <a:defRPr sz="2200"/>
            </a:pPr>
            <a:r>
              <a:t>Draw a sketch (if applicable)</a:t>
            </a:r>
          </a:p>
          <a:p>
            <a:pPr lvl="1" marL="742950" indent="-285750">
              <a:defRPr sz="2200"/>
            </a:pPr>
            <a:r>
              <a:t>Identify known values</a:t>
            </a:r>
          </a:p>
          <a:p>
            <a:pPr lvl="1" marL="742950" indent="-285750">
              <a:defRPr sz="2200"/>
            </a:pPr>
            <a:r>
              <a:t>Identify equation</a:t>
            </a:r>
          </a:p>
          <a:p>
            <a:pPr lvl="1" marL="742950" indent="-285750">
              <a:defRPr sz="2200"/>
            </a:pPr>
            <a:r>
              <a:t>Enter values in the equation and solve</a:t>
            </a:r>
          </a:p>
        </p:txBody>
      </p:sp>
      <p:sp>
        <p:nvSpPr>
          <p:cNvPr id="192" name="Image Credit: OpenStax College Physics - Figure 15.4a CC BY 4.0"/>
          <p:cNvSpPr txBox="1"/>
          <p:nvPr/>
        </p:nvSpPr>
        <p:spPr>
          <a:xfrm>
            <a:off x="99182" y="6412229"/>
            <a:ext cx="11424911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/>
            <a:r>
              <a:t>Image Credit: OpenStax College Physics - Figure 15.4a CC BY 4.0</a:t>
            </a:r>
          </a:p>
        </p:txBody>
      </p:sp>
      <p:pic>
        <p:nvPicPr>
          <p:cNvPr id="193" name="Screen Shot 2021-02-28 at 5.36.04 PM.png" descr="Screen Shot 2021-02-28 at 5.36.04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760841" y="2273541"/>
            <a:ext cx="3822701" cy="3771901"/>
          </a:xfrm>
          <a:prstGeom prst="rect">
            <a:avLst/>
          </a:prstGeom>
          <a:ln w="12700">
            <a:miter lim="400000"/>
          </a:ln>
        </p:spPr>
      </p:pic>
      <p:sp>
        <p:nvSpPr>
          <p:cNvPr id="194" name="Text"/>
          <p:cNvSpPr txBox="1"/>
          <p:nvPr/>
        </p:nvSpPr>
        <p:spPr>
          <a:xfrm>
            <a:off x="7757283" y="2266706"/>
            <a:ext cx="3626617" cy="37855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/>
            <a14:m>
              <m:oMathPara>
                <m:oMathParaPr>
                  <m:jc m:val="left"/>
                </m:oMathParaPr>
                <m:oMath>
                  <m:sSub>
                    <m:e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Q</m:t>
                      </m:r>
                    </m:e>
                    <m:sub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40.00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J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;</m:t>
                  </m:r>
                  <m:sSub>
                    <m:e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Q</m:t>
                      </m:r>
                    </m:e>
                    <m:sub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b>
                  </m:sSub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-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25.00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J</m:t>
                  </m:r>
                </m:oMath>
              </m:oMathPara>
            </a14:m>
          </a:p>
          <a:p>
            <a:pPr/>
            <a14:m>
              <m:oMathPara>
                <m:oMathParaPr>
                  <m:jc m:val="left"/>
                </m:oMathParaPr>
                <m:oMath>
                  <m:sSub>
                    <m:e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e>
                    <m:sub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10.00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J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;</m:t>
                  </m:r>
                  <m:sSub>
                    <m:e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e>
                    <m:sub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b>
                  </m:sSub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-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4.00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J</m:t>
                  </m:r>
                </m:oMath>
              </m:oMathPara>
            </a14:m>
          </a:p>
          <a:p>
            <a:pPr/>
          </a:p>
          <a:p>
            <a:pPr/>
            <a14:m>
              <m:oMathPara>
                <m:oMathParaPr>
                  <m:jc m:val="left"/>
                </m:oMathParaPr>
                <m:oMath>
                  <m:sSub>
                    <m:e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Q</m:t>
                      </m:r>
                    </m:e>
                    <m:sub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e</m:t>
                      </m:r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</m:sub>
                  </m:sSub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sSub>
                    <m:e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Q</m:t>
                      </m:r>
                    </m:e>
                    <m:sub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sSub>
                    <m:e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Q</m:t>
                      </m:r>
                    </m:e>
                    <m:sub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b>
                  </m:sSub>
                </m:oMath>
              </m:oMathPara>
            </a14:m>
          </a:p>
          <a:p>
            <a:pPr/>
            <a14:m>
              <m:oMathPara>
                <m:oMathParaPr>
                  <m:jc m:val="left"/>
                </m:oMathParaPr>
                <m:oMath>
                  <m:sSub>
                    <m:e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e>
                    <m:sub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e</m:t>
                      </m:r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</m:sub>
                  </m:sSub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sSub>
                    <m:e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e>
                    <m:sub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sSub>
                    <m:e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e>
                    <m:sub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b>
                  </m:sSub>
                </m:oMath>
              </m:oMathPara>
            </a14:m>
          </a:p>
          <a:p>
            <a:pPr/>
          </a:p>
          <a:p>
            <a:pPr/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2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Q</m:t>
                  </m:r>
                  <m:r>
                    <a:rPr xmlns:a="http://schemas.openxmlformats.org/drawingml/2006/main" sz="2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2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40.00</m:t>
                  </m:r>
                  <m:r>
                    <a:rPr xmlns:a="http://schemas.openxmlformats.org/drawingml/2006/main" sz="2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J</m:t>
                  </m:r>
                  <m:r>
                    <a:rPr xmlns:a="http://schemas.openxmlformats.org/drawingml/2006/main" sz="2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-</m:t>
                  </m:r>
                  <m:r>
                    <a:rPr xmlns:a="http://schemas.openxmlformats.org/drawingml/2006/main" sz="2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25.00</m:t>
                  </m:r>
                  <m:r>
                    <a:rPr xmlns:a="http://schemas.openxmlformats.org/drawingml/2006/main" sz="2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J</m:t>
                  </m:r>
                  <m:r>
                    <a:rPr xmlns:a="http://schemas.openxmlformats.org/drawingml/2006/main" sz="2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2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15.00</m:t>
                  </m:r>
                  <m:r>
                    <a:rPr xmlns:a="http://schemas.openxmlformats.org/drawingml/2006/main" sz="2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J</m:t>
                  </m:r>
                </m:oMath>
              </m:oMathPara>
            </a14:m>
          </a:p>
          <a:p>
            <a:pPr/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W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10.00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J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-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4.00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J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6.00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J</m:t>
                  </m:r>
                </m:oMath>
              </m:oMathPara>
            </a14:m>
          </a:p>
          <a:p>
            <a:pPr/>
          </a:p>
          <a:p>
            <a:pPr/>
            <a14:m>
              <m:oMathPara>
                <m:oMathParaPr>
                  <m:jc m:val="left"/>
                </m:oMathParaPr>
                <m:oMath>
                  <m:r>
                    <m:rPr>
                      <m:sty m:val="p"/>
                    </m:rPr>
                    <a:rPr xmlns:a="http://schemas.openxmlformats.org/drawingml/2006/main" sz="2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Δ</m:t>
                  </m:r>
                  <m:r>
                    <a:rPr xmlns:a="http://schemas.openxmlformats.org/drawingml/2006/main" sz="2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U</m:t>
                  </m:r>
                  <m:r>
                    <a:rPr xmlns:a="http://schemas.openxmlformats.org/drawingml/2006/main" sz="2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2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Q</m:t>
                  </m:r>
                  <m:r>
                    <a:rPr xmlns:a="http://schemas.openxmlformats.org/drawingml/2006/main" sz="2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-</m:t>
                  </m:r>
                  <m:r>
                    <a:rPr xmlns:a="http://schemas.openxmlformats.org/drawingml/2006/main" sz="2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W</m:t>
                  </m:r>
                  <m:r>
                    <a:rPr xmlns:a="http://schemas.openxmlformats.org/drawingml/2006/main" sz="2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2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15.00</m:t>
                  </m:r>
                  <m:r>
                    <a:rPr xmlns:a="http://schemas.openxmlformats.org/drawingml/2006/main" sz="2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J</m:t>
                  </m:r>
                  <m:r>
                    <a:rPr xmlns:a="http://schemas.openxmlformats.org/drawingml/2006/main" sz="2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-</m:t>
                  </m:r>
                  <m:r>
                    <a:rPr xmlns:a="http://schemas.openxmlformats.org/drawingml/2006/main" sz="2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6.00</m:t>
                  </m:r>
                  <m:r>
                    <a:rPr xmlns:a="http://schemas.openxmlformats.org/drawingml/2006/main" sz="21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J</m:t>
                  </m:r>
                </m:oMath>
              </m:oMathPara>
            </a14:m>
          </a:p>
          <a:p>
            <a:pPr/>
          </a:p>
          <a:p>
            <a:pPr/>
            <a14:m>
              <m:oMathPara>
                <m:oMathParaPr>
                  <m:jc m:val="left"/>
                </m:oMathParaPr>
                <m:oMath>
                  <m:r>
                    <m:rPr>
                      <m:sty m:val="p"/>
                    </m:rP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Δ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U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9.00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J</m:t>
                  </m:r>
                </m:oMath>
              </m:oMathPara>
            </a14:m>
          </a:p>
        </p:txBody>
      </p:sp>
      <p:pic>
        <p:nvPicPr>
          <p:cNvPr id="195" name="Screen Shot 2021-04-24 at 4.11.30 PM.png" descr="Screen Shot 2021-04-24 at 4.11.30 P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239119" y="134987"/>
            <a:ext cx="2662944" cy="194238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Title 1"/>
          <p:cNvSpPr txBox="1"/>
          <p:nvPr>
            <p:ph type="title"/>
          </p:nvPr>
        </p:nvSpPr>
        <p:spPr>
          <a:xfrm>
            <a:off x="914400" y="495287"/>
            <a:ext cx="10131426" cy="1456268"/>
          </a:xfrm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Heat Engine</a:t>
            </a:r>
          </a:p>
        </p:txBody>
      </p:sp>
      <p:sp>
        <p:nvSpPr>
          <p:cNvPr id="198" name="Image Credit: OpenStax College Physics - Figure 15.7 CC BY 4.0"/>
          <p:cNvSpPr txBox="1"/>
          <p:nvPr/>
        </p:nvSpPr>
        <p:spPr>
          <a:xfrm>
            <a:off x="99182" y="6412229"/>
            <a:ext cx="11424911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/>
            <a:r>
              <a:t>Image Credit: OpenStax College Physics - Figure 15.7 CC BY 4.0</a:t>
            </a:r>
          </a:p>
        </p:txBody>
      </p:sp>
      <p:pic>
        <p:nvPicPr>
          <p:cNvPr id="199" name="Screen Shot 2021-04-26 at 8.15.13 AM.png" descr="Screen Shot 2021-04-26 at 8.15.13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876753" y="2186016"/>
            <a:ext cx="3155535" cy="3991752"/>
          </a:xfrm>
          <a:prstGeom prst="rect">
            <a:avLst/>
          </a:prstGeom>
          <a:ln w="12700">
            <a:miter lim="400000"/>
          </a:ln>
        </p:spPr>
      </p:pic>
      <p:sp>
        <p:nvSpPr>
          <p:cNvPr id="200" name="Content Placeholder 2"/>
          <p:cNvSpPr txBox="1"/>
          <p:nvPr>
            <p:ph type="body" sz="half" idx="1"/>
          </p:nvPr>
        </p:nvSpPr>
        <p:spPr>
          <a:xfrm>
            <a:off x="673101" y="2019051"/>
            <a:ext cx="5274325" cy="4325682"/>
          </a:xfrm>
          <a:prstGeom prst="rect">
            <a:avLst/>
          </a:prstGeom>
        </p:spPr>
        <p:txBody>
          <a:bodyPr/>
          <a:lstStyle/>
          <a:p>
            <a:pPr marL="268604" indent="-268604" defTabSz="429768">
              <a:spcBef>
                <a:spcPts val="900"/>
              </a:spcBef>
              <a:defRPr sz="2256"/>
            </a:pPr>
            <a:r>
              <a:t>A device that uses heat energy to do work</a:t>
            </a:r>
          </a:p>
          <a:p>
            <a:pPr lvl="1" marL="698373" indent="-268604" defTabSz="429768">
              <a:spcBef>
                <a:spcPts val="900"/>
              </a:spcBef>
              <a:defRPr sz="2068"/>
            </a:pPr>
            <a:r>
              <a:t>Car engine</a:t>
            </a:r>
          </a:p>
          <a:p>
            <a:pPr lvl="1" marL="698373" indent="-268604" defTabSz="429768">
              <a:spcBef>
                <a:spcPts val="900"/>
              </a:spcBef>
              <a:defRPr sz="2068"/>
            </a:pPr>
            <a:r>
              <a:t>Steam turbines</a:t>
            </a:r>
          </a:p>
          <a:p>
            <a:pPr marL="268604" indent="-268604" defTabSz="429768">
              <a:spcBef>
                <a:spcPts val="900"/>
              </a:spcBef>
              <a:defRPr sz="2256"/>
            </a:pPr>
            <a:r>
              <a:t>Work done depends on the path taken</a:t>
            </a:r>
          </a:p>
          <a:p>
            <a:pPr lvl="1" marL="625117" indent="-195349" defTabSz="429768">
              <a:spcBef>
                <a:spcPts val="900"/>
              </a:spcBef>
              <a:defRPr sz="2068"/>
            </a:pPr>
            <a:r>
              <a:t>PV diagram</a:t>
            </a:r>
          </a:p>
          <a:p>
            <a:pPr lvl="1" marL="625117" indent="-195349" defTabSz="429768">
              <a:spcBef>
                <a:spcPts val="900"/>
              </a:spcBef>
              <a:defRPr sz="2068"/>
            </a:pPr>
            <a:r>
              <a:t>Vertical paths - constant volume - isochoric</a:t>
            </a:r>
          </a:p>
          <a:p>
            <a:pPr lvl="1" marL="625117" indent="-195349" defTabSz="429768">
              <a:spcBef>
                <a:spcPts val="900"/>
              </a:spcBef>
              <a:defRPr sz="2068"/>
            </a:pPr>
            <a:r>
              <a:t>Horizontal paths - constant pressure - isobaric. </a:t>
            </a:r>
            <a14:m>
              <m:oMath>
                <m:r>
                  <a:rPr xmlns:a="http://schemas.openxmlformats.org/drawingml/2006/main" sz="2500" i="1">
                    <a:solidFill>
                      <a:srgbClr val="FFFFFF"/>
                    </a:solidFill>
                    <a:latin typeface="Cambria Math" panose="02040503050406030204" pitchFamily="18" charset="0"/>
                  </a:rPr>
                  <m:t>W</m:t>
                </m:r>
                <m:r>
                  <a:rPr xmlns:a="http://schemas.openxmlformats.org/drawingml/2006/main" sz="2500" i="1">
                    <a:solidFill>
                      <a:srgbClr val="FFFFFF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xmlns:a="http://schemas.openxmlformats.org/drawingml/2006/main" sz="2500" i="1">
                    <a:solidFill>
                      <a:srgbClr val="FFFFFF"/>
                    </a:solidFill>
                    <a:latin typeface="Cambria Math" panose="02040503050406030204" pitchFamily="18" charset="0"/>
                  </a:rPr>
                  <m:t>P</m:t>
                </m:r>
                <m:r>
                  <m:rPr>
                    <m:sty m:val="p"/>
                  </m:rPr>
                  <a:rPr xmlns:a="http://schemas.openxmlformats.org/drawingml/2006/main" sz="2500" i="1">
                    <a:solidFill>
                      <a:srgbClr val="FFFFFF"/>
                    </a:solidFill>
                    <a:latin typeface="Cambria Math" panose="02040503050406030204" pitchFamily="18" charset="0"/>
                  </a:rPr>
                  <m:t>Δ</m:t>
                </m:r>
                <m:r>
                  <a:rPr xmlns:a="http://schemas.openxmlformats.org/drawingml/2006/main" sz="2500" i="1">
                    <a:solidFill>
                      <a:srgbClr val="FFFFFF"/>
                    </a:solidFill>
                    <a:latin typeface="Cambria Math" panose="02040503050406030204" pitchFamily="18" charset="0"/>
                  </a:rPr>
                  <m:t>V</m:t>
                </m:r>
              </m:oMath>
            </a14:m>
            <a:endParaRPr sz="2200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Title 1"/>
          <p:cNvSpPr txBox="1"/>
          <p:nvPr>
            <p:ph type="title"/>
          </p:nvPr>
        </p:nvSpPr>
        <p:spPr>
          <a:xfrm>
            <a:off x="914400" y="495287"/>
            <a:ext cx="10131426" cy="1456268"/>
          </a:xfrm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Heat Engine</a:t>
            </a:r>
          </a:p>
        </p:txBody>
      </p:sp>
      <p:sp>
        <p:nvSpPr>
          <p:cNvPr id="203" name="Content Placeholder 2"/>
          <p:cNvSpPr txBox="1"/>
          <p:nvPr>
            <p:ph type="body" sz="half" idx="1"/>
          </p:nvPr>
        </p:nvSpPr>
        <p:spPr>
          <a:xfrm>
            <a:off x="673101" y="2019051"/>
            <a:ext cx="5274325" cy="4325682"/>
          </a:xfrm>
          <a:prstGeom prst="rect">
            <a:avLst/>
          </a:prstGeom>
        </p:spPr>
        <p:txBody>
          <a:bodyPr/>
          <a:lstStyle/>
          <a:p>
            <a:pPr marL="268604" indent="-268604" defTabSz="429768">
              <a:spcBef>
                <a:spcPts val="900"/>
              </a:spcBef>
              <a:defRPr sz="2256"/>
            </a:pPr>
            <a:r>
              <a:t>A device that uses heat energy to do work</a:t>
            </a:r>
          </a:p>
          <a:p>
            <a:pPr lvl="1" marL="698373" indent="-268604" defTabSz="429768">
              <a:spcBef>
                <a:spcPts val="900"/>
              </a:spcBef>
              <a:defRPr sz="2068"/>
            </a:pPr>
            <a:r>
              <a:t>Car engine</a:t>
            </a:r>
          </a:p>
          <a:p>
            <a:pPr lvl="1" marL="698373" indent="-268604" defTabSz="429768">
              <a:spcBef>
                <a:spcPts val="900"/>
              </a:spcBef>
              <a:defRPr sz="2068"/>
            </a:pPr>
            <a:r>
              <a:t>Steam turbines</a:t>
            </a:r>
          </a:p>
          <a:p>
            <a:pPr marL="268604" indent="-268604" defTabSz="429768">
              <a:spcBef>
                <a:spcPts val="900"/>
              </a:spcBef>
              <a:defRPr sz="2256"/>
            </a:pPr>
            <a:r>
              <a:t>Work done depends on the path taken</a:t>
            </a:r>
          </a:p>
          <a:p>
            <a:pPr lvl="1" marL="625117" indent="-195349" defTabSz="429768">
              <a:spcBef>
                <a:spcPts val="900"/>
              </a:spcBef>
              <a:defRPr sz="2068"/>
            </a:pPr>
            <a:r>
              <a:t>PV diagram</a:t>
            </a:r>
          </a:p>
          <a:p>
            <a:pPr lvl="1" marL="625117" indent="-195349" defTabSz="429768">
              <a:spcBef>
                <a:spcPts val="900"/>
              </a:spcBef>
              <a:defRPr sz="2068"/>
            </a:pPr>
            <a:r>
              <a:t>Vertical paths - constant volume - isochoric</a:t>
            </a:r>
          </a:p>
          <a:p>
            <a:pPr lvl="1" marL="625117" indent="-195349" defTabSz="429768">
              <a:spcBef>
                <a:spcPts val="900"/>
              </a:spcBef>
              <a:defRPr sz="2068"/>
            </a:pPr>
            <a:r>
              <a:t>Horizontal paths - constant pressure - isobaric. </a:t>
            </a:r>
            <a14:m>
              <m:oMath>
                <m:r>
                  <a:rPr xmlns:a="http://schemas.openxmlformats.org/drawingml/2006/main" sz="2500" i="1">
                    <a:solidFill>
                      <a:srgbClr val="FFFFFF"/>
                    </a:solidFill>
                    <a:latin typeface="Cambria Math" panose="02040503050406030204" pitchFamily="18" charset="0"/>
                  </a:rPr>
                  <m:t>W</m:t>
                </m:r>
                <m:r>
                  <a:rPr xmlns:a="http://schemas.openxmlformats.org/drawingml/2006/main" sz="2500" i="1">
                    <a:solidFill>
                      <a:srgbClr val="FFFFFF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xmlns:a="http://schemas.openxmlformats.org/drawingml/2006/main" sz="2500" i="1">
                    <a:solidFill>
                      <a:srgbClr val="FFFFFF"/>
                    </a:solidFill>
                    <a:latin typeface="Cambria Math" panose="02040503050406030204" pitchFamily="18" charset="0"/>
                  </a:rPr>
                  <m:t>P</m:t>
                </m:r>
                <m:r>
                  <m:rPr>
                    <m:sty m:val="p"/>
                  </m:rPr>
                  <a:rPr xmlns:a="http://schemas.openxmlformats.org/drawingml/2006/main" sz="2500" i="1">
                    <a:solidFill>
                      <a:srgbClr val="FFFFFF"/>
                    </a:solidFill>
                    <a:latin typeface="Cambria Math" panose="02040503050406030204" pitchFamily="18" charset="0"/>
                  </a:rPr>
                  <m:t>Δ</m:t>
                </m:r>
                <m:r>
                  <a:rPr xmlns:a="http://schemas.openxmlformats.org/drawingml/2006/main" sz="2500" i="1">
                    <a:solidFill>
                      <a:srgbClr val="FFFFFF"/>
                    </a:solidFill>
                    <a:latin typeface="Cambria Math" panose="02040503050406030204" pitchFamily="18" charset="0"/>
                  </a:rPr>
                  <m:t>V</m:t>
                </m:r>
              </m:oMath>
            </a14:m>
            <a:endParaRPr sz="2200"/>
          </a:p>
        </p:txBody>
      </p:sp>
      <p:sp>
        <p:nvSpPr>
          <p:cNvPr id="204" name="Image Credit: OpenStax College Physics - Figure 15.10 CC BY 4.0"/>
          <p:cNvSpPr txBox="1"/>
          <p:nvPr/>
        </p:nvSpPr>
        <p:spPr>
          <a:xfrm>
            <a:off x="99182" y="6412229"/>
            <a:ext cx="11424911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/>
            <a:r>
              <a:t>Image Credit: OpenStax College Physics - Figure 15.10 CC BY 4.0</a:t>
            </a:r>
          </a:p>
        </p:txBody>
      </p:sp>
      <p:pic>
        <p:nvPicPr>
          <p:cNvPr id="205" name="Screen Shot 2021-04-26 at 8.19.54 AM.png" descr="Screen Shot 2021-04-26 at 8.19.54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396514" y="2587700"/>
            <a:ext cx="4039582" cy="318838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Example</a:t>
            </a:r>
          </a:p>
        </p:txBody>
      </p:sp>
      <p:sp>
        <p:nvSpPr>
          <p:cNvPr id="208" name="Content Placeholder 2"/>
          <p:cNvSpPr txBox="1"/>
          <p:nvPr>
            <p:ph type="body" sz="half" idx="1"/>
          </p:nvPr>
        </p:nvSpPr>
        <p:spPr>
          <a:xfrm>
            <a:off x="685801" y="1866682"/>
            <a:ext cx="5919481" cy="4585619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Calculate the total work done in the cyclical path ABCDA shown here. Calculate the work done along each segment to get the total work. </a:t>
            </a:r>
          </a:p>
          <a:p>
            <a:pPr lvl="1" marL="742950" indent="-285750">
              <a:defRPr sz="2200"/>
            </a:pPr>
            <a:r>
              <a:t>Draw a sketch (if applicable)</a:t>
            </a:r>
          </a:p>
          <a:p>
            <a:pPr lvl="1" marL="742950" indent="-285750">
              <a:defRPr sz="2200"/>
            </a:pPr>
            <a:r>
              <a:t>Identify known values</a:t>
            </a:r>
          </a:p>
          <a:p>
            <a:pPr lvl="1" marL="742950" indent="-285750">
              <a:defRPr sz="2200"/>
            </a:pPr>
            <a:r>
              <a:t>Identify equation</a:t>
            </a:r>
          </a:p>
          <a:p>
            <a:pPr lvl="1" marL="742950" indent="-285750">
              <a:defRPr sz="2200"/>
            </a:pPr>
            <a:r>
              <a:t>Enter values in the equation and solve</a:t>
            </a:r>
          </a:p>
        </p:txBody>
      </p:sp>
      <p:pic>
        <p:nvPicPr>
          <p:cNvPr id="209" name="Screen Shot 2021-04-26 at 8.22.39 AM.png" descr="Screen Shot 2021-04-26 at 8.22.39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675437" y="2785621"/>
            <a:ext cx="3569232" cy="2747742"/>
          </a:xfrm>
          <a:prstGeom prst="rect">
            <a:avLst/>
          </a:prstGeom>
          <a:ln w="12700">
            <a:miter lim="400000"/>
          </a:ln>
        </p:spPr>
      </p:pic>
      <p:sp>
        <p:nvSpPr>
          <p:cNvPr id="210" name="Image Credit: OpenStax College Physics - Figure 15.12b CC BY 4.0"/>
          <p:cNvSpPr txBox="1"/>
          <p:nvPr/>
        </p:nvSpPr>
        <p:spPr>
          <a:xfrm>
            <a:off x="99182" y="6412229"/>
            <a:ext cx="11424911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/>
            <a:r>
              <a:t>Image Credit: OpenStax College Physics - Figure 15.12b CC BY 4.0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Example</a:t>
            </a:r>
          </a:p>
        </p:txBody>
      </p:sp>
      <p:sp>
        <p:nvSpPr>
          <p:cNvPr id="213" name="Content Placeholder 2"/>
          <p:cNvSpPr txBox="1"/>
          <p:nvPr>
            <p:ph type="body" sz="half" idx="1"/>
          </p:nvPr>
        </p:nvSpPr>
        <p:spPr>
          <a:xfrm>
            <a:off x="685801" y="1866682"/>
            <a:ext cx="5919481" cy="4585619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Calculate the total work done in the cyclical path ABCDA shown here. Calculate the work done along each segment to get the total work. </a:t>
            </a:r>
          </a:p>
          <a:p>
            <a:pPr lvl="1" marL="742950" indent="-285750">
              <a:defRPr sz="2200"/>
            </a:pPr>
            <a:r>
              <a:t>Draw a sketch (if applicable)</a:t>
            </a:r>
          </a:p>
          <a:p>
            <a:pPr lvl="1" marL="742950" indent="-285750">
              <a:defRPr sz="2200"/>
            </a:pPr>
            <a:r>
              <a:t>Identify known values</a:t>
            </a:r>
          </a:p>
          <a:p>
            <a:pPr lvl="1" marL="742950" indent="-285750">
              <a:defRPr sz="2200"/>
            </a:pPr>
            <a:r>
              <a:t>Identify equation</a:t>
            </a:r>
          </a:p>
          <a:p>
            <a:pPr lvl="1" marL="742950" indent="-285750">
              <a:defRPr sz="2200"/>
            </a:pPr>
            <a:r>
              <a:t>Enter values in the equation and solve</a:t>
            </a:r>
          </a:p>
        </p:txBody>
      </p:sp>
      <p:pic>
        <p:nvPicPr>
          <p:cNvPr id="214" name="Screen Shot 2021-04-26 at 8.22.39 AM.png" descr="Screen Shot 2021-04-26 at 8.22.39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758235" y="93221"/>
            <a:ext cx="2350034" cy="1809153"/>
          </a:xfrm>
          <a:prstGeom prst="rect">
            <a:avLst/>
          </a:prstGeom>
          <a:ln w="12700">
            <a:miter lim="400000"/>
          </a:ln>
        </p:spPr>
      </p:pic>
      <p:pic>
        <p:nvPicPr>
          <p:cNvPr id="215" name="Screen Shot 2021-02-28 at 5.36.04 PM.png" descr="Screen Shot 2021-02-28 at 5.36.04 P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42454" y="2044877"/>
            <a:ext cx="4647378" cy="4585619"/>
          </a:xfrm>
          <a:prstGeom prst="rect">
            <a:avLst/>
          </a:prstGeom>
          <a:ln w="12700">
            <a:miter lim="400000"/>
          </a:ln>
        </p:spPr>
      </p:pic>
      <p:sp>
        <p:nvSpPr>
          <p:cNvPr id="216" name="Text"/>
          <p:cNvSpPr txBox="1"/>
          <p:nvPr/>
        </p:nvSpPr>
        <p:spPr>
          <a:xfrm>
            <a:off x="7465183" y="2047155"/>
            <a:ext cx="4601920" cy="45497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/>
            <a14:m>
              <m:oMathPara>
                <m:oMathParaPr>
                  <m:jc m:val="left"/>
                </m:oMathParaPr>
                <m:oMath>
                  <m:sSub>
                    <m:e>
                      <m:r>
                        <a:rPr xmlns:a="http://schemas.openxmlformats.org/drawingml/2006/main" sz="1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P</m:t>
                      </m:r>
                    </m:e>
                    <m:sub>
                      <m:r>
                        <a:rPr xmlns:a="http://schemas.openxmlformats.org/drawingml/2006/main" sz="1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xmlns:a="http://schemas.openxmlformats.org/drawingml/2006/main" sz="1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B</m:t>
                      </m:r>
                    </m:sub>
                  </m:sSub>
                  <m:r>
                    <a:rPr xmlns:a="http://schemas.openxmlformats.org/drawingml/2006/main" sz="1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1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1.50</m:t>
                  </m:r>
                  <m:r>
                    <a:rPr xmlns:a="http://schemas.openxmlformats.org/drawingml/2006/main" sz="1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x</m:t>
                  </m:r>
                  <m:sSup>
                    <m:e>
                      <m:r>
                        <a:rPr xmlns:a="http://schemas.openxmlformats.org/drawingml/2006/main" sz="1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</m:e>
                    <m:sup>
                      <m:r>
                        <a:rPr xmlns:a="http://schemas.openxmlformats.org/drawingml/2006/main" sz="1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sup>
                  </m:sSup>
                  <m:r>
                    <a:rPr xmlns:a="http://schemas.openxmlformats.org/drawingml/2006/main" sz="1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N</m:t>
                  </m:r>
                  <m:r>
                    <a:rPr xmlns:a="http://schemas.openxmlformats.org/drawingml/2006/main" sz="1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/</m:t>
                  </m:r>
                  <m:sSup>
                    <m:e>
                      <m:r>
                        <a:rPr xmlns:a="http://schemas.openxmlformats.org/drawingml/2006/main" sz="1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</m:e>
                    <m:sup>
                      <m:r>
                        <a:rPr xmlns:a="http://schemas.openxmlformats.org/drawingml/2006/main" sz="1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p>
                  </m:sSup>
                  <m:r>
                    <a:rPr xmlns:a="http://schemas.openxmlformats.org/drawingml/2006/main" sz="1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;</m:t>
                  </m:r>
                  <m:sSub>
                    <m:e>
                      <m:r>
                        <a:rPr xmlns:a="http://schemas.openxmlformats.org/drawingml/2006/main" sz="1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P</m:t>
                      </m:r>
                    </m:e>
                    <m:sub>
                      <m:r>
                        <a:rPr xmlns:a="http://schemas.openxmlformats.org/drawingml/2006/main" sz="1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xmlns:a="http://schemas.openxmlformats.org/drawingml/2006/main" sz="1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D</m:t>
                      </m:r>
                    </m:sub>
                  </m:sSub>
                  <m:r>
                    <a:rPr xmlns:a="http://schemas.openxmlformats.org/drawingml/2006/main" sz="1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1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2.00</m:t>
                  </m:r>
                  <m:r>
                    <a:rPr xmlns:a="http://schemas.openxmlformats.org/drawingml/2006/main" sz="1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x</m:t>
                  </m:r>
                  <m:sSup>
                    <m:e>
                      <m:r>
                        <a:rPr xmlns:a="http://schemas.openxmlformats.org/drawingml/2006/main" sz="1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</m:e>
                    <m:sup>
                      <m:r>
                        <a:rPr xmlns:a="http://schemas.openxmlformats.org/drawingml/2006/main" sz="1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sup>
                  </m:sSup>
                  <m:r>
                    <a:rPr xmlns:a="http://schemas.openxmlformats.org/drawingml/2006/main" sz="1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N</m:t>
                  </m:r>
                  <m:r>
                    <a:rPr xmlns:a="http://schemas.openxmlformats.org/drawingml/2006/main" sz="1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/</m:t>
                  </m:r>
                  <m:sSup>
                    <m:e>
                      <m:r>
                        <a:rPr xmlns:a="http://schemas.openxmlformats.org/drawingml/2006/main" sz="1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</m:e>
                    <m:sup>
                      <m:r>
                        <a:rPr xmlns:a="http://schemas.openxmlformats.org/drawingml/2006/main" sz="1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p>
                  </m:sSup>
                </m:oMath>
              </m:oMathPara>
            </a14:m>
          </a:p>
          <a:p>
            <a:pPr/>
          </a:p>
          <a:p>
            <a:pPr/>
            <a14:m>
              <m:oMathPara>
                <m:oMathParaPr>
                  <m:jc m:val="left"/>
                </m:oMathParaPr>
                <m:oMath>
                  <m:r>
                    <m:rPr>
                      <m:sty m:val="p"/>
                    </m:rP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Δ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V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500.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c</m:t>
                  </m:r>
                  <m:sSup>
                    <m:e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</m:e>
                    <m:sup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sup>
                  </m:sSup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5.00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x</m:t>
                  </m:r>
                  <m:sSup>
                    <m:e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</m:e>
                    <m:sup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-</m:t>
                      </m:r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sup>
                  </m:sSup>
                  <m:sSup>
                    <m:e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</m:e>
                    <m:sup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sup>
                  </m:sSup>
                </m:oMath>
              </m:oMathPara>
            </a14:m>
          </a:p>
          <a:p>
            <a:pPr/>
          </a:p>
          <a:p>
            <a:pPr/>
            <a14:m>
              <m:oMathPara>
                <m:oMathParaPr>
                  <m:jc m:val="left"/>
                </m:oMathParaPr>
                <m:oMath>
                  <m:sSub>
                    <m:e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e>
                    <m:sub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B</m:t>
                      </m:r>
                    </m:sub>
                  </m:sSub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sSub>
                    <m:e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P</m:t>
                      </m:r>
                    </m:e>
                    <m:sub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B</m:t>
                      </m:r>
                    </m:sub>
                  </m:sSub>
                  <m:r>
                    <m:rPr>
                      <m:sty m:val="p"/>
                    </m:rP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Δ</m:t>
                  </m:r>
                  <m:sSub>
                    <m:e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</m:e>
                    <m:sub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B</m:t>
                      </m:r>
                    </m:sub>
                  </m:sSub>
                </m:oMath>
              </m:oMathPara>
            </a14:m>
          </a:p>
          <a:p>
            <a:pPr/>
            <a14:m>
              <m:oMathPara>
                <m:oMathParaPr>
                  <m:jc m:val="left"/>
                </m:oMathParaPr>
                <m:oMath>
                  <m:sSub>
                    <m:e>
                      <m:r>
                        <a:rPr xmlns:a="http://schemas.openxmlformats.org/drawingml/2006/main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e>
                    <m:sub>
                      <m:r>
                        <a:rPr xmlns:a="http://schemas.openxmlformats.org/drawingml/2006/main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xmlns:a="http://schemas.openxmlformats.org/drawingml/2006/main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B</m:t>
                      </m:r>
                    </m:sub>
                  </m:sSub>
                  <m:r>
                    <a:rPr xmlns:a="http://schemas.openxmlformats.org/drawingml/2006/main" sz="1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1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1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1.50</m:t>
                  </m:r>
                  <m:r>
                    <a:rPr xmlns:a="http://schemas.openxmlformats.org/drawingml/2006/main" sz="1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x</m:t>
                  </m:r>
                  <m:sSup>
                    <m:e>
                      <m:r>
                        <a:rPr xmlns:a="http://schemas.openxmlformats.org/drawingml/2006/main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</m:e>
                    <m:sup>
                      <m:r>
                        <a:rPr xmlns:a="http://schemas.openxmlformats.org/drawingml/2006/main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sup>
                  </m:sSup>
                  <m:r>
                    <a:rPr xmlns:a="http://schemas.openxmlformats.org/drawingml/2006/main" sz="1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N</m:t>
                  </m:r>
                  <m:r>
                    <a:rPr xmlns:a="http://schemas.openxmlformats.org/drawingml/2006/main" sz="1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/</m:t>
                  </m:r>
                  <m:sSup>
                    <m:e>
                      <m:r>
                        <a:rPr xmlns:a="http://schemas.openxmlformats.org/drawingml/2006/main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</m:e>
                    <m:sup>
                      <m:r>
                        <a:rPr xmlns:a="http://schemas.openxmlformats.org/drawingml/2006/main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p>
                  </m:sSup>
                  <m:r>
                    <a:rPr xmlns:a="http://schemas.openxmlformats.org/drawingml/2006/main" sz="1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1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1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5.00</m:t>
                  </m:r>
                  <m:r>
                    <a:rPr xmlns:a="http://schemas.openxmlformats.org/drawingml/2006/main" sz="1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x</m:t>
                  </m:r>
                  <m:sSup>
                    <m:e>
                      <m:r>
                        <a:rPr xmlns:a="http://schemas.openxmlformats.org/drawingml/2006/main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</m:e>
                    <m:sup>
                      <m:r>
                        <a:rPr xmlns:a="http://schemas.openxmlformats.org/drawingml/2006/main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-</m:t>
                      </m:r>
                      <m:r>
                        <a:rPr xmlns:a="http://schemas.openxmlformats.org/drawingml/2006/main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sup>
                  </m:sSup>
                  <m:sSup>
                    <m:e>
                      <m:r>
                        <a:rPr xmlns:a="http://schemas.openxmlformats.org/drawingml/2006/main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</m:e>
                    <m:sup>
                      <m:r>
                        <a:rPr xmlns:a="http://schemas.openxmlformats.org/drawingml/2006/main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sup>
                  </m:sSup>
                  <m:r>
                    <a:rPr xmlns:a="http://schemas.openxmlformats.org/drawingml/2006/main" sz="1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1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1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750.</m:t>
                  </m:r>
                  <m:r>
                    <a:rPr xmlns:a="http://schemas.openxmlformats.org/drawingml/2006/main" sz="1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J</m:t>
                  </m:r>
                </m:oMath>
              </m:oMathPara>
            </a14:m>
          </a:p>
          <a:p>
            <a:pPr/>
          </a:p>
          <a:p>
            <a:pPr/>
            <a14:m>
              <m:oMathPara>
                <m:oMathParaPr>
                  <m:jc m:val="left"/>
                </m:oMathParaPr>
                <m:oMath>
                  <m:sSub>
                    <m:e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e>
                    <m:sub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B</m:t>
                      </m:r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</m:sub>
                  </m:sSub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sSub>
                    <m:e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P</m:t>
                      </m:r>
                    </m:e>
                    <m:sub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B</m:t>
                      </m:r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</m:sub>
                  </m:sSub>
                  <m:r>
                    <m:rPr>
                      <m:sty m:val="p"/>
                    </m:rP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Δ</m:t>
                  </m:r>
                  <m:sSub>
                    <m:e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</m:e>
                    <m:sub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B</m:t>
                      </m:r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</m:sub>
                  </m:sSub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0</m:t>
                  </m:r>
                </m:oMath>
              </m:oMathPara>
            </a14:m>
          </a:p>
          <a:p>
            <a:pPr/>
          </a:p>
          <a:p>
            <a:pPr/>
            <a14:m>
              <m:oMathPara>
                <m:oMathParaPr>
                  <m:jc m:val="left"/>
                </m:oMathParaPr>
                <m:oMath>
                  <m:sSub>
                    <m:e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e>
                    <m:sub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D</m:t>
                      </m:r>
                    </m:sub>
                  </m:sSub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sSub>
                    <m:e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P</m:t>
                      </m:r>
                    </m:e>
                    <m:sub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D</m:t>
                      </m:r>
                    </m:sub>
                  </m:sSub>
                  <m:r>
                    <m:rPr>
                      <m:sty m:val="p"/>
                    </m:rP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Δ</m:t>
                  </m:r>
                  <m:sSub>
                    <m:e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</m:e>
                    <m:sub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D</m:t>
                      </m:r>
                    </m:sub>
                  </m:sSub>
                </m:oMath>
              </m:oMathPara>
            </a14:m>
          </a:p>
          <a:p>
            <a:pPr/>
            <a14:m>
              <m:oMathPara>
                <m:oMathParaPr>
                  <m:jc m:val="left"/>
                </m:oMathParaPr>
                <m:oMath>
                  <m:sSub>
                    <m:e>
                      <m:r>
                        <a:rPr xmlns:a="http://schemas.openxmlformats.org/drawingml/2006/main" sz="16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e>
                    <m:sub>
                      <m:r>
                        <a:rPr xmlns:a="http://schemas.openxmlformats.org/drawingml/2006/main" sz="16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xmlns:a="http://schemas.openxmlformats.org/drawingml/2006/main" sz="16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D</m:t>
                      </m:r>
                    </m:sub>
                  </m:sSub>
                  <m:r>
                    <a:rPr xmlns:a="http://schemas.openxmlformats.org/drawingml/2006/main" sz="16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16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16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2.00</m:t>
                  </m:r>
                  <m:r>
                    <a:rPr xmlns:a="http://schemas.openxmlformats.org/drawingml/2006/main" sz="16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x</m:t>
                  </m:r>
                  <m:sSup>
                    <m:e>
                      <m:r>
                        <a:rPr xmlns:a="http://schemas.openxmlformats.org/drawingml/2006/main" sz="16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</m:e>
                    <m:sup>
                      <m:r>
                        <a:rPr xmlns:a="http://schemas.openxmlformats.org/drawingml/2006/main" sz="16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sup>
                  </m:sSup>
                  <m:r>
                    <a:rPr xmlns:a="http://schemas.openxmlformats.org/drawingml/2006/main" sz="16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N</m:t>
                  </m:r>
                  <m:r>
                    <a:rPr xmlns:a="http://schemas.openxmlformats.org/drawingml/2006/main" sz="16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/</m:t>
                  </m:r>
                  <m:sSup>
                    <m:e>
                      <m:r>
                        <a:rPr xmlns:a="http://schemas.openxmlformats.org/drawingml/2006/main" sz="16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</m:e>
                    <m:sup>
                      <m:r>
                        <a:rPr xmlns:a="http://schemas.openxmlformats.org/drawingml/2006/main" sz="16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p>
                  </m:sSup>
                  <m:r>
                    <a:rPr xmlns:a="http://schemas.openxmlformats.org/drawingml/2006/main" sz="16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16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16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-</m:t>
                  </m:r>
                  <m:r>
                    <a:rPr xmlns:a="http://schemas.openxmlformats.org/drawingml/2006/main" sz="16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5.00</m:t>
                  </m:r>
                  <m:r>
                    <a:rPr xmlns:a="http://schemas.openxmlformats.org/drawingml/2006/main" sz="16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x</m:t>
                  </m:r>
                  <m:sSup>
                    <m:e>
                      <m:r>
                        <a:rPr xmlns:a="http://schemas.openxmlformats.org/drawingml/2006/main" sz="16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</m:e>
                    <m:sup>
                      <m:r>
                        <a:rPr xmlns:a="http://schemas.openxmlformats.org/drawingml/2006/main" sz="16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-</m:t>
                      </m:r>
                      <m:r>
                        <a:rPr xmlns:a="http://schemas.openxmlformats.org/drawingml/2006/main" sz="16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sup>
                  </m:sSup>
                  <m:sSup>
                    <m:e>
                      <m:r>
                        <a:rPr xmlns:a="http://schemas.openxmlformats.org/drawingml/2006/main" sz="16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</m:e>
                    <m:sup>
                      <m:r>
                        <a:rPr xmlns:a="http://schemas.openxmlformats.org/drawingml/2006/main" sz="16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sup>
                  </m:sSup>
                  <m:r>
                    <a:rPr xmlns:a="http://schemas.openxmlformats.org/drawingml/2006/main" sz="16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16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16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-</m:t>
                  </m:r>
                  <m:r>
                    <a:rPr xmlns:a="http://schemas.openxmlformats.org/drawingml/2006/main" sz="16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100.</m:t>
                  </m:r>
                  <m:r>
                    <a:rPr xmlns:a="http://schemas.openxmlformats.org/drawingml/2006/main" sz="16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J</m:t>
                  </m:r>
                </m:oMath>
              </m:oMathPara>
            </a14:m>
          </a:p>
          <a:p>
            <a:pPr/>
          </a:p>
          <a:p>
            <a:pPr/>
            <a14:m>
              <m:oMathPara>
                <m:oMathParaPr>
                  <m:jc m:val="left"/>
                </m:oMathParaPr>
                <m:oMath>
                  <m:sSub>
                    <m:e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e>
                    <m:sub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D</m:t>
                      </m:r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</m:sub>
                  </m:sSub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sSub>
                    <m:e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P</m:t>
                      </m:r>
                    </m:e>
                    <m:sub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D</m:t>
                      </m:r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</m:sub>
                  </m:sSub>
                  <m:r>
                    <m:rPr>
                      <m:sty m:val="p"/>
                    </m:rP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Δ</m:t>
                  </m:r>
                  <m:sSub>
                    <m:e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</m:e>
                    <m:sub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D</m:t>
                      </m:r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</m:sub>
                  </m:sSub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0</m:t>
                  </m:r>
                </m:oMath>
              </m:oMathPara>
            </a14:m>
          </a:p>
          <a:p>
            <a:pPr/>
          </a:p>
          <a:p>
            <a:pPr/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W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sSub>
                    <m:e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e>
                    <m:sub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B</m:t>
                      </m:r>
                    </m:sub>
                  </m:sSub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sSub>
                    <m:e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e>
                    <m:sub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B</m:t>
                      </m:r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</m:sub>
                  </m:sSub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sSub>
                    <m:e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e>
                    <m:sub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D</m:t>
                      </m:r>
                    </m:sub>
                  </m:sSub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sSub>
                    <m:e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e>
                    <m:sub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D</m:t>
                      </m:r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</m:sub>
                  </m:sSub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650.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J</m:t>
                  </m:r>
                </m:oMath>
              </m:oMathPara>
            </a14:m>
          </a:p>
        </p:txBody>
      </p:sp>
      <p:sp>
        <p:nvSpPr>
          <p:cNvPr id="217" name="Image Credit: OpenStax College Physics - Figure 15.12b CC BY 4.0"/>
          <p:cNvSpPr txBox="1"/>
          <p:nvPr/>
        </p:nvSpPr>
        <p:spPr>
          <a:xfrm>
            <a:off x="99182" y="6412229"/>
            <a:ext cx="11424911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/>
            <a:r>
              <a:t>Image Credit: OpenStax College Physics - Figure 15.12b CC BY 4.0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Title 1"/>
          <p:cNvSpPr txBox="1"/>
          <p:nvPr>
            <p:ph type="title"/>
          </p:nvPr>
        </p:nvSpPr>
        <p:spPr>
          <a:xfrm>
            <a:off x="914400" y="495287"/>
            <a:ext cx="10131426" cy="1456268"/>
          </a:xfrm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Reversible Processes</a:t>
            </a:r>
          </a:p>
        </p:txBody>
      </p:sp>
      <p:sp>
        <p:nvSpPr>
          <p:cNvPr id="220" name="Content Placeholder 2"/>
          <p:cNvSpPr txBox="1"/>
          <p:nvPr>
            <p:ph type="body" sz="half" idx="1"/>
          </p:nvPr>
        </p:nvSpPr>
        <p:spPr>
          <a:xfrm>
            <a:off x="673101" y="2019051"/>
            <a:ext cx="5274325" cy="4325682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Reversible process - the system and environment can return to their original states by following the reverse path</a:t>
            </a:r>
          </a:p>
          <a:p>
            <a:pPr>
              <a:defRPr sz="2400"/>
            </a:pPr>
            <a:r>
              <a:t>When dissipative processes like friction or turbulence exist, a process cannot be reversible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Celestial">
  <a:themeElements>
    <a:clrScheme name="Celestial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0000FF"/>
      </a:hlink>
      <a:folHlink>
        <a:srgbClr val="FF00FF"/>
      </a:folHlink>
    </a:clrScheme>
    <a:fontScheme name="Celestial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381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50800" dist="38100" dir="5400000">
              <a:srgbClr val="000000">
                <a:alpha val="35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9050" cap="rnd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50800" dist="381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9050" cap="rnd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Celestial">
  <a:themeElements>
    <a:clrScheme name="Celestial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0000FF"/>
      </a:hlink>
      <a:folHlink>
        <a:srgbClr val="FF00FF"/>
      </a:folHlink>
    </a:clrScheme>
    <a:fontScheme name="Celestial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381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50800" dist="38100" dir="5400000">
              <a:srgbClr val="000000">
                <a:alpha val="35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9050" cap="rnd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50800" dist="381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9050" cap="rnd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