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CDE9"/>
          </a:solidFill>
        </a:fill>
      </a:tcStyle>
    </a:wholeTbl>
    <a:band2H>
      <a:tcTxStyle b="def" i="def"/>
      <a:tcStyle>
        <a:tcBdr/>
        <a:fill>
          <a:solidFill>
            <a:srgbClr val="F1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DD"/>
          </a:solidFill>
        </a:fill>
      </a:tcStyle>
    </a:wholeTbl>
    <a:band2H>
      <a:tcTxStyle b="def" i="def"/>
      <a:tcStyle>
        <a:tcBdr/>
        <a:fill>
          <a:solidFill>
            <a:srgbClr val="E8F2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CFCE"/>
          </a:solidFill>
        </a:fill>
      </a:tcStyle>
    </a:wholeTbl>
    <a:band2H>
      <a:tcTxStyle b="def" i="def"/>
      <a:tcStyle>
        <a:tcBdr/>
        <a:fill>
          <a:solidFill>
            <a:srgbClr val="FAE9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3962398" y="1964266"/>
            <a:ext cx="7197727" cy="2421465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962398" y="4385731"/>
            <a:ext cx="7197727" cy="1405468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cap="all"/>
            </a:lvl1pPr>
            <a:lvl2pPr marL="0" indent="457200" algn="r">
              <a:buClrTx/>
              <a:buSzTx/>
              <a:buFontTx/>
              <a:buNone/>
              <a:defRPr cap="all"/>
            </a:lvl2pPr>
            <a:lvl3pPr marL="0" indent="914400" algn="r">
              <a:buClrTx/>
              <a:buSzTx/>
              <a:buFontTx/>
              <a:buNone/>
              <a:defRPr cap="all"/>
            </a:lvl3pPr>
            <a:lvl4pPr marL="0" indent="1371600" algn="r">
              <a:buClrTx/>
              <a:buSzTx/>
              <a:buFontTx/>
              <a:buNone/>
              <a:defRPr cap="all"/>
            </a:lvl4pPr>
            <a:lvl5pPr marL="0" indent="1828800" algn="r">
              <a:buClrTx/>
              <a:buSzTx/>
              <a:buFontTx/>
              <a:buNone/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922783" y="5943917"/>
            <a:ext cx="237343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685800" y="4732864"/>
            <a:ext cx="10131428" cy="56673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Picture Placeholder 2"/>
          <p:cNvSpPr/>
          <p:nvPr>
            <p:ph type="pic" sz="half" idx="21"/>
          </p:nvPr>
        </p:nvSpPr>
        <p:spPr>
          <a:xfrm>
            <a:off x="1371599" y="932112"/>
            <a:ext cx="8759829" cy="3164976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7" name="Body Level One…"/>
          <p:cNvSpPr txBox="1"/>
          <p:nvPr>
            <p:ph type="body" sz="quarter" idx="1"/>
          </p:nvPr>
        </p:nvSpPr>
        <p:spPr>
          <a:xfrm>
            <a:off x="685800" y="5299602"/>
            <a:ext cx="10131428" cy="493713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xfrm>
            <a:off x="685801" y="609601"/>
            <a:ext cx="10131428" cy="3124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sz="quarter" idx="1"/>
          </p:nvPr>
        </p:nvSpPr>
        <p:spPr>
          <a:xfrm>
            <a:off x="685800" y="4343400"/>
            <a:ext cx="10131429" cy="144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4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5" name="TextBox 10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6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097875" y="3352800"/>
            <a:ext cx="9339185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Text Placeholder 2"/>
          <p:cNvSpPr/>
          <p:nvPr>
            <p:ph type="body" sz="quarter" idx="21"/>
          </p:nvPr>
        </p:nvSpPr>
        <p:spPr>
          <a:xfrm>
            <a:off x="687464" y="4343400"/>
            <a:ext cx="10152369" cy="144780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000"/>
            </a:pP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85801" y="3308580"/>
            <a:ext cx="10131426" cy="1468801"/>
          </a:xfrm>
          <a:prstGeom prst="rect">
            <a:avLst/>
          </a:prstGeom>
        </p:spPr>
        <p:txBody>
          <a:bodyPr anchor="b"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685801" y="4777380"/>
            <a:ext cx="10131426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6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7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sz="quarter" idx="1"/>
          </p:nvPr>
        </p:nvSpPr>
        <p:spPr>
          <a:xfrm>
            <a:off x="685800" y="3886200"/>
            <a:ext cx="10135437" cy="8890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400"/>
            </a:lvl1pPr>
            <a:lvl2pPr marL="885825" indent="-428625">
              <a:buClrTx/>
              <a:buFontTx/>
              <a:defRPr sz="2400"/>
            </a:lvl2pPr>
            <a:lvl3pPr marL="1404257" indent="-489857">
              <a:buClrTx/>
              <a:buFontTx/>
              <a:defRPr sz="2400"/>
            </a:lvl3pPr>
            <a:lvl4pPr marL="1714500" indent="-342900">
              <a:buClrTx/>
              <a:buFontTx/>
              <a:defRPr sz="2400"/>
            </a:lvl4pPr>
            <a:lvl5pPr marL="2171700" indent="-342900">
              <a:buClrTx/>
              <a:buFontTx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ext Placeholder 2"/>
          <p:cNvSpPr/>
          <p:nvPr>
            <p:ph type="body" sz="quarter" idx="21"/>
          </p:nvPr>
        </p:nvSpPr>
        <p:spPr>
          <a:xfrm>
            <a:off x="685798" y="4775200"/>
            <a:ext cx="10135438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685801" y="609601"/>
            <a:ext cx="10131428" cy="2743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sz="quarter" idx="1"/>
          </p:nvPr>
        </p:nvSpPr>
        <p:spPr>
          <a:xfrm>
            <a:off x="685801" y="3505200"/>
            <a:ext cx="10131429" cy="8382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800"/>
            </a:lvl1pPr>
            <a:lvl2pPr marL="957262" indent="-500062">
              <a:buClrTx/>
              <a:buFontTx/>
              <a:defRPr sz="2800"/>
            </a:lvl2pPr>
            <a:lvl3pPr marL="1485900" indent="-571500">
              <a:buClrTx/>
              <a:buFontTx/>
              <a:defRPr sz="2800"/>
            </a:lvl3pPr>
            <a:lvl4pPr marL="1771650" indent="-400050">
              <a:buClrTx/>
              <a:buFontTx/>
              <a:defRPr sz="2800"/>
            </a:lvl4pPr>
            <a:lvl5pPr marL="2228850" indent="-400050">
              <a:buClrTx/>
              <a:buFont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Text Placeholder 2"/>
          <p:cNvSpPr/>
          <p:nvPr>
            <p:ph type="body" sz="quarter" idx="21"/>
          </p:nvPr>
        </p:nvSpPr>
        <p:spPr>
          <a:xfrm>
            <a:off x="685799" y="4343400"/>
            <a:ext cx="10131430" cy="14478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/>
          <p:nvPr>
            <p:ph type="title"/>
          </p:nvPr>
        </p:nvSpPr>
        <p:spPr>
          <a:xfrm>
            <a:off x="8658675" y="609598"/>
            <a:ext cx="2158553" cy="518160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7" name="Body Level One…"/>
          <p:cNvSpPr txBox="1"/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685800" y="3308580"/>
            <a:ext cx="10131428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685798" y="4777380"/>
            <a:ext cx="10131430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cap="all" sz="2000"/>
            </a:lvl1pPr>
            <a:lvl2pPr marL="0" indent="457200">
              <a:buClrTx/>
              <a:buSzTx/>
              <a:buFontTx/>
              <a:buNone/>
              <a:defRPr cap="all" sz="2000"/>
            </a:lvl2pPr>
            <a:lvl3pPr marL="0" indent="914400">
              <a:buClrTx/>
              <a:buSzTx/>
              <a:buFontTx/>
              <a:buNone/>
              <a:defRPr cap="all" sz="2000"/>
            </a:lvl3pPr>
            <a:lvl4pPr marL="0" indent="1371600">
              <a:buClrTx/>
              <a:buSzTx/>
              <a:buFontTx/>
              <a:buNone/>
              <a:defRPr cap="all" sz="2000"/>
            </a:lvl4pPr>
            <a:lvl5pPr marL="0" indent="1828800">
              <a:buClrTx/>
              <a:buSzTx/>
              <a:buFontTx/>
              <a:buNone/>
              <a:defRPr cap="all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685801" y="2142066"/>
            <a:ext cx="4995335" cy="364913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973670" y="2218266"/>
            <a:ext cx="4709055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/>
            </a:lvl1pPr>
            <a:lvl2pPr marL="0" indent="457200">
              <a:buClrTx/>
              <a:buSzTx/>
              <a:buFontTx/>
              <a:buNone/>
              <a:defRPr sz="2800"/>
            </a:lvl2pPr>
            <a:lvl3pPr marL="0" indent="914400">
              <a:buClrTx/>
              <a:buSzTx/>
              <a:buFontTx/>
              <a:buNone/>
              <a:defRPr sz="2800"/>
            </a:lvl3pPr>
            <a:lvl4pPr marL="0" indent="1371600">
              <a:buClrTx/>
              <a:buSzTx/>
              <a:buFontTx/>
              <a:buNone/>
              <a:defRPr sz="2800"/>
            </a:lvl4pPr>
            <a:lvl5pPr marL="0" indent="1828800"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21"/>
          </p:nvPr>
        </p:nvSpPr>
        <p:spPr>
          <a:xfrm>
            <a:off x="6096003" y="2226734"/>
            <a:ext cx="472281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8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685800" y="2074333"/>
            <a:ext cx="3680886" cy="137160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4648201" y="609601"/>
            <a:ext cx="6169027" cy="518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685800" y="3445933"/>
            <a:ext cx="3680886" cy="1828801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85800" y="1600200"/>
            <a:ext cx="6164654" cy="13716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Picture Placeholder 2"/>
          <p:cNvSpPr/>
          <p:nvPr>
            <p:ph type="pic" sz="quarter" idx="21"/>
          </p:nvPr>
        </p:nvSpPr>
        <p:spPr>
          <a:xfrm>
            <a:off x="7536253" y="914400"/>
            <a:ext cx="3280975" cy="4572000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685800" y="2971800"/>
            <a:ext cx="6164654" cy="18288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579886" y="5943917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81792" marR="0" indent="-367392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6287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0859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ctrTitle"/>
          </p:nvPr>
        </p:nvSpPr>
        <p:spPr>
          <a:xfrm>
            <a:off x="3962398" y="2650732"/>
            <a:ext cx="7197727" cy="1734999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pPr/>
            <a:r>
              <a:t>Introduction to Physical Science</a:t>
            </a:r>
          </a:p>
        </p:txBody>
      </p:sp>
      <p:sp>
        <p:nvSpPr>
          <p:cNvPr id="178" name="Subtitle 2"/>
          <p:cNvSpPr txBox="1"/>
          <p:nvPr>
            <p:ph type="subTitle" sz="quarter" idx="1"/>
          </p:nvPr>
        </p:nvSpPr>
        <p:spPr>
          <a:xfrm>
            <a:off x="3626777" y="4385731"/>
            <a:ext cx="7533348" cy="1405468"/>
          </a:xfrm>
          <a:prstGeom prst="rect">
            <a:avLst/>
          </a:prstGeom>
        </p:spPr>
        <p:txBody>
          <a:bodyPr/>
          <a:lstStyle/>
          <a:p>
            <a:pPr>
              <a:defRPr cap="none" sz="2400"/>
            </a:pPr>
            <a:r>
              <a:t>Oscillations</a:t>
            </a:r>
          </a:p>
          <a:p>
            <a:pPr>
              <a:defRPr cap="none" sz="2400"/>
            </a:pPr>
            <a:r>
              <a:t>Presented by Robert Wagner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Summary</a:t>
            </a:r>
          </a:p>
        </p:txBody>
      </p:sp>
      <p:sp>
        <p:nvSpPr>
          <p:cNvPr id="221" name="Content Placeholder 2"/>
          <p:cNvSpPr txBox="1"/>
          <p:nvPr>
            <p:ph type="body" idx="1"/>
          </p:nvPr>
        </p:nvSpPr>
        <p:spPr>
          <a:xfrm>
            <a:off x="1030287" y="2040466"/>
            <a:ext cx="10131426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Oscillations result from a restoring force that works opposite to the deformation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The force constant measures the stiffness of a spring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The period and frequency of an oscillation are inversely related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Oscillations</a:t>
            </a:r>
          </a:p>
        </p:txBody>
      </p:sp>
      <p:sp>
        <p:nvSpPr>
          <p:cNvPr id="181" name="Content Placeholder 2"/>
          <p:cNvSpPr txBox="1"/>
          <p:nvPr>
            <p:ph type="body" sz="half" idx="1"/>
          </p:nvPr>
        </p:nvSpPr>
        <p:spPr>
          <a:xfrm>
            <a:off x="673101" y="2019051"/>
            <a:ext cx="6305876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An object oscillating back and forth must be experiencing a force</a:t>
            </a:r>
            <a:endParaRPr sz="1600"/>
          </a:p>
          <a:p>
            <a:pPr lvl="1" marL="665018" indent="-207818">
              <a:defRPr sz="2200"/>
            </a:pPr>
            <a:r>
              <a:t>Recall Newton’s first law</a:t>
            </a:r>
          </a:p>
          <a:p>
            <a:pPr lvl="1" marL="665018" indent="-207818">
              <a:defRPr sz="2200"/>
            </a:pPr>
            <a:r>
              <a:t>Deformation of ruler causes a force in the opposite direction</a:t>
            </a:r>
          </a:p>
          <a:p>
            <a:pPr marL="207818" indent="-207818">
              <a:defRPr sz="2400"/>
            </a:pPr>
            <a:r>
              <a:t>Restoring force:</a:t>
            </a:r>
          </a:p>
          <a:p>
            <a:pPr lvl="1" marL="665018" indent="-207818">
              <a:defRPr sz="22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x</m:t>
                  </m:r>
                </m:oMath>
              </m:oMathPara>
            </a14:m>
          </a:p>
          <a:p>
            <a:pPr lvl="1" marL="665018" indent="-207818">
              <a:defRPr sz="2200"/>
            </a:pPr>
            <a:r>
              <a:t>x is the displacement from equilibrium</a:t>
            </a:r>
          </a:p>
          <a:p>
            <a:pPr lvl="1" marL="665018" indent="-207818">
              <a:defRPr sz="2200"/>
            </a:pPr>
            <a:r>
              <a:t>k is the force constant (N/m)</a:t>
            </a:r>
          </a:p>
        </p:txBody>
      </p:sp>
      <p:sp>
        <p:nvSpPr>
          <p:cNvPr id="182" name="Image Credit: OpenStax College Physics - Figure 16.2 CC BY 4.0"/>
          <p:cNvSpPr txBox="1"/>
          <p:nvPr/>
        </p:nvSpPr>
        <p:spPr>
          <a:xfrm>
            <a:off x="99182" y="6412229"/>
            <a:ext cx="1142491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16.2 CC BY 4.0</a:t>
            </a:r>
          </a:p>
        </p:txBody>
      </p:sp>
      <p:pic>
        <p:nvPicPr>
          <p:cNvPr id="183" name="Screen Shot 2021-04-27 at 8.31.32 AM.png" descr="Screen Shot 2021-04-27 at 8.31.32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83559" y="2404679"/>
            <a:ext cx="3237365" cy="35544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86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What is the force constant for the suspension system of a car that settles 1.20 cm when an 80.0 kg person gets in.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sp>
        <p:nvSpPr>
          <p:cNvPr id="187" name="Image Credit: Trekphiler, CC BY 3.0 &lt;https://creativecommons.org/licenses/by/3.0&gt;, via Wikimedia Commons"/>
          <p:cNvSpPr txBox="1"/>
          <p:nvPr/>
        </p:nvSpPr>
        <p:spPr>
          <a:xfrm>
            <a:off x="99182" y="6412229"/>
            <a:ext cx="1142491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Trekphiler, CC BY 3.0 &lt;https://creativecommons.org/licenses/by/3.0&gt;, via Wikimedia Commons</a:t>
            </a:r>
          </a:p>
        </p:txBody>
      </p:sp>
      <p:pic>
        <p:nvPicPr>
          <p:cNvPr id="188" name="800px-Deuce_front_suspension_detail.jpg" descr="800px-Deuce_front_suspension_detai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51781" y="2699933"/>
            <a:ext cx="5189543" cy="29191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91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What is the force constant for the suspension system of a car that settles 1.20 cm when an 80.0 kg person gets in.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sp>
        <p:nvSpPr>
          <p:cNvPr id="192" name="Image Credit: Trekphiler, CC BY 3.0 &lt;https://creativecommons.org/licenses/by/3.0&gt;, via Wikimedia Commons"/>
          <p:cNvSpPr txBox="1"/>
          <p:nvPr/>
        </p:nvSpPr>
        <p:spPr>
          <a:xfrm>
            <a:off x="99182" y="6412229"/>
            <a:ext cx="1142491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Trekphiler, CC BY 3.0 &lt;https://creativecommons.org/licenses/by/3.0&gt;, via Wikimedia Commons</a:t>
            </a:r>
          </a:p>
        </p:txBody>
      </p:sp>
      <p:pic>
        <p:nvPicPr>
          <p:cNvPr id="193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68629" y="2273541"/>
            <a:ext cx="3822701" cy="3771901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Text"/>
          <p:cNvSpPr txBox="1"/>
          <p:nvPr/>
        </p:nvSpPr>
        <p:spPr>
          <a:xfrm>
            <a:off x="8062083" y="2242833"/>
            <a:ext cx="3635795" cy="3833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1.20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0.012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80.0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80.0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9.80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p>
                    <m:e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p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784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f>
                    <m:f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num>
                    <m:den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784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0.012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6.53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sup>
                  </m:s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</m:oMath>
              </m:oMathPara>
            </a14:m>
          </a:p>
        </p:txBody>
      </p:sp>
      <p:pic>
        <p:nvPicPr>
          <p:cNvPr id="195" name="800px-Deuce_front_suspension_detail.jpg" descr="800px-Deuce_front_suspension_detail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771595" y="222287"/>
            <a:ext cx="2994608" cy="16844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itle 1"/>
          <p:cNvSpPr txBox="1"/>
          <p:nvPr>
            <p:ph type="title"/>
          </p:nvPr>
        </p:nvSpPr>
        <p:spPr>
          <a:xfrm>
            <a:off x="914400" y="495287"/>
            <a:ext cx="10131426" cy="1456268"/>
          </a:xfrm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Elastic Potential Energy</a:t>
            </a:r>
          </a:p>
        </p:txBody>
      </p:sp>
      <p:sp>
        <p:nvSpPr>
          <p:cNvPr id="198" name="Content Placeholder 2"/>
          <p:cNvSpPr txBox="1"/>
          <p:nvPr>
            <p:ph type="body" sz="half" idx="1"/>
          </p:nvPr>
        </p:nvSpPr>
        <p:spPr>
          <a:xfrm>
            <a:off x="673101" y="2019051"/>
            <a:ext cx="5274325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Work must be done to produce a deformation</a:t>
            </a:r>
          </a:p>
          <a:p>
            <a:pPr lvl="1" marL="742950" indent="-285750">
              <a:defRPr sz="2200"/>
            </a:pPr>
            <a:r>
              <a:t>Work is stored as potential energy</a:t>
            </a:r>
          </a:p>
          <a:p>
            <a:pPr lvl="1" marL="742950" indent="-285750">
              <a:defRPr sz="22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P</m:t>
                  </m:r>
                  <m:sSub>
                    <m:e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b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k</m:t>
                  </m:r>
                  <m:sSup>
                    <m:e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p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01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How much energy is stored in the spring of a tranquilizer gun that has a force constant of 50.0 N/m? Neglect friction and the mass of the spring to calculated the speed with which the 2.00 g projectile will be ejected.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202" name="Screen Shot 2021-04-27 at 8.45.19 AM.png" descr="Screen Shot 2021-04-27 at 8.45.19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36360" y="2244887"/>
            <a:ext cx="3562421" cy="3829210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Image Credit: OpenStax College Physics - Figure 16.7 CC BY 4.0"/>
          <p:cNvSpPr txBox="1"/>
          <p:nvPr/>
        </p:nvSpPr>
        <p:spPr>
          <a:xfrm>
            <a:off x="99182" y="6412229"/>
            <a:ext cx="1142491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16.7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06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How much energy is stored in the spring of a tranquilizer gun that has a force constant of 50.0 N/m? Neglect friction and the mass of the spring to calculated the speed with which the 2.00 g projectile will be ejected.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207" name="Screen Shot 2021-04-27 at 8.45.19 AM.png" descr="Screen Shot 2021-04-27 at 8.45.19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42459" y="60487"/>
            <a:ext cx="1983421" cy="2131959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Image Credit: OpenStax College Physics - Figure 16.7 CC BY 4.0"/>
          <p:cNvSpPr txBox="1"/>
          <p:nvPr/>
        </p:nvSpPr>
        <p:spPr>
          <a:xfrm>
            <a:off x="99182" y="6412229"/>
            <a:ext cx="1142491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16.7 CC BY 4.0</a:t>
            </a:r>
          </a:p>
        </p:txBody>
      </p:sp>
      <p:pic>
        <p:nvPicPr>
          <p:cNvPr id="209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41198" y="2273541"/>
            <a:ext cx="4340661" cy="4282978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Text"/>
          <p:cNvSpPr txBox="1"/>
          <p:nvPr/>
        </p:nvSpPr>
        <p:spPr>
          <a:xfrm>
            <a:off x="7414383" y="2335529"/>
            <a:ext cx="4194291" cy="3703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50.0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0.150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2.00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0.002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sSub>
                    <m:e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b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sSup>
                    <m:e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p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50.0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0.150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sSup>
                    <m:e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0.563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ad>
                    <m:radPr>
                      <m:ctrlPr>
                        <a:rPr xmlns:a="http://schemas.openxmlformats.org/drawingml/2006/main" sz="1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degHide m:val="on"/>
                    </m:radPr>
                    <m:deg/>
                    <m:e>
                      <m:f>
                        <m:fPr>
                          <m:ctrlP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  <m:sSub>
                            <m:e>
                              <m:r>
                                <a:rPr xmlns:a="http://schemas.openxmlformats.org/drawingml/2006/main" sz="19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a:rPr xmlns:a="http://schemas.openxmlformats.org/drawingml/2006/main" sz="19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  <m:r>
                                <a:rPr xmlns:a="http://schemas.openxmlformats.org/drawingml/2006/main" sz="19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sub>
                          </m:sSub>
                        </m:num>
                        <m:den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den>
                      </m:f>
                    </m:e>
                  </m:rad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ad>
                    <m:radPr>
                      <m:ctrlPr>
                        <a:rPr xmlns:a="http://schemas.openxmlformats.org/drawingml/2006/main" sz="1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degHide m:val="on"/>
                    </m:radPr>
                    <m:deg/>
                    <m:e>
                      <m:f>
                        <m:fPr>
                          <m:ctrlP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0.563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J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0.002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xmlns:a="http://schemas.openxmlformats.org/drawingml/2006/main" sz="19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e>
                  </m:rad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23.7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itle 1"/>
          <p:cNvSpPr txBox="1"/>
          <p:nvPr>
            <p:ph type="title"/>
          </p:nvPr>
        </p:nvSpPr>
        <p:spPr>
          <a:xfrm>
            <a:off x="914400" y="495287"/>
            <a:ext cx="10131426" cy="1456268"/>
          </a:xfrm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Periodic Motion</a:t>
            </a:r>
          </a:p>
        </p:txBody>
      </p:sp>
      <p:sp>
        <p:nvSpPr>
          <p:cNvPr id="213" name="Content Placeholder 2"/>
          <p:cNvSpPr txBox="1"/>
          <p:nvPr>
            <p:ph type="body" idx="1"/>
          </p:nvPr>
        </p:nvSpPr>
        <p:spPr>
          <a:xfrm>
            <a:off x="673101" y="2019051"/>
            <a:ext cx="9084126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periodic motion is a motion that repeats itself at regular intervals</a:t>
            </a:r>
          </a:p>
          <a:p>
            <a:pPr lvl="1" marL="742950" indent="-285750">
              <a:defRPr sz="2400"/>
            </a:pPr>
            <a:r>
              <a:t>Time to complete one oscillation is the period, T</a:t>
            </a:r>
          </a:p>
          <a:p>
            <a:pPr>
              <a:defRPr sz="2400"/>
            </a:pPr>
            <a:r>
              <a:t>The frequency is defined to be the number of oscillations per unit time</a:t>
            </a:r>
          </a:p>
          <a:p>
            <a:pPr lvl="1" marL="742950" indent="-285750">
              <a:defRPr sz="22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5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5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5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5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5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den>
                  </m:f>
                </m:oMath>
              </m:oMathPara>
            </a14:m>
          </a:p>
          <a:p>
            <a:pPr lvl="1" marL="742950" indent="-285750">
              <a:defRPr sz="2200"/>
            </a:pPr>
            <a:r>
              <a:t>SI unit - Hertz (Hz). 1 Hz = 1 cycle/s or 1/s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16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medical imaging device produces ultrasound by oscillating with a period of 0.400 μs. What is the frequency? The frequency of middle C is 264 Hz. What is the time for one complete oscillation?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217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92972" y="2273541"/>
            <a:ext cx="4404192" cy="4345665"/>
          </a:xfrm>
          <a:prstGeom prst="rect">
            <a:avLst/>
          </a:prstGeom>
          <a:ln w="12700">
            <a:miter lim="400000"/>
          </a:ln>
        </p:spPr>
      </p:pic>
      <p:sp>
        <p:nvSpPr>
          <p:cNvPr id="218" name="Text"/>
          <p:cNvSpPr txBox="1"/>
          <p:nvPr/>
        </p:nvSpPr>
        <p:spPr>
          <a:xfrm>
            <a:off x="7566783" y="2348229"/>
            <a:ext cx="4256571" cy="4119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0.400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μ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0.400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sup>
                  </m:s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den>
                  </m:f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0.400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e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-</m:t>
                          </m:r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2.50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sup>
                  </m:sSup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z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2.50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z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264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z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den>
                  </m:f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264</m:t>
                      </m:r>
                      <m:r>
                        <a:rPr xmlns:a="http://schemas.openxmlformats.org/drawingml/2006/main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xmlns:a="http://schemas.openxmlformats.org/drawingml/2006/main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</m:den>
                  </m:f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264</m:t>
                      </m:r>
                      <m:r>
                        <a:rPr xmlns:a="http://schemas.openxmlformats.org/drawingml/2006/main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xmlns:a="http://schemas.openxmlformats.org/drawingml/2006/main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xmlns:a="http://schemas.openxmlformats.org/drawingml/2006/main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xmlns:a="http://schemas.openxmlformats.org/drawingml/2006/main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xmlns:a="http://schemas.openxmlformats.org/drawingml/2006/main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den>
                  </m:f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3.79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p>
                  </m:sSup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3.79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