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Simple Harmonic Motion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Simple Harmonic Motion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2019051"/>
            <a:ext cx="6305876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Net force can be described by Hooke’s Law</a:t>
            </a:r>
            <a:endParaRPr sz="1600"/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</a:p>
          <a:p>
            <a:pPr lvl="1" marL="665018" indent="-207818">
              <a:defRPr sz="2200"/>
            </a:pPr>
            <a:r>
              <a:t>No damping - so no friction or other non-conservative forces</a:t>
            </a:r>
          </a:p>
          <a:p>
            <a:pPr marL="207818" indent="-207818">
              <a:defRPr sz="2400"/>
            </a:pPr>
            <a:r>
              <a:t>Period of a simple harmonic oscillator</a:t>
            </a:r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π</m:t>
                  </m:r>
                  <m:rad>
                    <m:radPr>
                      <m:ctrlP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den>
                      </m:f>
                    </m:e>
                  </m:rad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den>
                  </m:f>
                  <m:rad>
                    <m:radPr>
                      <m:ctrlP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</m:e>
                  </m:rad>
                </m:oMath>
              </m:oMathPara>
            </a14:m>
          </a:p>
          <a:p>
            <a:pPr lvl="1" marL="665018" indent="-207818">
              <a:defRPr sz="2200"/>
            </a:pPr>
            <a:r>
              <a:t>Neither T nor f depends on the amplitude</a:t>
            </a:r>
          </a:p>
        </p:txBody>
      </p:sp>
      <p:sp>
        <p:nvSpPr>
          <p:cNvPr id="182" name="Image Credit: OpenStax College Physics - Figure 16.9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16.9 CC BY 4.0</a:t>
            </a:r>
          </a:p>
        </p:txBody>
      </p:sp>
      <p:pic>
        <p:nvPicPr>
          <p:cNvPr id="183" name="Screen Shot 2021-05-02 at 4.04.50 PM.png" descr="Screen Shot 2021-05-02 at 4.04.5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65041" y="2575293"/>
            <a:ext cx="4719053" cy="32131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6" name="Image Credit: OpenStax College Physics - Figure 16.10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16.10 CC BY 4.0</a:t>
            </a:r>
          </a:p>
        </p:txBody>
      </p:sp>
      <p:pic>
        <p:nvPicPr>
          <p:cNvPr id="187" name="Screen Shot 2021-05-02 at 4.07.39 PM.png" descr="Screen Shot 2021-05-02 at 4.07.3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76232" y="3111741"/>
            <a:ext cx="3416301" cy="2095501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Calculate the period and frequency of oscillation for a car if the total mass is 900. kg and the force constant of the suspension system is 6.53x10</a:t>
            </a:r>
            <a:r>
              <a:rPr baseline="52833"/>
              <a:t>4</a:t>
            </a:r>
            <a:r>
              <a:t> N/m.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1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Calculate the period and frequency of oscillation for a car if the total mass is 900. kg and the force constant of the suspension system is 6.53x10</a:t>
            </a:r>
            <a:r>
              <a:rPr baseline="52833"/>
              <a:t>4</a:t>
            </a:r>
            <a:r>
              <a:t> N/m.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sp>
        <p:nvSpPr>
          <p:cNvPr id="192" name="Image Credit: OpenStax College Physics - Figure 16.10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16.10 CC BY 4.0</a:t>
            </a:r>
          </a:p>
        </p:txBody>
      </p:sp>
      <p:pic>
        <p:nvPicPr>
          <p:cNvPr id="193" name="Screen Shot 2021-05-02 at 4.07.39 PM.png" descr="Screen Shot 2021-05-02 at 4.07.3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65759" y="101841"/>
            <a:ext cx="2990374" cy="1834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56906" y="2273541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Text"/>
          <p:cNvSpPr txBox="1"/>
          <p:nvPr/>
        </p:nvSpPr>
        <p:spPr>
          <a:xfrm>
            <a:off x="7503283" y="2335529"/>
            <a:ext cx="3729947" cy="3003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900.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6.53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p>
                  </m:sSup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den>
                  </m:f>
                  <m:rad>
                    <m:radPr>
                      <m:ctrlP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</m:e>
                  </m:rad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den>
                  </m:f>
                  <m:rad>
                    <m:radPr>
                      <m:ctrlP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6.53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sSup>
                            <m:e>
                              <m:r>
                                <a:rPr xmlns:a="http://schemas.openxmlformats.org/drawingml/2006/main" sz="19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xmlns:a="http://schemas.openxmlformats.org/drawingml/2006/main" sz="19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900.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den>
                      </m:f>
                    </m:e>
                  </m:rad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1.36</m:t>
                  </m:r>
                  <m:sSup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1.36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1.356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0.738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1"/>
          <p:cNvSpPr txBox="1"/>
          <p:nvPr>
            <p:ph type="title"/>
          </p:nvPr>
        </p:nvSpPr>
        <p:spPr>
          <a:xfrm>
            <a:off x="914400" y="495287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A Simple Pendulum</a:t>
            </a:r>
          </a:p>
        </p:txBody>
      </p:sp>
      <p:sp>
        <p:nvSpPr>
          <p:cNvPr id="198" name="Content Placeholder 2"/>
          <p:cNvSpPr txBox="1"/>
          <p:nvPr>
            <p:ph type="body" sz="half" idx="1"/>
          </p:nvPr>
        </p:nvSpPr>
        <p:spPr>
          <a:xfrm>
            <a:off x="673101" y="2019051"/>
            <a:ext cx="6467516" cy="4325682"/>
          </a:xfrm>
          <a:prstGeom prst="rect">
            <a:avLst/>
          </a:prstGeom>
        </p:spPr>
        <p:txBody>
          <a:bodyPr/>
          <a:lstStyle/>
          <a:p>
            <a:pPr marL="265747" indent="-265747" defTabSz="425195">
              <a:spcBef>
                <a:spcPts val="900"/>
              </a:spcBef>
              <a:defRPr sz="2232"/>
            </a:pPr>
            <a:r>
              <a:t>Common pendulums</a:t>
            </a:r>
          </a:p>
          <a:p>
            <a:pPr lvl="1" marL="690943" indent="-265747" defTabSz="425195">
              <a:spcBef>
                <a:spcPts val="900"/>
              </a:spcBef>
              <a:defRPr sz="2046"/>
            </a:pPr>
            <a:r>
              <a:t>Clocks, swings, etc. </a:t>
            </a:r>
          </a:p>
          <a:p>
            <a:pPr marL="265747" indent="-265747" defTabSz="425195">
              <a:spcBef>
                <a:spcPts val="900"/>
              </a:spcBef>
              <a:defRPr sz="2232"/>
            </a:pPr>
            <a:r>
              <a:t>Simple pendulum</a:t>
            </a:r>
          </a:p>
          <a:p>
            <a:pPr lvl="1" marL="690943" indent="-265747" defTabSz="425195">
              <a:spcBef>
                <a:spcPts val="900"/>
              </a:spcBef>
              <a:defRPr sz="2046"/>
            </a:pPr>
            <a:r>
              <a:t>Small mass suspended from a light wire or string</a:t>
            </a:r>
          </a:p>
          <a:p>
            <a:pPr lvl="1" marL="690943" indent="-265747" defTabSz="425195">
              <a:spcBef>
                <a:spcPts val="900"/>
              </a:spcBef>
              <a:defRPr sz="2046"/>
            </a:pPr>
            <a:r>
              <a:t>For small angles (&lt;15</a:t>
            </a:r>
            <a:r>
              <a:rPr baseline="56437"/>
              <a:t>o</a:t>
            </a:r>
            <a:r>
              <a:t>) - exhibits simple harmonic motion</a:t>
            </a:r>
          </a:p>
          <a:p>
            <a:pPr marL="265747" indent="-265747" defTabSz="425195">
              <a:spcBef>
                <a:spcPts val="900"/>
              </a:spcBef>
              <a:defRPr sz="2232"/>
            </a:pPr>
            <a:r>
              <a:t>Restoring force: </a:t>
            </a:r>
            <a14:m>
              <m:oMath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f>
                  <m:fPr>
                    <m:ctrlP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g</m:t>
                    </m:r>
                  </m:num>
                  <m:den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L</m:t>
                    </m:r>
                  </m:den>
                </m:f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</a:p>
          <a:p>
            <a:pPr lvl="1" marL="690943" indent="-265747" defTabSz="425195">
              <a:spcBef>
                <a:spcPts val="900"/>
              </a:spcBef>
              <a:defRPr sz="2046"/>
            </a:pPr>
            <a14:m>
              <m:oMath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g</m:t>
                    </m:r>
                  </m:num>
                  <m:den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L</m:t>
                    </m:r>
                  </m:den>
                </m:f>
              </m:oMath>
            </a14:m>
            <a:r>
              <a:t> ; </a:t>
            </a:r>
            <a14:m>
              <m:oMath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endParaRPr sz="2200"/>
          </a:p>
        </p:txBody>
      </p:sp>
      <p:pic>
        <p:nvPicPr>
          <p:cNvPr id="199" name="Screen Shot 2021-05-02 at 4.13.45 PM.png" descr="Screen Shot 2021-05-02 at 4.13.4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2868" y="2778086"/>
            <a:ext cx="3415107" cy="2807612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Image Credit: OpenStax College Physics - Figure 16.14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16.14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 txBox="1"/>
          <p:nvPr>
            <p:ph type="title"/>
          </p:nvPr>
        </p:nvSpPr>
        <p:spPr>
          <a:xfrm>
            <a:off x="914400" y="495287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A Simple Pendulum (2)</a:t>
            </a:r>
          </a:p>
        </p:txBody>
      </p:sp>
      <p:sp>
        <p:nvSpPr>
          <p:cNvPr id="203" name="Content Placeholder 2"/>
          <p:cNvSpPr txBox="1"/>
          <p:nvPr>
            <p:ph type="body" sz="half" idx="1"/>
          </p:nvPr>
        </p:nvSpPr>
        <p:spPr>
          <a:xfrm>
            <a:off x="673101" y="2019051"/>
            <a:ext cx="6467516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Period of a pendulum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π</m:t>
                  </m:r>
                  <m:rad>
                    <m:radPr>
                      <m:ctrl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27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7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xmlns:a="http://schemas.openxmlformats.org/drawingml/2006/main" sz="27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den>
                      </m:f>
                    </m:e>
                  </m:rad>
                </m:oMath>
              </m:oMathPara>
            </a14:m>
          </a:p>
          <a:p>
            <a:pPr>
              <a:defRPr sz="2400"/>
            </a:pPr>
            <a:r>
              <a:t>Depends only on the pendulum length, NOT the mass!</a:t>
            </a:r>
          </a:p>
        </p:txBody>
      </p:sp>
      <p:pic>
        <p:nvPicPr>
          <p:cNvPr id="204" name="Screen Shot 2021-05-02 at 4.13.45 PM.png" descr="Screen Shot 2021-05-02 at 4.13.4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2868" y="2778086"/>
            <a:ext cx="3415107" cy="2807612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Image Credit: OpenStax College Physics - Figure 16.14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16.14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8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acceleration due to gravity in a region where a simple pendulum having a length of 75.000 cm has a period of 1.7357 s?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sp>
        <p:nvSpPr>
          <p:cNvPr id="209" name="Image Credit: OpenStax College Physics - Figure 16.14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16.14 CC BY 4.0</a:t>
            </a:r>
          </a:p>
        </p:txBody>
      </p:sp>
      <p:pic>
        <p:nvPicPr>
          <p:cNvPr id="210" name="Screen Shot 2021-05-02 at 4.13.45 PM.png" descr="Screen Shot 2021-05-02 at 4.13.4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2868" y="2778086"/>
            <a:ext cx="3415107" cy="28076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3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acceleration due to gravity in a region where a simple pendulum having a length of 75.000 cm has a period of 1.7357 s?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sp>
        <p:nvSpPr>
          <p:cNvPr id="214" name="Image Credit: OpenStax College Physics - Figure 16.14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16.14 CC BY 4.0</a:t>
            </a:r>
          </a:p>
        </p:txBody>
      </p:sp>
      <p:pic>
        <p:nvPicPr>
          <p:cNvPr id="215" name="Screen Shot 2021-05-02 at 4.13.45 PM.png" descr="Screen Shot 2021-05-02 at 4.13.4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6375" y="72986"/>
            <a:ext cx="2637800" cy="2168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48847" y="2353098"/>
            <a:ext cx="4139663" cy="4084650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Text"/>
          <p:cNvSpPr txBox="1"/>
          <p:nvPr/>
        </p:nvSpPr>
        <p:spPr>
          <a:xfrm>
            <a:off x="7300082" y="2414144"/>
            <a:ext cx="3720230" cy="38861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75.000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0.75000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1.7357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π</m:t>
                  </m:r>
                  <m:rad>
                    <m:rad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den>
                      </m:f>
                    </m:e>
                  </m:rad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sSup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sSup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0.75000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1.7357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sSup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9.8281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20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Simple harmonic motion occurs when the net restoring force can be described by Hooke’s Law. 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period of a simple harmonic oscillator has no dependence on amplitude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A pendulum behaves as a simple harmonic oscillator for small displacements. The period is independent of the mass.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