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Waves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Superposition of Waves (2)</a:t>
            </a:r>
          </a:p>
        </p:txBody>
      </p:sp>
      <p:pic>
        <p:nvPicPr>
          <p:cNvPr id="223" name="Screen Shot 2021-05-04 at 12.06.15 PM.png" descr="Screen Shot 2021-05-04 at 12.06.1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9409" y="2352923"/>
            <a:ext cx="2940697" cy="3657939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Image Credit: OpenStax College Physics - Figure 16.38 CC BY 4.0"/>
          <p:cNvSpPr txBox="1"/>
          <p:nvPr/>
        </p:nvSpPr>
        <p:spPr>
          <a:xfrm>
            <a:off x="1245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16.38 CC BY 4.0</a:t>
            </a:r>
          </a:p>
        </p:txBody>
      </p:sp>
      <p:sp>
        <p:nvSpPr>
          <p:cNvPr id="225" name="Content Placeholder 2"/>
          <p:cNvSpPr txBox="1"/>
          <p:nvPr>
            <p:ph type="body" sz="half" idx="1"/>
          </p:nvPr>
        </p:nvSpPr>
        <p:spPr>
          <a:xfrm>
            <a:off x="673101" y="2019051"/>
            <a:ext cx="412526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Can be more complex - may have some constructive and some destructive interference</a:t>
            </a:r>
          </a:p>
          <a:p>
            <a:pPr>
              <a:defRPr sz="2400"/>
            </a:pPr>
            <a:r>
              <a:t>Example</a:t>
            </a:r>
          </a:p>
          <a:p>
            <a:pPr lvl="1" marL="742950" indent="-285750">
              <a:defRPr sz="2200"/>
            </a:pPr>
            <a:r>
              <a:t>Wave pool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Superposition of Waves (2)</a:t>
            </a:r>
          </a:p>
        </p:txBody>
      </p:sp>
      <p:sp>
        <p:nvSpPr>
          <p:cNvPr id="228" name="Content Placeholder 2"/>
          <p:cNvSpPr txBox="1"/>
          <p:nvPr>
            <p:ph type="body" sz="half" idx="1"/>
          </p:nvPr>
        </p:nvSpPr>
        <p:spPr>
          <a:xfrm>
            <a:off x="673101" y="2019051"/>
            <a:ext cx="4125267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Can be more complex - may have some constructive and some destructive interference</a:t>
            </a:r>
          </a:p>
          <a:p>
            <a:pPr>
              <a:defRPr sz="2400"/>
            </a:pPr>
            <a:r>
              <a:t>Example</a:t>
            </a:r>
          </a:p>
          <a:p>
            <a:pPr lvl="1" marL="742950" indent="-285750">
              <a:defRPr sz="2200"/>
            </a:pPr>
            <a:r>
              <a:t>Wave pool</a:t>
            </a:r>
          </a:p>
        </p:txBody>
      </p:sp>
      <p:sp>
        <p:nvSpPr>
          <p:cNvPr id="229" name="Image Credit: kenhodge13, CC BY 2.0 &lt;https://creativecommons.org/licenses/by/2.0&gt;, via Wikimedia Commons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kenhodge13, CC BY 2.0 &lt;https://creativecommons.org/licenses/by/2.0&gt;, via Wikimedia Commons</a:t>
            </a:r>
          </a:p>
        </p:txBody>
      </p:sp>
      <p:pic>
        <p:nvPicPr>
          <p:cNvPr id="230" name="Darwin's_Waterfront_Development_Wave_Pool_February_2010.jpg" descr="Darwin's_Waterfront_Development_Wave_Pool_February_20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9464" y="1921850"/>
            <a:ext cx="5615735" cy="421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3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natural frequency is the frequency at which a system would oscillate if there are no external forces or damping forces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 wave is a disturbance that propagates away from the location at which it was created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Waves will superimpose on each other - reinforcing each other or canceling each 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Forced Oscillation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30587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Objects can be forced to oscillate by using a driving force at a specific frequency</a:t>
            </a:r>
            <a:endParaRPr sz="1600"/>
          </a:p>
          <a:p>
            <a:pPr lvl="1" marL="665018" indent="-207818">
              <a:defRPr sz="2200"/>
            </a:pPr>
            <a:r>
              <a:t>Not how the object wishes to oscillate</a:t>
            </a:r>
          </a:p>
          <a:p>
            <a:pPr lvl="1" marL="665018" indent="-207818">
              <a:defRPr sz="2200"/>
            </a:pPr>
            <a:r>
              <a:t>Natural frequency - How the system would oscillate if there were no driving or damping forces. </a:t>
            </a:r>
          </a:p>
          <a:p>
            <a:pPr marL="207818" indent="-207818">
              <a:defRPr sz="2400"/>
            </a:pPr>
            <a:r>
              <a:t>Resonance</a:t>
            </a:r>
          </a:p>
          <a:p>
            <a:pPr lvl="1" marL="665018" indent="-207818">
              <a:defRPr sz="2200"/>
            </a:pPr>
            <a:r>
              <a:t>A system being driven at its natural frequency</a:t>
            </a:r>
          </a:p>
        </p:txBody>
      </p:sp>
      <p:sp>
        <p:nvSpPr>
          <p:cNvPr id="182" name="Image Credit: OpenStax College Physics - Figure 16.26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16.26 CC BY 4.0</a:t>
            </a:r>
          </a:p>
        </p:txBody>
      </p:sp>
      <p:pic>
        <p:nvPicPr>
          <p:cNvPr id="183" name="Screen Shot 2021-05-04 at 11.39.01 AM.png" descr="Screen Shot 2021-05-04 at 11.39.0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39190" y="2968994"/>
            <a:ext cx="4606680" cy="2425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Resonance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30587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Increase the amplitude of the wave by driving it at its natural frequency</a:t>
            </a:r>
            <a:endParaRPr sz="1600"/>
          </a:p>
          <a:p>
            <a:pPr lvl="1" marL="665018" indent="-207818">
              <a:defRPr sz="2200"/>
            </a:pPr>
            <a:r>
              <a:t>Less damping =&gt; higher peak</a:t>
            </a:r>
          </a:p>
          <a:p>
            <a:pPr marL="207818" indent="-207818">
              <a:defRPr sz="2400"/>
            </a:pPr>
            <a:r>
              <a:t>Examples</a:t>
            </a:r>
          </a:p>
          <a:p>
            <a:pPr lvl="1" marL="665018" indent="-207818">
              <a:defRPr sz="2200"/>
            </a:pPr>
            <a:r>
              <a:t>Pushing a child on a swing</a:t>
            </a:r>
          </a:p>
          <a:p>
            <a:pPr lvl="1" marL="665018" indent="-207818">
              <a:defRPr sz="2200"/>
            </a:pPr>
            <a:r>
              <a:t>MRI - Magnetic resonance Imaging</a:t>
            </a:r>
          </a:p>
          <a:p>
            <a:pPr lvl="1" marL="665018" indent="-207818">
              <a:defRPr sz="2200"/>
            </a:pPr>
            <a:r>
              <a:t>Tacoma Narrows bridge</a:t>
            </a:r>
          </a:p>
        </p:txBody>
      </p:sp>
      <p:sp>
        <p:nvSpPr>
          <p:cNvPr id="187" name="Image Credit: OpenStax College Physics - Figure 16.2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16.27 CC BY 4.0</a:t>
            </a:r>
          </a:p>
        </p:txBody>
      </p:sp>
      <p:pic>
        <p:nvPicPr>
          <p:cNvPr id="188" name="Screen Shot 2021-05-04 at 11.40.43 AM.png" descr="Screen Shot 2021-05-04 at 11.40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2518" y="2645192"/>
            <a:ext cx="4000501" cy="3073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Resonance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30587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Increase the amplitude of the wave by driving it at its natural frequency</a:t>
            </a:r>
            <a:endParaRPr sz="1600"/>
          </a:p>
          <a:p>
            <a:pPr lvl="1" marL="665018" indent="-207818">
              <a:defRPr sz="2200"/>
            </a:pPr>
            <a:r>
              <a:t>Less damping =&gt; higher peak</a:t>
            </a:r>
          </a:p>
          <a:p>
            <a:pPr marL="207818" indent="-207818">
              <a:defRPr sz="2400"/>
            </a:pPr>
            <a:r>
              <a:t>Examples</a:t>
            </a:r>
          </a:p>
          <a:p>
            <a:pPr lvl="1" marL="665018" indent="-207818">
              <a:defRPr sz="2200"/>
            </a:pPr>
            <a:r>
              <a:t>Pushing a child on a swing</a:t>
            </a:r>
          </a:p>
          <a:p>
            <a:pPr lvl="1" marL="665018" indent="-207818">
              <a:defRPr sz="2200"/>
            </a:pPr>
            <a:r>
              <a:t>MRI - Magnetic resonance Imaging</a:t>
            </a:r>
          </a:p>
          <a:p>
            <a:pPr lvl="1" marL="665018" indent="-207818">
              <a:defRPr sz="2200"/>
            </a:pPr>
            <a:r>
              <a:t>Tacoma Narrows bridge</a:t>
            </a:r>
          </a:p>
        </p:txBody>
      </p:sp>
      <p:sp>
        <p:nvSpPr>
          <p:cNvPr id="192" name="Image Credit: Barney Elliot, Public Domain, via Wikimedia Commons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Barney Elliot, Public Domain, via Wikimedia Commons</a:t>
            </a:r>
          </a:p>
        </p:txBody>
      </p:sp>
      <p:pic>
        <p:nvPicPr>
          <p:cNvPr id="193" name="Tacoma-narrows-bridge-collapse.jpg" descr="Tacoma-narrows-bridge-collaps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3854" y="2276892"/>
            <a:ext cx="46355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Waves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73101" y="2019051"/>
            <a:ext cx="646751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a wave?</a:t>
            </a:r>
          </a:p>
          <a:p>
            <a:pPr lvl="1" marL="742950" indent="-285750">
              <a:defRPr sz="2200"/>
            </a:pPr>
            <a:r>
              <a:t>A disturbance that propagates from where it was created</a:t>
            </a:r>
          </a:p>
          <a:p>
            <a:pPr lvl="1" marL="742950" indent="-285750">
              <a:defRPr sz="2200"/>
            </a:pPr>
            <a:r>
              <a:t>Water waves, sound waves, etc.  </a:t>
            </a:r>
          </a:p>
          <a:p>
            <a:pPr>
              <a:defRPr sz="2400"/>
            </a:pPr>
            <a:r>
              <a:t>Wave velocity</a:t>
            </a:r>
          </a:p>
          <a:p>
            <a:pPr lvl="1" marL="742950" indent="-285750">
              <a:defRPr sz="2200"/>
            </a:pPr>
            <a:r>
              <a:t>The speed at which the disturbance moves</a:t>
            </a:r>
          </a:p>
          <a:p>
            <a:pPr lvl="1" marL="742950" indent="-285750">
              <a:defRPr sz="2200"/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7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λ</m:t>
                  </m:r>
                </m:oMath>
              </m:oMathPara>
            </a14:m>
          </a:p>
        </p:txBody>
      </p:sp>
      <p:sp>
        <p:nvSpPr>
          <p:cNvPr id="197" name="Image Credit: OpenStax College Physics - Figure 16.30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16.30 CC BY 4.0</a:t>
            </a:r>
          </a:p>
        </p:txBody>
      </p:sp>
      <p:pic>
        <p:nvPicPr>
          <p:cNvPr id="198" name="Screen Shot 2021-05-04 at 11.50.41 AM.png" descr="Screen Shot 2021-05-04 at 11.50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8240" y="2511830"/>
            <a:ext cx="4535664" cy="3009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velocity of the ocean wave shown if the distance between crests is 10.0 m and the time for a seagull to bob up and down is 5.00 s.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02" name="Image Credit: OpenStax College Physics - Figure 16.14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16.14 CC BY 4.0</a:t>
            </a:r>
          </a:p>
        </p:txBody>
      </p:sp>
      <p:pic>
        <p:nvPicPr>
          <p:cNvPr id="203" name="Screen Shot 2021-05-04 at 11.50.41 AM.png" descr="Screen Shot 2021-05-04 at 11.50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652" y="2494726"/>
            <a:ext cx="5017911" cy="3329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velocity of the ocean wave shown if the distance between crests is 10.0 m and the time for a seagull to bob up and down is 5.00 s.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sp>
        <p:nvSpPr>
          <p:cNvPr id="207" name="Image Credit: OpenStax College Physics - Figure 16.14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16.14 CC BY 4.0</a:t>
            </a:r>
          </a:p>
        </p:txBody>
      </p:sp>
      <p:pic>
        <p:nvPicPr>
          <p:cNvPr id="208" name="Screen Shot 2021-05-04 at 11.50.41 AM.png" descr="Screen Shot 2021-05-04 at 11.50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8152" y="115377"/>
            <a:ext cx="2925811" cy="1941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4192" y="2273541"/>
            <a:ext cx="3822701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Text"/>
          <p:cNvSpPr txBox="1"/>
          <p:nvPr/>
        </p:nvSpPr>
        <p:spPr>
          <a:xfrm>
            <a:off x="7795383" y="2335529"/>
            <a:ext cx="3580319" cy="3640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;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5.00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5.00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den>
                  </m:f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0.200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0.200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10.0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e>
                    <m:sub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sub>
                  </m:sSub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2.00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</m:oMath>
              </m:oMathPara>
            </a14:m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Transverse and Longitudinal Waves</a:t>
            </a: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673101" y="2019051"/>
            <a:ext cx="646751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Transverse or shear wave</a:t>
            </a:r>
          </a:p>
          <a:p>
            <a:pPr lvl="1" marL="742950" indent="-285750">
              <a:defRPr sz="2200"/>
            </a:pPr>
            <a:r>
              <a:t>Disturbance is perpendicular to the direction of motion</a:t>
            </a:r>
          </a:p>
          <a:p>
            <a:pPr>
              <a:defRPr sz="2400"/>
            </a:pPr>
            <a:r>
              <a:t>Longitudinal or compressional wave</a:t>
            </a:r>
          </a:p>
          <a:p>
            <a:pPr lvl="1" marL="742950" indent="-285750">
              <a:defRPr sz="2200"/>
            </a:pPr>
            <a:r>
              <a:t>The disturbance is parallel to the direction of propagation</a:t>
            </a:r>
          </a:p>
        </p:txBody>
      </p:sp>
      <p:sp>
        <p:nvSpPr>
          <p:cNvPr id="214" name="Image Credit: OpenStax College Physics - Figure 16.31 &amp; 16.32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16.31 &amp; 16.32 CC BY 4.0</a:t>
            </a:r>
          </a:p>
        </p:txBody>
      </p:sp>
      <p:pic>
        <p:nvPicPr>
          <p:cNvPr id="215" name="Screen Shot 2021-05-04 at 11.59.12 AM.png" descr="Screen Shot 2021-05-04 at 11.59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9070" y="1946692"/>
            <a:ext cx="4724401" cy="447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xfrm>
            <a:off x="914400" y="495287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Superposition of Waves</a:t>
            </a:r>
          </a:p>
        </p:txBody>
      </p:sp>
      <p:sp>
        <p:nvSpPr>
          <p:cNvPr id="218" name="Content Placeholder 2"/>
          <p:cNvSpPr txBox="1"/>
          <p:nvPr>
            <p:ph type="body" sz="half" idx="1"/>
          </p:nvPr>
        </p:nvSpPr>
        <p:spPr>
          <a:xfrm>
            <a:off x="673101" y="2019051"/>
            <a:ext cx="6467516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Waves superimpose upon one another when they arrive at the same point at the same time. </a:t>
            </a:r>
          </a:p>
          <a:p>
            <a:pPr lvl="1" marL="742950" indent="-285750">
              <a:defRPr sz="2200"/>
            </a:pPr>
            <a:r>
              <a:t>Amplitudes of the disturbances will add together </a:t>
            </a:r>
          </a:p>
          <a:p>
            <a:pPr>
              <a:defRPr sz="2400"/>
            </a:pPr>
            <a:r>
              <a:t>Constructive interference</a:t>
            </a:r>
          </a:p>
          <a:p>
            <a:pPr lvl="1" marL="742950" indent="-285750">
              <a:defRPr sz="2200"/>
            </a:pPr>
            <a:r>
              <a:t>Waves reinforce each other</a:t>
            </a:r>
          </a:p>
          <a:p>
            <a:pPr>
              <a:defRPr sz="2400"/>
            </a:pPr>
            <a:r>
              <a:t>Destructive interference</a:t>
            </a:r>
          </a:p>
          <a:p>
            <a:pPr lvl="1" marL="742950" indent="-285750">
              <a:defRPr sz="2200"/>
            </a:pPr>
            <a:r>
              <a:t>Waves cancel each other</a:t>
            </a:r>
          </a:p>
        </p:txBody>
      </p:sp>
      <p:sp>
        <p:nvSpPr>
          <p:cNvPr id="219" name="Image Credit: OpenStax College Physics - Figure 16.36 &amp; 16.37 CC BY 4.0"/>
          <p:cNvSpPr txBox="1"/>
          <p:nvPr/>
        </p:nvSpPr>
        <p:spPr>
          <a:xfrm>
            <a:off x="99182" y="6412229"/>
            <a:ext cx="1142491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16.36 &amp; 16.37 CC BY 4.0</a:t>
            </a:r>
          </a:p>
        </p:txBody>
      </p:sp>
      <p:pic>
        <p:nvPicPr>
          <p:cNvPr id="220" name="Screen Shot 2021-05-04 at 12.04.43 PM.png" descr="Screen Shot 2021-05-04 at 12.04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9157" y="1763671"/>
            <a:ext cx="2956733" cy="4836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