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 b="def" i="def"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0922783" y="5943917"/>
            <a:ext cx="237343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4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5" name="TextBox 10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2"/>
          <p:cNvSpPr/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2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6" name="TextBox 13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2"/>
          <p:cNvSpPr/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/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8658675" y="609598"/>
            <a:ext cx="2158553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2000"/>
            </a:lvl1pPr>
            <a:lvl2pPr marL="0" indent="457200">
              <a:buClrTx/>
              <a:buSzTx/>
              <a:buFontTx/>
              <a:buNone/>
              <a:defRPr cap="all" sz="2000"/>
            </a:lvl2pPr>
            <a:lvl3pPr marL="0" indent="914400">
              <a:buClrTx/>
              <a:buSzTx/>
              <a:buFontTx/>
              <a:buNone/>
              <a:defRPr cap="all" sz="2000"/>
            </a:lvl3pPr>
            <a:lvl4pPr marL="0" indent="1371600">
              <a:buClrTx/>
              <a:buSzTx/>
              <a:buFontTx/>
              <a:buNone/>
              <a:defRPr cap="all" sz="2000"/>
            </a:lvl4pPr>
            <a:lvl5pPr marL="0" indent="1828800">
              <a:buClrTx/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79886" y="594391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ctrTitle"/>
          </p:nvPr>
        </p:nvSpPr>
        <p:spPr>
          <a:xfrm>
            <a:off x="3962398" y="2650732"/>
            <a:ext cx="7197727" cy="173499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Introduction to Physical Science</a:t>
            </a:r>
          </a:p>
        </p:txBody>
      </p:sp>
      <p:sp>
        <p:nvSpPr>
          <p:cNvPr id="178" name="Subtitle 2"/>
          <p:cNvSpPr txBox="1"/>
          <p:nvPr>
            <p:ph type="subTitle" sz="quarter" idx="1"/>
          </p:nvPr>
        </p:nvSpPr>
        <p:spPr>
          <a:xfrm>
            <a:off x="3626777" y="4385731"/>
            <a:ext cx="7533348" cy="1405468"/>
          </a:xfrm>
          <a:prstGeom prst="rect">
            <a:avLst/>
          </a:prstGeom>
        </p:spPr>
        <p:txBody>
          <a:bodyPr/>
          <a:lstStyle/>
          <a:p>
            <a:pPr>
              <a:defRPr cap="none" sz="2400"/>
            </a:pPr>
            <a:r>
              <a:t>Sound</a:t>
            </a:r>
          </a:p>
          <a:p>
            <a:pPr>
              <a:defRPr cap="none" sz="2400"/>
            </a:pPr>
            <a:r>
              <a:t>Presented by Robert Wagner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Sound</a:t>
            </a:r>
          </a:p>
        </p:txBody>
      </p:sp>
      <p:sp>
        <p:nvSpPr>
          <p:cNvPr id="181" name="Content Placeholder 2"/>
          <p:cNvSpPr txBox="1"/>
          <p:nvPr>
            <p:ph type="body" sz="half" idx="1"/>
          </p:nvPr>
        </p:nvSpPr>
        <p:spPr>
          <a:xfrm>
            <a:off x="673101" y="2019051"/>
            <a:ext cx="6305876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Sound is a disturbance of matter from the source outward - a wave</a:t>
            </a:r>
            <a:endParaRPr sz="1600"/>
          </a:p>
          <a:p>
            <a:pPr lvl="1" marL="665018" indent="-207818">
              <a:defRPr sz="2200"/>
            </a:pPr>
            <a:r>
              <a:t>Hearing is the perception of sound waves</a:t>
            </a:r>
          </a:p>
          <a:p>
            <a:pPr lvl="1" marL="665018" indent="-207818">
              <a:defRPr sz="2200"/>
            </a:pPr>
            <a:r>
              <a:t>Not all frequencies of sound can be heard - ultrasound for example</a:t>
            </a:r>
          </a:p>
          <a:p>
            <a:pPr marL="207818" indent="-207818">
              <a:defRPr sz="2400"/>
            </a:pPr>
            <a:r>
              <a:t>Vibrating strings can produce sound waves</a:t>
            </a:r>
          </a:p>
          <a:p>
            <a:pPr lvl="1" marL="665018" indent="-207818">
              <a:defRPr sz="2200"/>
            </a:pPr>
            <a:r>
              <a:t>Create impressions and rarefactions that propagate outward in waves</a:t>
            </a:r>
          </a:p>
        </p:txBody>
      </p:sp>
      <p:sp>
        <p:nvSpPr>
          <p:cNvPr id="182" name="Image Credit: OpenStax College Physics - Figure 17.3, 17.4, 17.5 CC BY 4.0"/>
          <p:cNvSpPr txBox="1"/>
          <p:nvPr/>
        </p:nvSpPr>
        <p:spPr>
          <a:xfrm>
            <a:off x="99182" y="6412229"/>
            <a:ext cx="1142491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17.3, 17.4, 17.5 CC BY 4.0</a:t>
            </a:r>
          </a:p>
        </p:txBody>
      </p:sp>
      <p:pic>
        <p:nvPicPr>
          <p:cNvPr id="183" name="Screen Shot 2021-05-05 at 10.57.57 AM.png" descr="Screen Shot 2021-05-05 at 10.57.5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02852" y="320306"/>
            <a:ext cx="1578194" cy="6217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Speed of Sound</a:t>
            </a:r>
          </a:p>
        </p:txBody>
      </p:sp>
      <p:sp>
        <p:nvSpPr>
          <p:cNvPr id="186" name="Content Placeholder 2"/>
          <p:cNvSpPr txBox="1"/>
          <p:nvPr>
            <p:ph type="body" sz="half" idx="1"/>
          </p:nvPr>
        </p:nvSpPr>
        <p:spPr>
          <a:xfrm>
            <a:off x="673101" y="2019051"/>
            <a:ext cx="6305876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Sound is a wave so it travels at a certain speed and has a frequency(pitch) and a wavelength</a:t>
            </a:r>
            <a:endParaRPr sz="1600"/>
          </a:p>
          <a:p>
            <a:pPr lvl="1" marL="665018" indent="-207818">
              <a:defRPr sz="2200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sub>
                  </m:sSub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λ</m:t>
                  </m:r>
                </m:oMath>
              </m:oMathPara>
            </a14:m>
          </a:p>
          <a:p>
            <a:pPr marL="207818" indent="-207818">
              <a:defRPr sz="2400"/>
            </a:pPr>
            <a:r>
              <a:t>Speed of sound will vary depending on what it is traveling through </a:t>
            </a:r>
          </a:p>
          <a:p>
            <a:pPr lvl="1" marL="665018" indent="-207818">
              <a:defRPr sz="2200"/>
            </a:pPr>
            <a:r>
              <a:t>Fastest through solids</a:t>
            </a:r>
          </a:p>
          <a:p>
            <a:pPr lvl="1" marL="665018" indent="-207818">
              <a:defRPr sz="2200"/>
            </a:pPr>
            <a:r>
              <a:t>Slowest through gases</a:t>
            </a:r>
          </a:p>
          <a:p>
            <a:pPr lvl="1" marL="665018" indent="-207818">
              <a:defRPr sz="2200"/>
            </a:pPr>
            <a:r>
              <a:t>Cannot travel through a vacuum!</a:t>
            </a:r>
          </a:p>
        </p:txBody>
      </p:sp>
      <p:sp>
        <p:nvSpPr>
          <p:cNvPr id="187" name="Image Credit: OpenStax College Physics - Figure 16.27 CC BY 4.0"/>
          <p:cNvSpPr txBox="1"/>
          <p:nvPr/>
        </p:nvSpPr>
        <p:spPr>
          <a:xfrm>
            <a:off x="99182" y="6412229"/>
            <a:ext cx="1142491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16.27 CC BY 4.0</a:t>
            </a:r>
          </a:p>
        </p:txBody>
      </p:sp>
      <p:pic>
        <p:nvPicPr>
          <p:cNvPr id="188" name="Screen Shot 2021-05-05 at 11.00.37 AM.png" descr="Screen Shot 2021-05-05 at 11.00.3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42283" y="2772192"/>
            <a:ext cx="4318001" cy="2819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Sound Waves in Atmosphere</a:t>
            </a:r>
          </a:p>
        </p:txBody>
      </p:sp>
      <p:sp>
        <p:nvSpPr>
          <p:cNvPr id="191" name="Content Placeholder 2"/>
          <p:cNvSpPr txBox="1"/>
          <p:nvPr>
            <p:ph type="body" idx="1"/>
          </p:nvPr>
        </p:nvSpPr>
        <p:spPr>
          <a:xfrm>
            <a:off x="723901" y="2019051"/>
            <a:ext cx="10055226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Sound speed depends on temperature and pressure of atmosphere. At sea level, the speed of sound is</a:t>
            </a:r>
            <a:endParaRPr sz="1600"/>
          </a:p>
          <a:p>
            <a:pPr lvl="1" marL="665018" indent="-207818">
              <a:defRPr sz="2200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sub>
                  </m:sSub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331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)</m:t>
                  </m:r>
                  <m:rad>
                    <m:radPr>
                      <m:ctrlP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</m:ctrlPr>
                      <m:degHide m:val="on"/>
                    </m:radPr>
                    <m:deg/>
                    <m:e>
                      <m:f>
                        <m:fPr>
                          <m:ctrlPr>
                            <a:rPr xmlns:a="http://schemas.openxmlformats.org/drawingml/2006/main" sz="27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27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num>
                        <m:den>
                          <m:r>
                            <a:rPr xmlns:a="http://schemas.openxmlformats.org/drawingml/2006/main" sz="27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273</m:t>
                          </m:r>
                          <m:r>
                            <a:rPr xmlns:a="http://schemas.openxmlformats.org/drawingml/2006/main" sz="27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den>
                      </m:f>
                    </m:e>
                  </m:rad>
                </m:oMath>
              </m:oMathPara>
            </a14:m>
          </a:p>
          <a:p>
            <a:pPr marL="207818" indent="-207818">
              <a:defRPr sz="2400"/>
            </a:pPr>
            <a:r>
              <a:t>Examples</a:t>
            </a:r>
          </a:p>
          <a:p>
            <a:pPr lvl="1" marL="665018" indent="-207818">
              <a:defRPr sz="2200"/>
            </a:pPr>
            <a:r>
              <a:t>At 0</a:t>
            </a:r>
            <a:r>
              <a:rPr baseline="50181"/>
              <a:t>o</a:t>
            </a:r>
            <a:r>
              <a:t>C, the speed of sound is 331 m/s</a:t>
            </a:r>
          </a:p>
          <a:p>
            <a:pPr lvl="1" marL="665018" indent="-207818">
              <a:defRPr sz="2200"/>
            </a:pPr>
            <a:r>
              <a:t>At 20</a:t>
            </a:r>
            <a:r>
              <a:rPr baseline="54727"/>
              <a:t>o</a:t>
            </a:r>
            <a:r>
              <a:t>C, the speed of sound is 343 m/s</a:t>
            </a:r>
          </a:p>
          <a:p>
            <a:pPr marL="207818" indent="-207818">
              <a:defRPr sz="2400"/>
            </a:pPr>
            <a:r>
              <a:t>Speed of sound is nearly independent of frequency. </a:t>
            </a:r>
          </a:p>
          <a:p>
            <a:pPr lvl="1" marL="665018" indent="-207818">
              <a:defRPr sz="2200"/>
            </a:pPr>
            <a:r>
              <a:t>Think what this might mean for music in a large stadium!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194" name="Content Placeholder 2"/>
          <p:cNvSpPr txBox="1"/>
          <p:nvPr>
            <p:ph type="body" sz="half" idx="1"/>
          </p:nvPr>
        </p:nvSpPr>
        <p:spPr>
          <a:xfrm>
            <a:off x="685801" y="1866682"/>
            <a:ext cx="5919481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Calculate the wavelengths of sounds at the extremes of the audible range, 20 and 20,000 Hz (Consider each to have 2 significant figures), in 30.0</a:t>
            </a:r>
            <a:r>
              <a:rPr baseline="52833"/>
              <a:t>o</a:t>
            </a:r>
            <a:r>
              <a:t>C air. </a:t>
            </a:r>
          </a:p>
          <a:p>
            <a:pPr lvl="1" marL="742950" indent="-285750">
              <a:defRPr sz="2200"/>
            </a:pPr>
            <a:r>
              <a:t>Draw a sketch (if applicable)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  <p:pic>
        <p:nvPicPr>
          <p:cNvPr id="195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62458" y="1793420"/>
            <a:ext cx="4795877" cy="4732144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Text"/>
          <p:cNvSpPr txBox="1"/>
          <p:nvPr/>
        </p:nvSpPr>
        <p:spPr>
          <a:xfrm>
            <a:off x="6893683" y="1798547"/>
            <a:ext cx="4454028" cy="4721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20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sSub>
                    <m:e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sub>
                  </m:sSub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20,000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30.0</m:t>
                      </m:r>
                    </m:e>
                    <m:sup>
                      <m:r>
                        <a:rPr xmlns:a="http://schemas.openxmlformats.org/drawingml/2006/main" sz="1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p>
                  </m:sSup>
                  <m:r>
                    <a:rPr xmlns:a="http://schemas.openxmlformats.org/drawingml/2006/main" sz="1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331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ad>
                    <m:rad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degHide m:val="on"/>
                    </m:radPr>
                    <m:deg/>
                    <m:e>
                      <m:f>
                        <m:fPr>
                          <m:ctrlP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num>
                        <m:den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273</m:t>
                          </m:r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den>
                      </m:f>
                    </m:e>
                  </m:rad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331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ad>
                    <m:rad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degHide m:val="on"/>
                    </m:radPr>
                    <m:deg/>
                    <m:e>
                      <m:f>
                        <m:fPr>
                          <m:ctrlP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303</m:t>
                          </m:r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num>
                        <m:den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273</m:t>
                          </m:r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den>
                      </m:f>
                    </m:e>
                  </m:rad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348.7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λ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λ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sub>
                      </m:sSub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den>
                  </m:f>
                </m:oMath>
              </m:oMathPara>
            </a14:m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348.7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</m:den>
                  </m:f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17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348.7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20000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</m:den>
                  </m:f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1.7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1"/>
          <p:cNvSpPr txBox="1"/>
          <p:nvPr>
            <p:ph type="title"/>
          </p:nvPr>
        </p:nvSpPr>
        <p:spPr>
          <a:xfrm>
            <a:off x="914400" y="495287"/>
            <a:ext cx="10131426" cy="1456268"/>
          </a:xfrm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Sound Intensities</a:t>
            </a:r>
          </a:p>
        </p:txBody>
      </p:sp>
      <p:sp>
        <p:nvSpPr>
          <p:cNvPr id="199" name="Content Placeholder 2"/>
          <p:cNvSpPr txBox="1"/>
          <p:nvPr>
            <p:ph type="body" sz="half" idx="1"/>
          </p:nvPr>
        </p:nvSpPr>
        <p:spPr>
          <a:xfrm>
            <a:off x="673101" y="2019051"/>
            <a:ext cx="6467516" cy="4325682"/>
          </a:xfrm>
          <a:prstGeom prst="rect">
            <a:avLst/>
          </a:prstGeom>
        </p:spPr>
        <p:txBody>
          <a:bodyPr/>
          <a:lstStyle/>
          <a:p>
            <a:pPr marL="282892" indent="-282892" defTabSz="452627">
              <a:spcBef>
                <a:spcPts val="900"/>
              </a:spcBef>
              <a:defRPr sz="2376"/>
            </a:pPr>
            <a:r>
              <a:t>Intensity depends on how energetically the source is vibrating</a:t>
            </a:r>
          </a:p>
          <a:p>
            <a:pPr lvl="1" marL="735520" indent="-282892" defTabSz="452627">
              <a:spcBef>
                <a:spcPts val="900"/>
              </a:spcBef>
              <a:defRPr sz="2178"/>
            </a:pPr>
            <a:r>
              <a:t>A more intense wave will have larger amplitude oscillations</a:t>
            </a:r>
          </a:p>
          <a:p>
            <a:pPr marL="282892" indent="-282892" defTabSz="452627">
              <a:spcBef>
                <a:spcPts val="900"/>
              </a:spcBef>
              <a:defRPr sz="2376"/>
            </a:pPr>
            <a:r>
              <a:t>Sound intensities are often measured in decibels </a:t>
            </a:r>
          </a:p>
          <a:p>
            <a:pPr lvl="1" marL="735520" indent="-282892" defTabSz="452627">
              <a:spcBef>
                <a:spcPts val="900"/>
              </a:spcBef>
              <a:defRPr sz="2178"/>
            </a:pPr>
            <a:r>
              <a:t>Defined in terms of logarithms</a:t>
            </a:r>
          </a:p>
          <a:p>
            <a:pPr lvl="1" marL="735520" indent="-282892" defTabSz="452627">
              <a:spcBef>
                <a:spcPts val="900"/>
              </a:spcBef>
              <a:defRPr sz="2178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β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10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o</m:t>
                  </m:r>
                  <m:sSub>
                    <m:e>
                      <m:r>
                        <a:rPr xmlns:a="http://schemas.openxmlformats.org/drawingml/2006/main" sz="26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e>
                    <m:sub>
                      <m:r>
                        <a:rPr xmlns:a="http://schemas.openxmlformats.org/drawingml/2006/main" sz="26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sub>
                  </m:sSub>
                  <m:f>
                    <m:fPr>
                      <m:ctrlPr>
                        <a:rPr xmlns:a="http://schemas.openxmlformats.org/drawingml/2006/main" sz="26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6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num>
                    <m:den>
                      <m:sSub>
                        <m:e>
                          <m:r>
                            <a:rPr xmlns:a="http://schemas.openxmlformats.org/drawingml/2006/main" sz="265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xmlns:a="http://schemas.openxmlformats.org/drawingml/2006/main" sz="265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</m:den>
                  </m:f>
                </m:oMath>
              </m:oMathPara>
            </a14:m>
          </a:p>
          <a:p>
            <a:pPr lvl="1" marL="735520" indent="-282892" defTabSz="452627">
              <a:spcBef>
                <a:spcPts val="900"/>
              </a:spcBef>
              <a:defRPr sz="2178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6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e>
                    <m:sub>
                      <m:r>
                        <a:rPr xmlns:a="http://schemas.openxmlformats.org/drawingml/2006/main" sz="26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b>
                  </m:sSub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26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6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6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sup>
                  </m:sSup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/</m:t>
                  </m:r>
                  <m:sSup>
                    <m:e>
                      <m:r>
                        <a:rPr xmlns:a="http://schemas.openxmlformats.org/drawingml/2006/main" sz="26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p>
                      <m:r>
                        <a:rPr xmlns:a="http://schemas.openxmlformats.org/drawingml/2006/main" sz="26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  <a:endParaRPr sz="2200"/>
          </a:p>
        </p:txBody>
      </p:sp>
      <p:sp>
        <p:nvSpPr>
          <p:cNvPr id="200" name="Image Credit: OpenStax College Physics - Figure 17.12 CC BY 4.0"/>
          <p:cNvSpPr txBox="1"/>
          <p:nvPr/>
        </p:nvSpPr>
        <p:spPr>
          <a:xfrm>
            <a:off x="99182" y="6412229"/>
            <a:ext cx="1142491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17.12 CC BY 4.0</a:t>
            </a:r>
          </a:p>
        </p:txBody>
      </p:sp>
      <p:pic>
        <p:nvPicPr>
          <p:cNvPr id="201" name="Screen Shot 2021-05-05 at 11.20.59 AM.png" descr="Screen Shot 2021-05-05 at 11.20.5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57778" y="2575238"/>
            <a:ext cx="3229374" cy="32133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 1"/>
          <p:cNvSpPr txBox="1"/>
          <p:nvPr>
            <p:ph type="title"/>
          </p:nvPr>
        </p:nvSpPr>
        <p:spPr>
          <a:xfrm>
            <a:off x="914400" y="495287"/>
            <a:ext cx="10131426" cy="1456268"/>
          </a:xfrm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Decibel Scale</a:t>
            </a:r>
          </a:p>
        </p:txBody>
      </p:sp>
      <p:sp>
        <p:nvSpPr>
          <p:cNvPr id="204" name="Content Placeholder 2"/>
          <p:cNvSpPr txBox="1"/>
          <p:nvPr>
            <p:ph type="body" sz="half" idx="1"/>
          </p:nvPr>
        </p:nvSpPr>
        <p:spPr>
          <a:xfrm>
            <a:off x="673101" y="2019051"/>
            <a:ext cx="4178329" cy="432568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r>
              <a:t>Log scale shows a large range with small numbers </a:t>
            </a:r>
          </a:p>
        </p:txBody>
      </p:sp>
      <p:sp>
        <p:nvSpPr>
          <p:cNvPr id="205" name="Image Credit: OpenStax College Physics - Table 17.2 CC BY 4.0"/>
          <p:cNvSpPr txBox="1"/>
          <p:nvPr/>
        </p:nvSpPr>
        <p:spPr>
          <a:xfrm>
            <a:off x="99182" y="6412229"/>
            <a:ext cx="1142491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Table 17.2 CC BY 4.0</a:t>
            </a:r>
          </a:p>
        </p:txBody>
      </p:sp>
      <p:pic>
        <p:nvPicPr>
          <p:cNvPr id="206" name="Screen Shot 2021-05-05 at 12.41.33 PM.png" descr="Screen Shot 2021-05-05 at 12.41.3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69998" y="1834499"/>
            <a:ext cx="6805620" cy="46947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09" name="Content Placeholder 2"/>
          <p:cNvSpPr txBox="1"/>
          <p:nvPr>
            <p:ph type="body" sz="half" idx="1"/>
          </p:nvPr>
        </p:nvSpPr>
        <p:spPr>
          <a:xfrm>
            <a:off x="685801" y="1866682"/>
            <a:ext cx="5919481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 sound wave traveling in the atmosphere has an intensity of </a:t>
            </a:r>
            <a14:m>
              <m:oMath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5.04</m:t>
                </m:r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x</m:t>
                </m:r>
                <m:sSup>
                  <m:e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10</m:t>
                    </m:r>
                  </m:e>
                  <m:sup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4</m:t>
                    </m:r>
                  </m:sup>
                </m:sSup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/</m:t>
                </m:r>
                <m:sSup>
                  <m:e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p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. What would this be in decibels?  </a:t>
            </a:r>
          </a:p>
          <a:p>
            <a:pPr lvl="1" marL="742950" indent="-285750">
              <a:defRPr sz="2200"/>
            </a:pPr>
            <a:r>
              <a:t>Draw a sketch (if applicable)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  <p:pic>
        <p:nvPicPr>
          <p:cNvPr id="210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32358" y="2047482"/>
            <a:ext cx="4280910" cy="422402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Text"/>
          <p:cNvSpPr txBox="1"/>
          <p:nvPr/>
        </p:nvSpPr>
        <p:spPr>
          <a:xfrm>
            <a:off x="7414383" y="2094229"/>
            <a:ext cx="4116861" cy="3126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5.04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β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sub>
                  </m:sSub>
                  <m:f>
                    <m:fPr>
                      <m:ctrlP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num>
                    <m:den>
                      <m:sSub>
                        <m:e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</m:den>
                  </m:f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β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sub>
                  </m:sSub>
                  <m:f>
                    <m:fPr>
                      <m:ctrlP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5.04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sSup>
                        <m:e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e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num>
                    <m:den>
                      <m:sSup>
                        <m:e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e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den>
                  </m:f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β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87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Summary</a:t>
            </a:r>
          </a:p>
        </p:txBody>
      </p:sp>
      <p:sp>
        <p:nvSpPr>
          <p:cNvPr id="214" name="Content Placeholder 2"/>
          <p:cNvSpPr txBox="1"/>
          <p:nvPr>
            <p:ph type="body" idx="1"/>
          </p:nvPr>
        </p:nvSpPr>
        <p:spPr>
          <a:xfrm>
            <a:off x="1030287" y="2040466"/>
            <a:ext cx="10131426" cy="364913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Sound waves are a disturbance of matter that propagates outward from a source at a frequency our ears are sensitive to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The speed of sound depends on the medium through which it travel and the temperature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We can measure the intensity of sound using the logarithmic scale - decibels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