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Doppler Effect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The Doppler Effect</a:t>
            </a:r>
          </a:p>
        </p:txBody>
      </p:sp>
      <p:sp>
        <p:nvSpPr>
          <p:cNvPr id="181" name="Image Credit: OpenStax College Physics - Figure 17.13 &amp; 17.14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17.13 &amp; 17.14 CC BY 4.0</a:t>
            </a:r>
          </a:p>
        </p:txBody>
      </p:sp>
      <p:pic>
        <p:nvPicPr>
          <p:cNvPr id="182" name="Screen Shot 2021-05-05 at 12.59.01 PM.png" descr="Screen Shot 2021-05-05 at 12.59.0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05835" y="1909646"/>
            <a:ext cx="2814873" cy="4544493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Content Placeholder 2"/>
          <p:cNvSpPr txBox="1"/>
          <p:nvPr>
            <p:ph type="body" sz="half" idx="1"/>
          </p:nvPr>
        </p:nvSpPr>
        <p:spPr>
          <a:xfrm>
            <a:off x="673101" y="2019051"/>
            <a:ext cx="6305876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change in frequency because of the motion of the source or observer</a:t>
            </a:r>
            <a:endParaRPr sz="1600"/>
          </a:p>
          <a:p>
            <a:pPr lvl="1" marL="665018" indent="-207818">
              <a:defRPr sz="2200"/>
            </a:pPr>
            <a:r>
              <a:t>Moving closer =&gt; Shift to higher frequencies</a:t>
            </a:r>
          </a:p>
          <a:p>
            <a:pPr lvl="1" marL="665018" indent="-207818">
              <a:defRPr sz="2200"/>
            </a:pPr>
            <a:r>
              <a:t>Moving away =&gt; Shift to lower frequencies</a:t>
            </a:r>
          </a:p>
          <a:p>
            <a:pPr marL="207818" indent="-207818">
              <a:defRPr sz="2400"/>
            </a:pPr>
            <a:r>
              <a:t>Motion causes the wavefronts to be compressed in the direction of motion and expanded opposite to the direction of motion</a:t>
            </a:r>
          </a:p>
          <a:p>
            <a:pPr marL="207818" indent="-207818">
              <a:defRPr sz="2400"/>
            </a:pPr>
            <a:r>
              <a:t>Will also occur when the observer is moving and the source stationary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The Doppler Effect</a:t>
            </a:r>
          </a:p>
        </p:txBody>
      </p:sp>
      <p:sp>
        <p:nvSpPr>
          <p:cNvPr id="186" name="Image Credit: OpenStax College Physics - Figure 17.15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17.15 CC BY 4.0</a:t>
            </a:r>
          </a:p>
        </p:txBody>
      </p:sp>
      <p:pic>
        <p:nvPicPr>
          <p:cNvPr id="187" name="Screen Shot 2021-05-05 at 1.00.43 PM.png" descr="Screen Shot 2021-05-05 at 1.00.4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3824" y="2807924"/>
            <a:ext cx="4075798" cy="2747936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Content Placeholder 2"/>
          <p:cNvSpPr txBox="1"/>
          <p:nvPr>
            <p:ph type="body" sz="half" idx="1"/>
          </p:nvPr>
        </p:nvSpPr>
        <p:spPr>
          <a:xfrm>
            <a:off x="673101" y="2019051"/>
            <a:ext cx="6305876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change in frequency because of the motion of the source or observer</a:t>
            </a:r>
            <a:endParaRPr sz="1600"/>
          </a:p>
          <a:p>
            <a:pPr lvl="1" marL="665018" indent="-207818">
              <a:defRPr sz="2200"/>
            </a:pPr>
            <a:r>
              <a:t>Moving closer =&gt; Shift to higher frequencies</a:t>
            </a:r>
          </a:p>
          <a:p>
            <a:pPr lvl="1" marL="665018" indent="-207818">
              <a:defRPr sz="2200"/>
            </a:pPr>
            <a:r>
              <a:t>Moving away =&gt; Shift to lower frequencies</a:t>
            </a:r>
          </a:p>
          <a:p>
            <a:pPr marL="207818" indent="-207818">
              <a:defRPr sz="2400"/>
            </a:pPr>
            <a:r>
              <a:t>Motion causes the wavefronts to be compressed in the direction of motion and expanded opposite to the direction of motion</a:t>
            </a:r>
          </a:p>
          <a:p>
            <a:pPr marL="207818" indent="-207818">
              <a:defRPr sz="2400"/>
            </a:pPr>
            <a:r>
              <a:t>Will also occur when the observer is moving and the source stationary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The Doppler Effect (2)</a:t>
            </a:r>
          </a:p>
        </p:txBody>
      </p:sp>
      <p:sp>
        <p:nvSpPr>
          <p:cNvPr id="191" name="Content Placeholder 2"/>
          <p:cNvSpPr txBox="1"/>
          <p:nvPr>
            <p:ph type="body" idx="1"/>
          </p:nvPr>
        </p:nvSpPr>
        <p:spPr>
          <a:xfrm>
            <a:off x="673101" y="2019051"/>
            <a:ext cx="11031600" cy="4325682"/>
          </a:xfrm>
          <a:prstGeom prst="rect">
            <a:avLst/>
          </a:prstGeom>
        </p:spPr>
        <p:txBody>
          <a:bodyPr/>
          <a:lstStyle/>
          <a:p>
            <a:pPr marL="251459" indent="-251459" defTabSz="402336">
              <a:spcBef>
                <a:spcPts val="800"/>
              </a:spcBef>
              <a:defRPr sz="2112"/>
            </a:pPr>
            <a:r>
              <a:t>The observed frequency is given by:</a:t>
            </a:r>
            <a:endParaRPr sz="1408"/>
          </a:p>
          <a:p>
            <a:pPr lvl="1" marL="585215" indent="-182879" defTabSz="402336">
              <a:spcBef>
                <a:spcPts val="800"/>
              </a:spcBef>
              <a:defRPr sz="176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d>
                    <m:dPr>
                      <m:ctrlP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21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b>
                            <m:e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sub>
                          </m:sSub>
                        </m:num>
                        <m:den>
                          <m:sSub>
                            <m:e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sub>
                          </m:sSub>
                          <m:r>
                            <a:rPr xmlns:a="http://schemas.openxmlformats.org/drawingml/2006/main" sz="21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  <m:sSub>
                            <m:e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</m:den>
                      </m:f>
                    </m:e>
                  </m:d>
                </m:oMath>
              </m:oMathPara>
            </a14:m>
          </a:p>
          <a:p>
            <a:pPr lvl="1" marL="585215" indent="-182879" defTabSz="402336">
              <a:spcBef>
                <a:spcPts val="800"/>
              </a:spcBef>
              <a:defRPr sz="1936"/>
            </a:pPr>
            <a:r>
              <a:t>For a stationary observer and a moving source</a:t>
            </a:r>
          </a:p>
          <a:p>
            <a:pPr lvl="1" marL="585215" indent="-182879" defTabSz="402336">
              <a:spcBef>
                <a:spcPts val="800"/>
              </a:spcBef>
              <a:defRPr sz="1936"/>
            </a:pPr>
            <a:r>
              <a:t>Here, approach is indicated by the - sign and recession by the + sign</a:t>
            </a:r>
          </a:p>
          <a:p>
            <a:pPr marL="182879" indent="-182879" defTabSz="402336">
              <a:spcBef>
                <a:spcPts val="800"/>
              </a:spcBef>
              <a:defRPr sz="2112"/>
            </a:pPr>
            <a:r>
              <a:t>Or, by</a:t>
            </a:r>
          </a:p>
          <a:p>
            <a:pPr lvl="1" marL="585215" indent="-182879" defTabSz="402336">
              <a:spcBef>
                <a:spcPts val="800"/>
              </a:spcBef>
              <a:defRPr sz="176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d>
                    <m:dPr>
                      <m:ctrlPr>
                        <a:rPr xmlns:a="http://schemas.openxmlformats.org/drawingml/2006/main" sz="21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21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b>
                            <m:e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sub>
                          </m:sSub>
                          <m:r>
                            <a:rPr xmlns:a="http://schemas.openxmlformats.org/drawingml/2006/main" sz="21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  <m:sSub>
                            <m:e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</m:num>
                        <m:den>
                          <m:sSub>
                            <m:e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1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sub>
                          </m:sSub>
                        </m:den>
                      </m:f>
                    </m:e>
                  </m:d>
                </m:oMath>
              </m:oMathPara>
            </a14:m>
          </a:p>
          <a:p>
            <a:pPr lvl="1" marL="585215" indent="-182879" defTabSz="402336">
              <a:spcBef>
                <a:spcPts val="800"/>
              </a:spcBef>
              <a:defRPr sz="1936"/>
            </a:pPr>
            <a:r>
              <a:t>For a moving observer and a stationary source</a:t>
            </a:r>
          </a:p>
          <a:p>
            <a:pPr lvl="1" marL="569976" indent="-167639" defTabSz="402336">
              <a:spcBef>
                <a:spcPts val="800"/>
              </a:spcBef>
              <a:defRPr sz="1936"/>
            </a:pPr>
            <a:r>
              <a:t>Here, approach is indicated by the + sign and recession by the - sign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4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Suppose a train that has a 150. Hz horn is moving at 35.0 m/s in still air on a day when the speed of sound is 340. m/s. What frequencies are observed by a stationary person at the side of the tracks as the train approached and recedes?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19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62458" y="1793420"/>
            <a:ext cx="4795877" cy="4732144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ext"/>
          <p:cNvSpPr txBox="1"/>
          <p:nvPr/>
        </p:nvSpPr>
        <p:spPr>
          <a:xfrm>
            <a:off x="6944483" y="1878329"/>
            <a:ext cx="4631828" cy="4303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sub>
                  </m:sSub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340.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150.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35.0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d>
                    <m:d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sub>
                          </m:sSub>
                        </m:num>
                        <m:den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sub>
                          </m:s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</m:den>
                      </m:f>
                    </m:e>
                  </m:d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150.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d>
                    <m:dPr>
                      <m:ctrlP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340.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340.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35.0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e>
                  </m:d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167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d>
                    <m:d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sub>
                          </m:sSub>
                        </m:num>
                        <m:den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sub>
                          </m:s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</m:den>
                      </m:f>
                    </m:e>
                  </m:d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150.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d>
                    <m:dPr>
                      <m:ctrlP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340.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340.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35.0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e>
                  </m:d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136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9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Suppose a train that has a 150. Hz horn is moving at 35.0 m/s in still air on a day when the speed of sound is 340. m/s. What frequency is heard by the train’s engineer traveling on the train? 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00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62458" y="1793420"/>
            <a:ext cx="4795877" cy="4732144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Relative velocity between them is 0 m/s!…"/>
          <p:cNvSpPr txBox="1"/>
          <p:nvPr/>
        </p:nvSpPr>
        <p:spPr>
          <a:xfrm>
            <a:off x="6944483" y="1878329"/>
            <a:ext cx="4631828" cy="3068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sub>
                  </m:sSub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340.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150.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35.0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:r>
              <a:t>Relative velocity between them is 0 m/s!</a:t>
            </a:r>
          </a:p>
          <a:p>
            <a:pPr/>
          </a:p>
          <a:p>
            <a:pPr/>
            <a:r>
              <a:t>With no velocity difference, there will be no Doppler shift!</a:t>
            </a:r>
          </a:p>
          <a:p>
            <a:pPr/>
          </a:p>
          <a:p>
            <a:pPr/>
            <a:r>
              <a:t>The source and observer are not moving relative to one another.</a:t>
            </a:r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 1"/>
          <p:cNvSpPr txBox="1"/>
          <p:nvPr>
            <p:ph type="title"/>
          </p:nvPr>
        </p:nvSpPr>
        <p:spPr>
          <a:xfrm>
            <a:off x="914400" y="495287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Sonic Boom</a:t>
            </a:r>
          </a:p>
        </p:txBody>
      </p:sp>
      <p:sp>
        <p:nvSpPr>
          <p:cNvPr id="204" name="Content Placeholder 2"/>
          <p:cNvSpPr txBox="1"/>
          <p:nvPr>
            <p:ph type="body" sz="half" idx="1"/>
          </p:nvPr>
        </p:nvSpPr>
        <p:spPr>
          <a:xfrm>
            <a:off x="673101" y="2019051"/>
            <a:ext cx="6145139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would happen if the moving source approaches or exceeds the speed of sound?</a:t>
            </a:r>
          </a:p>
          <a:p>
            <a:pPr>
              <a:defRPr sz="2400"/>
            </a:pPr>
            <a:r>
              <a:t>Constructive interference will occur along the red lines in the image</a:t>
            </a:r>
          </a:p>
          <a:p>
            <a:pPr>
              <a:defRPr sz="2400"/>
            </a:pPr>
            <a:r>
              <a:t>Two sonic booms are created - one from the nose of the plane and the other from the tail</a:t>
            </a:r>
          </a:p>
          <a:p>
            <a:pPr>
              <a:defRPr sz="2400"/>
            </a:pPr>
            <a:r>
              <a:t>For lower altitudes, the boom can break windows!</a:t>
            </a:r>
          </a:p>
        </p:txBody>
      </p:sp>
      <p:sp>
        <p:nvSpPr>
          <p:cNvPr id="205" name="Image Credit: OpenStax College Physics - Figure 17.16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17.16 CC BY 4.0</a:t>
            </a:r>
          </a:p>
        </p:txBody>
      </p:sp>
      <p:pic>
        <p:nvPicPr>
          <p:cNvPr id="206" name="Screen Shot 2021-05-05 at 1.36.41 PM.png" descr="Screen Shot 2021-05-05 at 1.36.4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6049" y="2879741"/>
            <a:ext cx="3793222" cy="2604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1"/>
          <p:cNvSpPr txBox="1"/>
          <p:nvPr>
            <p:ph type="title"/>
          </p:nvPr>
        </p:nvSpPr>
        <p:spPr>
          <a:xfrm>
            <a:off x="914400" y="495287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Sonic Boom</a:t>
            </a:r>
          </a:p>
        </p:txBody>
      </p:sp>
      <p:sp>
        <p:nvSpPr>
          <p:cNvPr id="209" name="Content Placeholder 2"/>
          <p:cNvSpPr txBox="1"/>
          <p:nvPr>
            <p:ph type="body" sz="half" idx="1"/>
          </p:nvPr>
        </p:nvSpPr>
        <p:spPr>
          <a:xfrm>
            <a:off x="673101" y="2019051"/>
            <a:ext cx="6145139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would happen if the moving source approaches or exceeds the speed of sound?</a:t>
            </a:r>
          </a:p>
          <a:p>
            <a:pPr>
              <a:defRPr sz="2400"/>
            </a:pPr>
            <a:r>
              <a:t>Constructive interference will occur along the red lines in the image</a:t>
            </a:r>
          </a:p>
          <a:p>
            <a:pPr>
              <a:defRPr sz="2400"/>
            </a:pPr>
            <a:r>
              <a:t>Two sonic booms are created - one from the nose of the plane and the other from the tail</a:t>
            </a:r>
          </a:p>
          <a:p>
            <a:pPr>
              <a:defRPr sz="2400"/>
            </a:pPr>
            <a:r>
              <a:t>For lower altitudes, the boom can break windows!</a:t>
            </a:r>
          </a:p>
        </p:txBody>
      </p:sp>
      <p:sp>
        <p:nvSpPr>
          <p:cNvPr id="210" name="Image Credit: OpenStax College Physics - Figure 17.17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17.17 CC BY 4.0</a:t>
            </a:r>
          </a:p>
        </p:txBody>
      </p:sp>
      <p:pic>
        <p:nvPicPr>
          <p:cNvPr id="211" name="Screen Shot 2021-05-05 at 3.29.22 PM.png" descr="Screen Shot 2021-05-05 at 3.29.2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38952" y="2327271"/>
            <a:ext cx="3904465" cy="37092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14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Doppler effect is a change in frequency due to the motion of the source or observer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Approaching motion results in higher frequency while receding motion results in a lower frequency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A sonic boom can occur when an aircraft exceeds the speed of sound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