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Resistance and Electric Power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17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electrical resistance of an object depends on its length, area and composition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Conductors, semiconductors and insulators all have different levels of resistance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Power is the rate of energy use. Energy use is often measured in </a:t>
            </a:r>
            <a14:m>
              <m:oMath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h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Resistance</a:t>
            </a:r>
          </a:p>
        </p:txBody>
      </p:sp>
      <p:sp>
        <p:nvSpPr>
          <p:cNvPr id="181" name="Content Placeholder 2"/>
          <p:cNvSpPr txBox="1"/>
          <p:nvPr>
            <p:ph type="body" sz="half" idx="1"/>
          </p:nvPr>
        </p:nvSpPr>
        <p:spPr>
          <a:xfrm>
            <a:off x="673101" y="2019051"/>
            <a:ext cx="678131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electrical resistance of a cylindrical object is proportional to its length and inversely proportional to the area.</a:t>
            </a:r>
          </a:p>
          <a:p>
            <a:pPr>
              <a:defRPr sz="2400"/>
            </a:pPr>
            <a:r>
              <a:t>The resistance also depends on the resistivity of the substance, ρ. What the substance is composed of</a:t>
            </a:r>
            <a:endParaRPr sz="1600"/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ρ</m:t>
                      </m:r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num>
                    <m:den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den>
                  </m:f>
                </m:oMath>
              </m:oMathPara>
            </a14:m>
          </a:p>
          <a:p>
            <a:pPr lvl="1" marL="665018" indent="-207818">
              <a:defRPr sz="2200"/>
            </a:pPr>
            <a:r>
              <a:t>Resistivity has units of </a:t>
            </a:r>
            <a14:m>
              <m:oMath>
                <m:r>
                  <m:rPr>
                    <m:sty m:val="p"/>
                  </m:rP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Ω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27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</a:p>
        </p:txBody>
      </p:sp>
      <p:sp>
        <p:nvSpPr>
          <p:cNvPr id="182" name="Image Credit: OpenStax College Physics - Figure 20.11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20.11 CC BY 4.0</a:t>
            </a:r>
          </a:p>
        </p:txBody>
      </p:sp>
      <p:pic>
        <p:nvPicPr>
          <p:cNvPr id="183" name="Screen Shot 2021-05-09 at 8.51.55 AM.png" descr="Screen Shot 2021-05-09 at 8.51.55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39805" y="3012974"/>
            <a:ext cx="4058483" cy="23378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Conductors, Semiconductors, &amp; Insulators</a:t>
            </a:r>
          </a:p>
        </p:txBody>
      </p:sp>
      <p:sp>
        <p:nvSpPr>
          <p:cNvPr id="186" name="Image Credit: OpenStax College Physics - Figure 20.11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20.11 CC BY 4.0</a:t>
            </a:r>
          </a:p>
        </p:txBody>
      </p:sp>
      <p:pic>
        <p:nvPicPr>
          <p:cNvPr id="187" name="Screen Shot 2021-05-09 at 8.51.55 AM.png" descr="Screen Shot 2021-05-09 at 8.51.55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39805" y="3012974"/>
            <a:ext cx="4058483" cy="2337836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Content Placeholder 2"/>
          <p:cNvSpPr txBox="1"/>
          <p:nvPr>
            <p:ph type="body" sz="half" idx="1"/>
          </p:nvPr>
        </p:nvSpPr>
        <p:spPr>
          <a:xfrm>
            <a:off x="673101" y="2019051"/>
            <a:ext cx="678131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Conductor - small resistivity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Semiconductor - intermediate resistivity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Insulators - large resistivity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See Table 20.1 in the OpenStax College Physics textbook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1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 car headlight filament is made of tungsten and has a resistance of 0.350Ω. If the filament is a cylinder 4.00 cm long, what is its radius?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192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22758" y="1437820"/>
            <a:ext cx="5169752" cy="5101051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Text"/>
          <p:cNvSpPr txBox="1"/>
          <p:nvPr/>
        </p:nvSpPr>
        <p:spPr>
          <a:xfrm>
            <a:off x="6792083" y="1484630"/>
            <a:ext cx="5031103" cy="6385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4.00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0.350</m:t>
                  </m:r>
                  <m:r>
                    <m:rPr>
                      <m:sty m:val="p"/>
                    </m:rP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ρ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5.6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sup>
                  </m:sSup>
                  <m:r>
                    <m:rPr>
                      <m:sty m:val="p"/>
                    </m:rP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ρ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ρ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5.6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4.00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0.350</m:t>
                      </m:r>
                      <m:r>
                        <m:rPr>
                          <m:sty m:val="p"/>
                        </m:r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6.40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sup>
                  </m:sSup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π</m:t>
                  </m:r>
                  <m:sSup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p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num>
                        <m:den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den>
                      </m:f>
                    </m:e>
                  </m:rad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6.40</m:t>
                          </m:r>
                          <m:r>
                            <a:rPr xmlns:a="http://schemas.openxmlformats.org/drawingml/2006/mai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sSup>
                            <m:e>
                              <m:r>
                                <a:rPr xmlns:a="http://schemas.openxmlformats.org/drawingml/2006/mai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xmlns:a="http://schemas.openxmlformats.org/drawingml/2006/mai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-</m:t>
                              </m:r>
                              <m:r>
                                <a:rPr xmlns:a="http://schemas.openxmlformats.org/drawingml/2006/mai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sSup>
                            <m:e>
                              <m:r>
                                <a:rPr xmlns:a="http://schemas.openxmlformats.org/drawingml/2006/mai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xmlns:a="http://schemas.openxmlformats.org/drawingml/2006/mai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xmlns:a="http://schemas.openxmlformats.org/drawingml/2006/mai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den>
                      </m:f>
                    </m:e>
                  </m:rad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4.5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p>
                  </m:sSup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0.045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Temperature Variation of Resistance</a:t>
            </a:r>
          </a:p>
        </p:txBody>
      </p:sp>
      <p:sp>
        <p:nvSpPr>
          <p:cNvPr id="196" name="Content Placeholder 2"/>
          <p:cNvSpPr txBox="1"/>
          <p:nvPr>
            <p:ph type="body" sz="half" idx="1"/>
          </p:nvPr>
        </p:nvSpPr>
        <p:spPr>
          <a:xfrm>
            <a:off x="673101" y="2019051"/>
            <a:ext cx="4903269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resistivity of a material depends on the temperature</a:t>
            </a:r>
          </a:p>
          <a:p>
            <a:pPr marL="207818" indent="-207818">
              <a:defRPr sz="2400"/>
            </a:pPr>
            <a:r>
              <a:t>Superconductors</a:t>
            </a:r>
          </a:p>
          <a:p>
            <a:pPr lvl="1" marL="665018" indent="-207818">
              <a:defRPr sz="2200"/>
            </a:pPr>
            <a:r>
              <a:t>Resistance drops to zero at very low temperatures</a:t>
            </a:r>
          </a:p>
        </p:txBody>
      </p:sp>
      <p:sp>
        <p:nvSpPr>
          <p:cNvPr id="197" name="Image Credit: OpenStax College Physics - Figure 20.12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20.12 CC BY 4.0</a:t>
            </a:r>
          </a:p>
        </p:txBody>
      </p:sp>
      <p:pic>
        <p:nvPicPr>
          <p:cNvPr id="198" name="Screen Shot 2021-05-09 at 9.34.51 AM.png" descr="Screen Shot 2021-05-09 at 9.34.51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15175" y="2444951"/>
            <a:ext cx="3538513" cy="34738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Power in Electric Circuits</a:t>
            </a:r>
          </a:p>
        </p:txBody>
      </p:sp>
      <p:sp>
        <p:nvSpPr>
          <p:cNvPr id="201" name="Content Placeholder 2"/>
          <p:cNvSpPr txBox="1"/>
          <p:nvPr>
            <p:ph type="body" sz="half" idx="1"/>
          </p:nvPr>
        </p:nvSpPr>
        <p:spPr>
          <a:xfrm>
            <a:off x="673101" y="2019051"/>
            <a:ext cx="6532475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Power is the rate of energy use or conversion</a:t>
            </a:r>
            <a:endParaRPr sz="1600"/>
          </a:p>
          <a:p>
            <a:pPr lvl="1" marL="665018" indent="-207818">
              <a:defRPr sz="2200"/>
            </a:pPr>
            <a:r>
              <a:t>Light bulbs - power quoted on Watts (60 Watt bulb)</a:t>
            </a:r>
          </a:p>
          <a:p>
            <a:pPr marL="207818" indent="-207818">
              <a:defRPr sz="2400"/>
            </a:pPr>
            <a:r>
              <a:t>Power can be written in a number of ways</a:t>
            </a:r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6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6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6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V</m:t>
                  </m:r>
                </m:oMath>
              </m:oMathPara>
            </a14:m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p>
                        <m:e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p>
                          <m:r>
                            <a:rPr xmlns:a="http://schemas.openxmlformats.org/drawingml/2006/main" sz="2650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num>
                    <m:den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den>
                  </m:f>
                </m:oMath>
              </m:oMathPara>
            </a14:m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p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4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An automobile headlight has a current of 2.50 A when a voltage of 12.0 V is applied to it. It has a cold resistance of 0.350 Ω. What is the power dissipated when it is hot and cold? What is the current drawn when cold?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05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22758" y="1437820"/>
            <a:ext cx="5169752" cy="5101051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Text"/>
          <p:cNvSpPr txBox="1"/>
          <p:nvPr/>
        </p:nvSpPr>
        <p:spPr>
          <a:xfrm>
            <a:off x="6792083" y="1484630"/>
            <a:ext cx="5031103" cy="5224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2.50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0.350</m:t>
                  </m:r>
                  <m:r>
                    <m:rPr>
                      <m:sty m:val="p"/>
                    </m:rP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Ω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2.50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12.0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30.0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p>
                        <m:e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p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den>
                  </m:f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12.0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sSup>
                        <m:e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0.350</m:t>
                      </m:r>
                      <m:r>
                        <m:rPr>
                          <m:sty m:val="p"/>
                        </m:r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den>
                  </m:f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411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num>
                        <m:den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</m:e>
                  </m:rad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degHide m:val="on"/>
                    </m:radPr>
                    <m:deg/>
                    <m:e>
                      <m:f>
                        <m:fPr>
                          <m:ctrlP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411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num>
                        <m:den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0.350</m:t>
                          </m:r>
                          <m:r>
                            <m:rPr>
                              <m:sty m:val="p"/>
                            </m:rP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</m:e>
                  </m:rad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34.3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</m:oMath>
              </m:oMathPara>
            </a14:m>
          </a:p>
          <a:p>
            <a:pPr/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Cost of Electricity</a:t>
            </a:r>
          </a:p>
        </p:txBody>
      </p:sp>
      <p:sp>
        <p:nvSpPr>
          <p:cNvPr id="209" name="Content Placeholder 2"/>
          <p:cNvSpPr txBox="1"/>
          <p:nvPr>
            <p:ph type="body" idx="1"/>
          </p:nvPr>
        </p:nvSpPr>
        <p:spPr>
          <a:xfrm>
            <a:off x="673101" y="2019051"/>
            <a:ext cx="10418437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Energy cost is related to the power consumed</a:t>
            </a:r>
            <a:endParaRPr sz="1600"/>
          </a:p>
          <a:p>
            <a:pPr lvl="1" marL="742950" indent="-285750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</a:p>
          <a:p>
            <a:pPr marL="207818" indent="-207818">
              <a:defRPr sz="2400"/>
            </a:pPr>
            <a:r>
              <a:t>The unit for energy on an electric bill is the kilowatt hour (</a:t>
            </a:r>
            <a14:m>
              <m:oMath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k</m:t>
                </m:r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⋅</m:t>
                </m:r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h</m:t>
                </m:r>
              </m:oMath>
            </a14:m>
            <a:r>
              <a:t>)</a:t>
            </a:r>
          </a:p>
          <a:p>
            <a:pPr lvl="1" marL="665018" indent="-207818">
              <a:defRPr sz="22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3.6</m:t>
                  </m:r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7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sup>
                  </m:sSup>
                  <m:r>
                    <a:rPr xmlns:a="http://schemas.openxmlformats.org/drawingml/2006/main" sz="27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J</m:t>
                  </m:r>
                </m:oMath>
              </m:oMathPara>
            </a14:m>
          </a:p>
          <a:p>
            <a:pPr marL="190500" indent="-190500">
              <a:defRPr sz="2400"/>
            </a:pPr>
            <a:r>
              <a:t>Reducing energy costs can be done in two ways</a:t>
            </a:r>
          </a:p>
          <a:p>
            <a:pPr lvl="1" marL="647700" indent="-190500">
              <a:defRPr sz="2400"/>
            </a:pPr>
            <a:r>
              <a:t>Reducing the time used</a:t>
            </a:r>
          </a:p>
          <a:p>
            <a:pPr lvl="1" marL="647700" indent="-190500">
              <a:defRPr sz="2400"/>
            </a:pPr>
            <a:r>
              <a:t>Improving the efficiency</a:t>
            </a:r>
          </a:p>
          <a:p>
            <a:pPr lvl="2" marL="1104900" indent="-190500">
              <a:defRPr sz="2400"/>
            </a:pPr>
            <a:r>
              <a:t>CFL vs. Incandescent bulb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12" name="Content Placeholder 2"/>
          <p:cNvSpPr txBox="1"/>
          <p:nvPr>
            <p:ph type="body" sz="half" idx="1"/>
          </p:nvPr>
        </p:nvSpPr>
        <p:spPr>
          <a:xfrm>
            <a:off x="685801" y="1866682"/>
            <a:ext cx="5919481" cy="4585619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If the cost of electricity is 12 cents per kWh, what is the cost of using a 60W incandescent bulb for 1000 hours. If we replace it with a CFL at 1/4 the wattage, what would be the cost for 1000 hours?</a:t>
            </a:r>
          </a:p>
          <a:p>
            <a:pPr lvl="1" marL="742950" indent="-285750">
              <a:defRPr sz="2200"/>
            </a:pPr>
            <a:r>
              <a:t>Draw a sketch (if applicable)</a:t>
            </a:r>
          </a:p>
          <a:p>
            <a:pPr lvl="1" marL="742950" indent="-285750">
              <a:defRPr sz="2200"/>
            </a:pPr>
            <a:r>
              <a:t>Identify known values</a:t>
            </a:r>
          </a:p>
          <a:p>
            <a:pPr lvl="1" marL="742950" indent="-285750">
              <a:defRPr sz="2200"/>
            </a:pPr>
            <a:r>
              <a:t>Identify equation</a:t>
            </a:r>
          </a:p>
          <a:p>
            <a:pPr lvl="1" marL="742950" indent="-285750">
              <a:defRPr sz="2200"/>
            </a:pPr>
            <a:r>
              <a:t>Enter values in the equation and solve</a:t>
            </a:r>
          </a:p>
        </p:txBody>
      </p:sp>
      <p:pic>
        <p:nvPicPr>
          <p:cNvPr id="213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92658" y="1977134"/>
            <a:ext cx="4423500" cy="4364716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Text"/>
          <p:cNvSpPr txBox="1"/>
          <p:nvPr/>
        </p:nvSpPr>
        <p:spPr>
          <a:xfrm>
            <a:off x="7287383" y="2081529"/>
            <a:ext cx="4234051" cy="4143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12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60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1000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60.0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1000.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60000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1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60.0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60.0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$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0.12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W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$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7.20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F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$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1.80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