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2CDE9"/>
          </a:solidFill>
        </a:fill>
      </a:tcStyle>
    </a:wholeTbl>
    <a:band2H>
      <a:tcTxStyle b="def" i="def"/>
      <a:tcStyle>
        <a:tcBdr/>
        <a:fill>
          <a:solidFill>
            <a:srgbClr val="F1E8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EE4DD"/>
          </a:solidFill>
        </a:fill>
      </a:tcStyle>
    </a:wholeTbl>
    <a:band2H>
      <a:tcTxStyle b="def" i="def"/>
      <a:tcStyle>
        <a:tcBdr/>
        <a:fill>
          <a:solidFill>
            <a:srgbClr val="E8F2E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4CFCE"/>
          </a:solidFill>
        </a:fill>
      </a:tcStyle>
    </a:wholeTbl>
    <a:band2H>
      <a:tcTxStyle b="def" i="def"/>
      <a:tcStyle>
        <a:tcBdr/>
        <a:fill>
          <a:solidFill>
            <a:srgbClr val="FAE9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5" name="Shape 17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88825" cy="6856215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Title Text"/>
          <p:cNvSpPr txBox="1"/>
          <p:nvPr>
            <p:ph type="title"/>
          </p:nvPr>
        </p:nvSpPr>
        <p:spPr>
          <a:xfrm>
            <a:off x="3962398" y="1964266"/>
            <a:ext cx="7197727" cy="2421465"/>
          </a:xfrm>
          <a:prstGeom prst="rect">
            <a:avLst/>
          </a:prstGeom>
        </p:spPr>
        <p:txBody>
          <a:bodyPr anchor="b"/>
          <a:lstStyle>
            <a:lvl1pPr algn="r">
              <a:defRPr sz="4800"/>
            </a:lvl1pPr>
          </a:lstStyle>
          <a:p>
            <a:pPr/>
            <a:r>
              <a:t>Title Text</a:t>
            </a:r>
          </a:p>
        </p:txBody>
      </p:sp>
      <p:sp>
        <p:nvSpPr>
          <p:cNvPr id="14" name="Body Level One…"/>
          <p:cNvSpPr txBox="1"/>
          <p:nvPr>
            <p:ph type="body" sz="quarter" idx="1"/>
          </p:nvPr>
        </p:nvSpPr>
        <p:spPr>
          <a:xfrm>
            <a:off x="3962398" y="4385731"/>
            <a:ext cx="7197727" cy="1405468"/>
          </a:xfrm>
          <a:prstGeom prst="rect">
            <a:avLst/>
          </a:prstGeom>
        </p:spPr>
        <p:txBody>
          <a:bodyPr anchor="t"/>
          <a:lstStyle>
            <a:lvl1pPr marL="0" indent="0" algn="r">
              <a:buClrTx/>
              <a:buSzTx/>
              <a:buFontTx/>
              <a:buNone/>
              <a:defRPr cap="all"/>
            </a:lvl1pPr>
            <a:lvl2pPr marL="0" indent="457200" algn="r">
              <a:buClrTx/>
              <a:buSzTx/>
              <a:buFontTx/>
              <a:buNone/>
              <a:defRPr cap="all"/>
            </a:lvl2pPr>
            <a:lvl3pPr marL="0" indent="914400" algn="r">
              <a:buClrTx/>
              <a:buSzTx/>
              <a:buFontTx/>
              <a:buNone/>
              <a:defRPr cap="all"/>
            </a:lvl3pPr>
            <a:lvl4pPr marL="0" indent="1371600" algn="r">
              <a:buClrTx/>
              <a:buSzTx/>
              <a:buFontTx/>
              <a:buNone/>
              <a:defRPr cap="all"/>
            </a:lvl4pPr>
            <a:lvl5pPr marL="0" indent="1828800" algn="r">
              <a:buClrTx/>
              <a:buSzTx/>
              <a:buFontTx/>
              <a:buNone/>
              <a:defRPr cap="all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lide Number"/>
          <p:cNvSpPr txBox="1"/>
          <p:nvPr>
            <p:ph type="sldNum" sz="quarter" idx="2"/>
          </p:nvPr>
        </p:nvSpPr>
        <p:spPr>
          <a:xfrm>
            <a:off x="10922783" y="5943917"/>
            <a:ext cx="237343" cy="2311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itle Text"/>
          <p:cNvSpPr txBox="1"/>
          <p:nvPr>
            <p:ph type="title"/>
          </p:nvPr>
        </p:nvSpPr>
        <p:spPr>
          <a:xfrm>
            <a:off x="685800" y="4732864"/>
            <a:ext cx="10131428" cy="566739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/>
            <a:r>
              <a:t>Title Text</a:t>
            </a:r>
          </a:p>
        </p:txBody>
      </p:sp>
      <p:sp>
        <p:nvSpPr>
          <p:cNvPr id="96" name="Picture Placeholder 2"/>
          <p:cNvSpPr/>
          <p:nvPr>
            <p:ph type="pic" sz="half" idx="21"/>
          </p:nvPr>
        </p:nvSpPr>
        <p:spPr>
          <a:xfrm>
            <a:off x="1371599" y="932112"/>
            <a:ext cx="8759829" cy="3164976"/>
          </a:xfrm>
          <a:prstGeom prst="rect">
            <a:avLst/>
          </a:prstGeom>
          <a:ln w="50800" cap="sq">
            <a:solidFill>
              <a:srgbClr val="FFFFFF">
                <a:alpha val="50000"/>
              </a:srgbClr>
            </a:solidFill>
            <a:miter lim="800000"/>
          </a:ln>
          <a:effectLst>
            <a:outerShdw sx="100000" sy="100000" kx="0" ky="0" algn="b" rotWithShape="0" blurRad="254000" dist="0" dir="0">
              <a:srgbClr val="000000">
                <a:alpha val="43000"/>
              </a:srgbClr>
            </a:outerShdw>
          </a:effectLst>
        </p:spPr>
        <p:txBody>
          <a:bodyPr lIns="91439" rIns="91439" anchor="t">
            <a:noAutofit/>
          </a:bodyPr>
          <a:lstStyle/>
          <a:p>
            <a:pPr/>
          </a:p>
        </p:txBody>
      </p:sp>
      <p:sp>
        <p:nvSpPr>
          <p:cNvPr id="97" name="Body Level One…"/>
          <p:cNvSpPr txBox="1"/>
          <p:nvPr>
            <p:ph type="body" sz="quarter" idx="1"/>
          </p:nvPr>
        </p:nvSpPr>
        <p:spPr>
          <a:xfrm>
            <a:off x="685800" y="5299602"/>
            <a:ext cx="10131428" cy="493713"/>
          </a:xfrm>
          <a:prstGeom prst="rect">
            <a:avLst/>
          </a:prstGeom>
        </p:spPr>
        <p:txBody>
          <a:bodyPr anchor="t"/>
          <a:lstStyle>
            <a:lvl1pPr marL="0" indent="0">
              <a:buClrTx/>
              <a:buSzTx/>
              <a:buFontTx/>
              <a:buNone/>
              <a:defRPr sz="1400"/>
            </a:lvl1pPr>
            <a:lvl2pPr marL="0" indent="457200">
              <a:buClrTx/>
              <a:buSzTx/>
              <a:buFontTx/>
              <a:buNone/>
              <a:defRPr sz="1400"/>
            </a:lvl2pPr>
            <a:lvl3pPr marL="0" indent="914400">
              <a:buClrTx/>
              <a:buSzTx/>
              <a:buFontTx/>
              <a:buNone/>
              <a:defRPr sz="1400"/>
            </a:lvl3pPr>
            <a:lvl4pPr marL="0" indent="1371600">
              <a:buClrTx/>
              <a:buSzTx/>
              <a:buFontTx/>
              <a:buNone/>
              <a:defRPr sz="1400"/>
            </a:lvl4pPr>
            <a:lvl5pPr marL="0" indent="1828800">
              <a:buClrTx/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itle Text"/>
          <p:cNvSpPr txBox="1"/>
          <p:nvPr>
            <p:ph type="title"/>
          </p:nvPr>
        </p:nvSpPr>
        <p:spPr>
          <a:xfrm>
            <a:off x="685801" y="609601"/>
            <a:ext cx="10131428" cy="3124200"/>
          </a:xfrm>
          <a:prstGeom prst="rect">
            <a:avLst/>
          </a:prstGeom>
        </p:spPr>
        <p:txBody>
          <a:bodyPr/>
          <a:lstStyle>
            <a:lvl1pPr>
              <a:defRPr cap="none" sz="3200"/>
            </a:lvl1pPr>
          </a:lstStyle>
          <a:p>
            <a:pPr/>
            <a:r>
              <a:t>Title Text</a:t>
            </a:r>
          </a:p>
        </p:txBody>
      </p:sp>
      <p:sp>
        <p:nvSpPr>
          <p:cNvPr id="106" name="Body Level One…"/>
          <p:cNvSpPr txBox="1"/>
          <p:nvPr>
            <p:ph type="body" sz="quarter" idx="1"/>
          </p:nvPr>
        </p:nvSpPr>
        <p:spPr>
          <a:xfrm>
            <a:off x="685800" y="4343400"/>
            <a:ext cx="10131429" cy="1447800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2000"/>
            </a:lvl1pPr>
            <a:lvl2pPr marL="0" indent="457200">
              <a:buClrTx/>
              <a:buSzTx/>
              <a:buFontTx/>
              <a:buNone/>
              <a:defRPr sz="2000"/>
            </a:lvl2pPr>
            <a:lvl3pPr marL="0" indent="914400">
              <a:buClrTx/>
              <a:buSzTx/>
              <a:buFontTx/>
              <a:buNone/>
              <a:defRPr sz="2000"/>
            </a:lvl3pPr>
            <a:lvl4pPr marL="0" indent="1371600">
              <a:buClrTx/>
              <a:buSzTx/>
              <a:buFontTx/>
              <a:buNone/>
              <a:defRPr sz="2000"/>
            </a:lvl4pPr>
            <a:lvl5pPr marL="0" indent="1828800">
              <a:buClrTx/>
              <a:buSzTx/>
              <a:buFontTx/>
              <a:buNone/>
              <a:defRPr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Box 14"/>
          <p:cNvSpPr txBox="1"/>
          <p:nvPr/>
        </p:nvSpPr>
        <p:spPr>
          <a:xfrm>
            <a:off x="10237867" y="2399317"/>
            <a:ext cx="609601" cy="127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cap="all" sz="8000">
                <a:solidFill>
                  <a:srgbClr val="FFFFFF"/>
                </a:solidFill>
              </a:defRPr>
            </a:lvl1pPr>
          </a:lstStyle>
          <a:p>
            <a:pPr/>
            <a:r>
              <a:t>”</a:t>
            </a:r>
          </a:p>
        </p:txBody>
      </p:sp>
      <p:sp>
        <p:nvSpPr>
          <p:cNvPr id="115" name="TextBox 10"/>
          <p:cNvSpPr txBox="1"/>
          <p:nvPr/>
        </p:nvSpPr>
        <p:spPr>
          <a:xfrm>
            <a:off x="488274" y="479454"/>
            <a:ext cx="609601" cy="127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cap="all" sz="8000">
                <a:solidFill>
                  <a:srgbClr val="FFFFFF"/>
                </a:solidFill>
              </a:defRPr>
            </a:lvl1pPr>
          </a:lstStyle>
          <a:p>
            <a:pPr/>
            <a:r>
              <a:t>“</a:t>
            </a:r>
          </a:p>
        </p:txBody>
      </p:sp>
      <p:sp>
        <p:nvSpPr>
          <p:cNvPr id="116" name="Title Text"/>
          <p:cNvSpPr txBox="1"/>
          <p:nvPr>
            <p:ph type="title"/>
          </p:nvPr>
        </p:nvSpPr>
        <p:spPr>
          <a:xfrm>
            <a:off x="992266" y="609601"/>
            <a:ext cx="9550401" cy="2743200"/>
          </a:xfrm>
          <a:prstGeom prst="rect">
            <a:avLst/>
          </a:prstGeom>
        </p:spPr>
        <p:txBody>
          <a:bodyPr/>
          <a:lstStyle>
            <a:lvl1pPr>
              <a:defRPr cap="none" sz="3200"/>
            </a:lvl1pPr>
          </a:lstStyle>
          <a:p>
            <a:pPr/>
            <a:r>
              <a:t>Title Text</a:t>
            </a:r>
          </a:p>
        </p:txBody>
      </p:sp>
      <p:sp>
        <p:nvSpPr>
          <p:cNvPr id="117" name="Body Level One…"/>
          <p:cNvSpPr txBox="1"/>
          <p:nvPr>
            <p:ph type="body" sz="quarter" idx="1"/>
          </p:nvPr>
        </p:nvSpPr>
        <p:spPr>
          <a:xfrm>
            <a:off x="1097875" y="3352800"/>
            <a:ext cx="9339185" cy="381000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</a:lvl1pPr>
            <a:lvl2pPr marL="0" indent="457200">
              <a:buClrTx/>
              <a:buSzTx/>
              <a:buFontTx/>
              <a:buNone/>
            </a:lvl2pPr>
            <a:lvl3pPr marL="0" indent="914400">
              <a:buClrTx/>
              <a:buSzTx/>
              <a:buFontTx/>
              <a:buNone/>
            </a:lvl3pPr>
            <a:lvl4pPr marL="0" indent="1371600">
              <a:buClrTx/>
              <a:buSzTx/>
              <a:buFontTx/>
              <a:buNone/>
            </a:lvl4pPr>
            <a:lvl5pPr marL="0" indent="1828800">
              <a:buClrTx/>
              <a:buSzTx/>
              <a:buFont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8" name="Text Placeholder 2"/>
          <p:cNvSpPr/>
          <p:nvPr>
            <p:ph type="body" sz="quarter" idx="21"/>
          </p:nvPr>
        </p:nvSpPr>
        <p:spPr>
          <a:xfrm>
            <a:off x="687464" y="4343400"/>
            <a:ext cx="10152369" cy="1447800"/>
          </a:xfrm>
          <a:prstGeom prst="rect">
            <a:avLst/>
          </a:prstGeom>
        </p:spPr>
        <p:txBody>
          <a:bodyPr/>
          <a:lstStyle/>
          <a:p>
            <a:pPr marL="0" indent="0">
              <a:buClrTx/>
              <a:buSzTx/>
              <a:buFontTx/>
              <a:buNone/>
              <a:defRPr sz="2000"/>
            </a:pPr>
          </a:p>
        </p:txBody>
      </p:sp>
      <p:sp>
        <p:nvSpPr>
          <p:cNvPr id="11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itle Text"/>
          <p:cNvSpPr txBox="1"/>
          <p:nvPr>
            <p:ph type="title"/>
          </p:nvPr>
        </p:nvSpPr>
        <p:spPr>
          <a:xfrm>
            <a:off x="685801" y="3308580"/>
            <a:ext cx="10131426" cy="1468801"/>
          </a:xfrm>
          <a:prstGeom prst="rect">
            <a:avLst/>
          </a:prstGeom>
        </p:spPr>
        <p:txBody>
          <a:bodyPr anchor="b"/>
          <a:lstStyle>
            <a:lvl1pPr>
              <a:defRPr cap="none" sz="3200"/>
            </a:lvl1pPr>
          </a:lstStyle>
          <a:p>
            <a:pPr/>
            <a:r>
              <a:t>Title Text</a:t>
            </a:r>
          </a:p>
        </p:txBody>
      </p:sp>
      <p:sp>
        <p:nvSpPr>
          <p:cNvPr id="127" name="Body Level One…"/>
          <p:cNvSpPr txBox="1"/>
          <p:nvPr>
            <p:ph type="body" sz="quarter" idx="1"/>
          </p:nvPr>
        </p:nvSpPr>
        <p:spPr>
          <a:xfrm>
            <a:off x="685801" y="4777380"/>
            <a:ext cx="10131426" cy="860401"/>
          </a:xfrm>
          <a:prstGeom prst="rect">
            <a:avLst/>
          </a:prstGeom>
        </p:spPr>
        <p:txBody>
          <a:bodyPr anchor="t"/>
          <a:lstStyle>
            <a:lvl1pPr marL="0" indent="0">
              <a:buClrTx/>
              <a:buSzTx/>
              <a:buFontTx/>
              <a:buNone/>
              <a:defRPr sz="2000"/>
            </a:lvl1pPr>
            <a:lvl2pPr marL="0" indent="457200">
              <a:buClrTx/>
              <a:buSzTx/>
              <a:buFontTx/>
              <a:buNone/>
              <a:defRPr sz="2000"/>
            </a:lvl2pPr>
            <a:lvl3pPr marL="0" indent="914400">
              <a:buClrTx/>
              <a:buSzTx/>
              <a:buFontTx/>
              <a:buNone/>
              <a:defRPr sz="2000"/>
            </a:lvl3pPr>
            <a:lvl4pPr marL="0" indent="1371600">
              <a:buClrTx/>
              <a:buSzTx/>
              <a:buFontTx/>
              <a:buNone/>
              <a:defRPr sz="2000"/>
            </a:lvl4pPr>
            <a:lvl5pPr marL="0" indent="1828800">
              <a:buClrTx/>
              <a:buSzTx/>
              <a:buFontTx/>
              <a:buNone/>
              <a:defRPr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Box 12"/>
          <p:cNvSpPr txBox="1"/>
          <p:nvPr/>
        </p:nvSpPr>
        <p:spPr>
          <a:xfrm>
            <a:off x="10237867" y="2399317"/>
            <a:ext cx="609601" cy="127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cap="all" sz="8000">
                <a:solidFill>
                  <a:srgbClr val="FFFFFF"/>
                </a:solidFill>
              </a:defRPr>
            </a:lvl1pPr>
          </a:lstStyle>
          <a:p>
            <a:pPr/>
            <a:r>
              <a:t>”</a:t>
            </a:r>
          </a:p>
        </p:txBody>
      </p:sp>
      <p:sp>
        <p:nvSpPr>
          <p:cNvPr id="136" name="TextBox 13"/>
          <p:cNvSpPr txBox="1"/>
          <p:nvPr/>
        </p:nvSpPr>
        <p:spPr>
          <a:xfrm>
            <a:off x="488274" y="479454"/>
            <a:ext cx="609601" cy="127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cap="all" sz="8000">
                <a:solidFill>
                  <a:srgbClr val="FFFFFF"/>
                </a:solidFill>
              </a:defRPr>
            </a:lvl1pPr>
          </a:lstStyle>
          <a:p>
            <a:pPr/>
            <a:r>
              <a:t>“</a:t>
            </a:r>
          </a:p>
        </p:txBody>
      </p:sp>
      <p:sp>
        <p:nvSpPr>
          <p:cNvPr id="137" name="Title Text"/>
          <p:cNvSpPr txBox="1"/>
          <p:nvPr>
            <p:ph type="title"/>
          </p:nvPr>
        </p:nvSpPr>
        <p:spPr>
          <a:xfrm>
            <a:off x="992266" y="609601"/>
            <a:ext cx="9550401" cy="2743200"/>
          </a:xfrm>
          <a:prstGeom prst="rect">
            <a:avLst/>
          </a:prstGeom>
        </p:spPr>
        <p:txBody>
          <a:bodyPr/>
          <a:lstStyle>
            <a:lvl1pPr>
              <a:defRPr cap="none" sz="3200"/>
            </a:lvl1pPr>
          </a:lstStyle>
          <a:p>
            <a:pPr/>
            <a:r>
              <a:t>Title Text</a:t>
            </a:r>
          </a:p>
        </p:txBody>
      </p:sp>
      <p:sp>
        <p:nvSpPr>
          <p:cNvPr id="138" name="Body Level One…"/>
          <p:cNvSpPr txBox="1"/>
          <p:nvPr>
            <p:ph type="body" sz="quarter" idx="1"/>
          </p:nvPr>
        </p:nvSpPr>
        <p:spPr>
          <a:xfrm>
            <a:off x="685800" y="3886200"/>
            <a:ext cx="10135437" cy="889000"/>
          </a:xfrm>
          <a:prstGeom prst="rect">
            <a:avLst/>
          </a:prstGeom>
        </p:spPr>
        <p:txBody>
          <a:bodyPr anchor="b"/>
          <a:lstStyle>
            <a:lvl1pPr indent="-571500">
              <a:buClrTx/>
              <a:buSzTx/>
              <a:buFontTx/>
              <a:buNone/>
              <a:defRPr sz="2400"/>
            </a:lvl1pPr>
            <a:lvl2pPr marL="885825" indent="-428625">
              <a:buClrTx/>
              <a:buFontTx/>
              <a:defRPr sz="2400"/>
            </a:lvl2pPr>
            <a:lvl3pPr marL="1404257" indent="-489857">
              <a:buClrTx/>
              <a:buFontTx/>
              <a:defRPr sz="2400"/>
            </a:lvl3pPr>
            <a:lvl4pPr marL="1714500" indent="-342900">
              <a:buClrTx/>
              <a:buFontTx/>
              <a:defRPr sz="2400"/>
            </a:lvl4pPr>
            <a:lvl5pPr marL="2171700" indent="-342900">
              <a:buClrTx/>
              <a:buFontTx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9" name="Text Placeholder 2"/>
          <p:cNvSpPr/>
          <p:nvPr>
            <p:ph type="body" sz="quarter" idx="21"/>
          </p:nvPr>
        </p:nvSpPr>
        <p:spPr>
          <a:xfrm>
            <a:off x="685798" y="4775200"/>
            <a:ext cx="10135438" cy="1016000"/>
          </a:xfrm>
          <a:prstGeom prst="rect">
            <a:avLst/>
          </a:prstGeom>
        </p:spPr>
        <p:txBody>
          <a:bodyPr anchor="t"/>
          <a:lstStyle/>
          <a:p>
            <a:pPr marL="0" indent="0">
              <a:buClrTx/>
              <a:buSzTx/>
              <a:buFontTx/>
              <a:buNone/>
            </a:pPr>
          </a:p>
        </p:txBody>
      </p:sp>
      <p:sp>
        <p:nvSpPr>
          <p:cNvPr id="1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itle Text"/>
          <p:cNvSpPr txBox="1"/>
          <p:nvPr>
            <p:ph type="title"/>
          </p:nvPr>
        </p:nvSpPr>
        <p:spPr>
          <a:xfrm>
            <a:off x="685801" y="609601"/>
            <a:ext cx="10131428" cy="27432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48" name="Body Level One…"/>
          <p:cNvSpPr txBox="1"/>
          <p:nvPr>
            <p:ph type="body" sz="quarter" idx="1"/>
          </p:nvPr>
        </p:nvSpPr>
        <p:spPr>
          <a:xfrm>
            <a:off x="685801" y="3505200"/>
            <a:ext cx="10131429" cy="838200"/>
          </a:xfrm>
          <a:prstGeom prst="rect">
            <a:avLst/>
          </a:prstGeom>
        </p:spPr>
        <p:txBody>
          <a:bodyPr anchor="b"/>
          <a:lstStyle>
            <a:lvl1pPr indent="-571500">
              <a:buClrTx/>
              <a:buSzTx/>
              <a:buFontTx/>
              <a:buNone/>
              <a:defRPr sz="2800"/>
            </a:lvl1pPr>
            <a:lvl2pPr marL="957262" indent="-500062">
              <a:buClrTx/>
              <a:buFontTx/>
              <a:defRPr sz="2800"/>
            </a:lvl2pPr>
            <a:lvl3pPr marL="1485900" indent="-571500">
              <a:buClrTx/>
              <a:buFontTx/>
              <a:defRPr sz="2800"/>
            </a:lvl3pPr>
            <a:lvl4pPr marL="1771650" indent="-400050">
              <a:buClrTx/>
              <a:buFontTx/>
              <a:defRPr sz="2800"/>
            </a:lvl4pPr>
            <a:lvl5pPr marL="2228850" indent="-400050">
              <a:buClrTx/>
              <a:buFontTx/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9" name="Text Placeholder 2"/>
          <p:cNvSpPr/>
          <p:nvPr>
            <p:ph type="body" sz="quarter" idx="21"/>
          </p:nvPr>
        </p:nvSpPr>
        <p:spPr>
          <a:xfrm>
            <a:off x="685799" y="4343400"/>
            <a:ext cx="10131430" cy="1447800"/>
          </a:xfrm>
          <a:prstGeom prst="rect">
            <a:avLst/>
          </a:prstGeom>
        </p:spPr>
        <p:txBody>
          <a:bodyPr anchor="t"/>
          <a:lstStyle/>
          <a:p>
            <a:pPr marL="0" indent="0">
              <a:buClrTx/>
              <a:buSzTx/>
              <a:buFontTx/>
              <a:buNone/>
            </a:pPr>
          </a:p>
        </p:txBody>
      </p:sp>
      <p:sp>
        <p:nvSpPr>
          <p:cNvPr id="1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Body Level One…"/>
          <p:cNvSpPr txBox="1"/>
          <p:nvPr>
            <p:ph type="body" idx="1"/>
          </p:nvPr>
        </p:nvSpPr>
        <p:spPr>
          <a:xfrm>
            <a:off x="685801" y="2142066"/>
            <a:ext cx="10131426" cy="3649134"/>
          </a:xfrm>
          <a:prstGeom prst="rect">
            <a:avLst/>
          </a:prstGeom>
        </p:spPr>
        <p:txBody>
          <a:bodyPr anchor="t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Title Text"/>
          <p:cNvSpPr txBox="1"/>
          <p:nvPr>
            <p:ph type="title"/>
          </p:nvPr>
        </p:nvSpPr>
        <p:spPr>
          <a:xfrm>
            <a:off x="8658675" y="609598"/>
            <a:ext cx="2158553" cy="518160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67" name="Body Level One…"/>
          <p:cNvSpPr txBox="1"/>
          <p:nvPr>
            <p:ph type="body" idx="1"/>
          </p:nvPr>
        </p:nvSpPr>
        <p:spPr>
          <a:xfrm>
            <a:off x="685800" y="609600"/>
            <a:ext cx="7832116" cy="5181600"/>
          </a:xfrm>
          <a:prstGeom prst="rect">
            <a:avLst/>
          </a:prstGeom>
        </p:spPr>
        <p:txBody>
          <a:bodyPr anchor="t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88825" cy="6856215"/>
          </a:xfrm>
          <a:prstGeom prst="rect">
            <a:avLst/>
          </a:prstGeom>
          <a:ln w="12700">
            <a:miter lim="400000"/>
          </a:ln>
        </p:spPr>
      </p:pic>
      <p:sp>
        <p:nvSpPr>
          <p:cNvPr id="2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4" name="Body Level One…"/>
          <p:cNvSpPr txBox="1"/>
          <p:nvPr>
            <p:ph type="body" idx="1"/>
          </p:nvPr>
        </p:nvSpPr>
        <p:spPr>
          <a:xfrm>
            <a:off x="685801" y="2142066"/>
            <a:ext cx="10131426" cy="3649134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Text"/>
          <p:cNvSpPr txBox="1"/>
          <p:nvPr>
            <p:ph type="title"/>
          </p:nvPr>
        </p:nvSpPr>
        <p:spPr>
          <a:xfrm>
            <a:off x="685800" y="3308580"/>
            <a:ext cx="10131428" cy="1468801"/>
          </a:xfrm>
          <a:prstGeom prst="rect">
            <a:avLst/>
          </a:prstGeom>
        </p:spPr>
        <p:txBody>
          <a:bodyPr anchor="b"/>
          <a:lstStyle>
            <a:lvl1pPr>
              <a:defRPr sz="4000"/>
            </a:lvl1pPr>
          </a:lstStyle>
          <a:p>
            <a:pPr/>
            <a:r>
              <a:t>Title Text</a:t>
            </a:r>
          </a:p>
        </p:txBody>
      </p:sp>
      <p:sp>
        <p:nvSpPr>
          <p:cNvPr id="33" name="Body Level One…"/>
          <p:cNvSpPr txBox="1"/>
          <p:nvPr>
            <p:ph type="body" sz="quarter" idx="1"/>
          </p:nvPr>
        </p:nvSpPr>
        <p:spPr>
          <a:xfrm>
            <a:off x="685798" y="4777380"/>
            <a:ext cx="10131430" cy="860401"/>
          </a:xfrm>
          <a:prstGeom prst="rect">
            <a:avLst/>
          </a:prstGeom>
        </p:spPr>
        <p:txBody>
          <a:bodyPr anchor="t"/>
          <a:lstStyle>
            <a:lvl1pPr marL="0" indent="0">
              <a:buClrTx/>
              <a:buSzTx/>
              <a:buFontTx/>
              <a:buNone/>
              <a:defRPr cap="all" sz="2000"/>
            </a:lvl1pPr>
            <a:lvl2pPr marL="0" indent="457200">
              <a:buClrTx/>
              <a:buSzTx/>
              <a:buFontTx/>
              <a:buNone/>
              <a:defRPr cap="all" sz="2000"/>
            </a:lvl2pPr>
            <a:lvl3pPr marL="0" indent="914400">
              <a:buClrTx/>
              <a:buSzTx/>
              <a:buFontTx/>
              <a:buNone/>
              <a:defRPr cap="all" sz="2000"/>
            </a:lvl3pPr>
            <a:lvl4pPr marL="0" indent="1371600">
              <a:buClrTx/>
              <a:buSzTx/>
              <a:buFontTx/>
              <a:buNone/>
              <a:defRPr cap="all" sz="2000"/>
            </a:lvl4pPr>
            <a:lvl5pPr marL="0" indent="1828800">
              <a:buClrTx/>
              <a:buSzTx/>
              <a:buFontTx/>
              <a:buNone/>
              <a:defRPr cap="all"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2" name="Body Level One…"/>
          <p:cNvSpPr txBox="1"/>
          <p:nvPr>
            <p:ph type="body" sz="half" idx="1"/>
          </p:nvPr>
        </p:nvSpPr>
        <p:spPr>
          <a:xfrm>
            <a:off x="685801" y="2142066"/>
            <a:ext cx="4995335" cy="3649135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1" name="Body Level One…"/>
          <p:cNvSpPr txBox="1"/>
          <p:nvPr>
            <p:ph type="body" sz="quarter" idx="1"/>
          </p:nvPr>
        </p:nvSpPr>
        <p:spPr>
          <a:xfrm>
            <a:off x="973670" y="2218266"/>
            <a:ext cx="4709055" cy="576263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FontTx/>
              <a:buNone/>
              <a:defRPr sz="2800"/>
            </a:lvl1pPr>
            <a:lvl2pPr marL="0" indent="457200">
              <a:buClrTx/>
              <a:buSzTx/>
              <a:buFontTx/>
              <a:buNone/>
              <a:defRPr sz="2800"/>
            </a:lvl2pPr>
            <a:lvl3pPr marL="0" indent="914400">
              <a:buClrTx/>
              <a:buSzTx/>
              <a:buFontTx/>
              <a:buNone/>
              <a:defRPr sz="2800"/>
            </a:lvl3pPr>
            <a:lvl4pPr marL="0" indent="1371600">
              <a:buClrTx/>
              <a:buSzTx/>
              <a:buFontTx/>
              <a:buNone/>
              <a:defRPr sz="2800"/>
            </a:lvl4pPr>
            <a:lvl5pPr marL="0" indent="1828800">
              <a:buClrTx/>
              <a:buSzTx/>
              <a:buFontTx/>
              <a:buNone/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2" name="Text Placeholder 4"/>
          <p:cNvSpPr/>
          <p:nvPr>
            <p:ph type="body" sz="quarter" idx="21"/>
          </p:nvPr>
        </p:nvSpPr>
        <p:spPr>
          <a:xfrm>
            <a:off x="6096003" y="2226734"/>
            <a:ext cx="4722813" cy="576263"/>
          </a:xfrm>
          <a:prstGeom prst="rect">
            <a:avLst/>
          </a:prstGeom>
        </p:spPr>
        <p:txBody>
          <a:bodyPr anchor="b"/>
          <a:lstStyle/>
          <a:p>
            <a:pPr marL="0" indent="0">
              <a:buClrTx/>
              <a:buSzTx/>
              <a:buFontTx/>
              <a:buNone/>
              <a:defRPr sz="2800"/>
            </a:pP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itle Text"/>
          <p:cNvSpPr txBox="1"/>
          <p:nvPr>
            <p:ph type="title"/>
          </p:nvPr>
        </p:nvSpPr>
        <p:spPr>
          <a:xfrm>
            <a:off x="685800" y="2074333"/>
            <a:ext cx="3680886" cy="1371601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/>
            <a:r>
              <a:t>Title Text</a:t>
            </a:r>
          </a:p>
        </p:txBody>
      </p:sp>
      <p:sp>
        <p:nvSpPr>
          <p:cNvPr id="76" name="Body Level One…"/>
          <p:cNvSpPr txBox="1"/>
          <p:nvPr>
            <p:ph type="body" sz="half" idx="1"/>
          </p:nvPr>
        </p:nvSpPr>
        <p:spPr>
          <a:xfrm>
            <a:off x="4648201" y="609601"/>
            <a:ext cx="6169027" cy="5181601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7" name="Text Placeholder 3"/>
          <p:cNvSpPr/>
          <p:nvPr>
            <p:ph type="body" sz="quarter" idx="21"/>
          </p:nvPr>
        </p:nvSpPr>
        <p:spPr>
          <a:xfrm>
            <a:off x="685800" y="3445933"/>
            <a:ext cx="3680886" cy="1828801"/>
          </a:xfrm>
          <a:prstGeom prst="rect">
            <a:avLst/>
          </a:prstGeom>
        </p:spPr>
        <p:txBody>
          <a:bodyPr anchor="t"/>
          <a:lstStyle/>
          <a:p>
            <a:pPr marL="0" indent="0">
              <a:buClrTx/>
              <a:buSzTx/>
              <a:buFontTx/>
              <a:buNone/>
              <a:defRPr sz="1600"/>
            </a:pPr>
          </a:p>
        </p:txBody>
      </p:sp>
      <p:sp>
        <p:nvSpPr>
          <p:cNvPr id="7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itle Text"/>
          <p:cNvSpPr txBox="1"/>
          <p:nvPr>
            <p:ph type="title"/>
          </p:nvPr>
        </p:nvSpPr>
        <p:spPr>
          <a:xfrm>
            <a:off x="685800" y="1600200"/>
            <a:ext cx="6164654" cy="1371600"/>
          </a:xfrm>
          <a:prstGeom prst="rect">
            <a:avLst/>
          </a:prstGeom>
        </p:spPr>
        <p:txBody>
          <a:bodyPr anchor="b"/>
          <a:lstStyle>
            <a:lvl1pPr>
              <a:defRPr sz="2800"/>
            </a:lvl1pPr>
          </a:lstStyle>
          <a:p>
            <a:pPr/>
            <a:r>
              <a:t>Title Text</a:t>
            </a:r>
          </a:p>
        </p:txBody>
      </p:sp>
      <p:sp>
        <p:nvSpPr>
          <p:cNvPr id="86" name="Picture Placeholder 2"/>
          <p:cNvSpPr/>
          <p:nvPr>
            <p:ph type="pic" sz="quarter" idx="21"/>
          </p:nvPr>
        </p:nvSpPr>
        <p:spPr>
          <a:xfrm>
            <a:off x="7536253" y="914400"/>
            <a:ext cx="3280975" cy="4572000"/>
          </a:xfrm>
          <a:prstGeom prst="rect">
            <a:avLst/>
          </a:prstGeom>
          <a:ln w="50800" cap="sq">
            <a:solidFill>
              <a:srgbClr val="FFFFFF">
                <a:alpha val="50000"/>
              </a:srgbClr>
            </a:solidFill>
            <a:miter lim="800000"/>
          </a:ln>
          <a:effectLst>
            <a:outerShdw sx="100000" sy="100000" kx="0" ky="0" algn="b" rotWithShape="0" blurRad="254000" dist="0" dir="0">
              <a:srgbClr val="000000">
                <a:alpha val="43000"/>
              </a:srgbClr>
            </a:outerShdw>
          </a:effectLst>
        </p:spPr>
        <p:txBody>
          <a:bodyPr lIns="91439" rIns="91439" anchor="t">
            <a:noAutofit/>
          </a:bodyPr>
          <a:lstStyle/>
          <a:p>
            <a:pPr/>
          </a:p>
        </p:txBody>
      </p:sp>
      <p:sp>
        <p:nvSpPr>
          <p:cNvPr id="87" name="Body Level One…"/>
          <p:cNvSpPr txBox="1"/>
          <p:nvPr>
            <p:ph type="body" sz="quarter" idx="1"/>
          </p:nvPr>
        </p:nvSpPr>
        <p:spPr>
          <a:xfrm>
            <a:off x="685800" y="2971800"/>
            <a:ext cx="6164654" cy="1828800"/>
          </a:xfrm>
          <a:prstGeom prst="rect">
            <a:avLst/>
          </a:prstGeom>
        </p:spPr>
        <p:txBody>
          <a:bodyPr anchor="t"/>
          <a:lstStyle>
            <a:lvl1pPr marL="0" indent="0">
              <a:buClrTx/>
              <a:buSzTx/>
              <a:buFontTx/>
              <a:buNone/>
            </a:lvl1pPr>
            <a:lvl2pPr marL="0" indent="457200">
              <a:buClrTx/>
              <a:buSzTx/>
              <a:buFontTx/>
              <a:buNone/>
            </a:lvl2pPr>
            <a:lvl3pPr marL="0" indent="914400">
              <a:buClrTx/>
              <a:buSzTx/>
              <a:buFontTx/>
              <a:buNone/>
            </a:lvl3pPr>
            <a:lvl4pPr marL="0" indent="1371600">
              <a:buClrTx/>
              <a:buSzTx/>
              <a:buFontTx/>
              <a:buNone/>
            </a:lvl4pPr>
            <a:lvl5pPr marL="0" indent="1828800">
              <a:buClrTx/>
              <a:buSzTx/>
              <a:buFont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<Relationship Id="rId16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4.xml"/><Relationship Id="rId18" Type="http://schemas.openxmlformats.org/officeDocument/2006/relationships/slideLayout" Target="../slideLayouts/slideLayout15.xml"/><Relationship Id="rId19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17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Picture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12188825" cy="6856215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itle Text"/>
          <p:cNvSpPr txBox="1"/>
          <p:nvPr>
            <p:ph type="title"/>
          </p:nvPr>
        </p:nvSpPr>
        <p:spPr>
          <a:xfrm>
            <a:off x="685801" y="609600"/>
            <a:ext cx="10131426" cy="14562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" name="Body Level One…"/>
          <p:cNvSpPr txBox="1"/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/>
          <p:nvPr>
            <p:ph type="sldNum" sz="quarter" idx="2"/>
          </p:nvPr>
        </p:nvSpPr>
        <p:spPr>
          <a:xfrm>
            <a:off x="10579886" y="5943917"/>
            <a:ext cx="237342" cy="2311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0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  <p:sldLayoutId id="2147483661" r:id="rId16"/>
    <p:sldLayoutId id="2147483662" r:id="rId17"/>
    <p:sldLayoutId id="2147483663" r:id="rId18"/>
    <p:sldLayoutId id="2147483664" r:id="rId19"/>
    <p:sldLayoutId id="2147483665" r:id="rId20"/>
  </p:sldLayoutIdLst>
  <p:transition xmlns:p14="http://schemas.microsoft.com/office/powerpoint/2010/main" spd="med" advClick="1"/>
  <p:txStyles>
    <p:title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85750" marR="0" indent="-28575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1pPr>
      <a:lvl2pPr marL="778668" marR="0" indent="-321468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2pPr>
      <a:lvl3pPr marL="1281792" marR="0" indent="-367392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3pPr>
      <a:lvl4pPr marL="1628775" marR="0" indent="-257175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4pPr>
      <a:lvl5pPr marL="2085975" marR="0" indent="-257175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5pPr>
      <a:lvl6pPr marL="26289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6pPr>
      <a:lvl7pPr marL="30861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7pPr>
      <a:lvl8pPr marL="35433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8pPr>
      <a:lvl9pPr marL="40005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5.pn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5.pn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4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4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Title 1"/>
          <p:cNvSpPr txBox="1"/>
          <p:nvPr>
            <p:ph type="ctrTitle"/>
          </p:nvPr>
        </p:nvSpPr>
        <p:spPr>
          <a:xfrm>
            <a:off x="3962398" y="2650732"/>
            <a:ext cx="7197727" cy="1734999"/>
          </a:xfrm>
          <a:prstGeom prst="rect">
            <a:avLst/>
          </a:prstGeom>
        </p:spPr>
        <p:txBody>
          <a:bodyPr/>
          <a:lstStyle>
            <a:lvl1pPr>
              <a:defRPr cap="none"/>
            </a:lvl1pPr>
          </a:lstStyle>
          <a:p>
            <a:pPr/>
            <a:r>
              <a:t>Introduction to Physical Science</a:t>
            </a:r>
          </a:p>
        </p:txBody>
      </p:sp>
      <p:sp>
        <p:nvSpPr>
          <p:cNvPr id="178" name="Subtitle 2"/>
          <p:cNvSpPr txBox="1"/>
          <p:nvPr>
            <p:ph type="subTitle" sz="quarter" idx="1"/>
          </p:nvPr>
        </p:nvSpPr>
        <p:spPr>
          <a:xfrm>
            <a:off x="3626777" y="4385731"/>
            <a:ext cx="7533348" cy="1405468"/>
          </a:xfrm>
          <a:prstGeom prst="rect">
            <a:avLst/>
          </a:prstGeom>
        </p:spPr>
        <p:txBody>
          <a:bodyPr/>
          <a:lstStyle/>
          <a:p>
            <a:pPr>
              <a:defRPr cap="none" sz="2400"/>
            </a:pPr>
            <a:r>
              <a:t>Electric Circuits</a:t>
            </a:r>
          </a:p>
          <a:p>
            <a:pPr>
              <a:defRPr cap="none" sz="2400"/>
            </a:pPr>
            <a:r>
              <a:t>Presented by Robert Wagner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Example</a:t>
            </a:r>
          </a:p>
        </p:txBody>
      </p:sp>
      <p:sp>
        <p:nvSpPr>
          <p:cNvPr id="227" name="Content Placeholder 2"/>
          <p:cNvSpPr txBox="1"/>
          <p:nvPr>
            <p:ph type="body" sz="half" idx="1"/>
          </p:nvPr>
        </p:nvSpPr>
        <p:spPr>
          <a:xfrm>
            <a:off x="685801" y="1866682"/>
            <a:ext cx="5919481" cy="4585619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A battery with voltage 12.0 V, is applied through three resistances (in parallel): </a:t>
            </a:r>
            <a14:m>
              <m:oMath>
                <m:sSub>
                  <m:e>
                    <m:r>
                      <a:rPr xmlns:a="http://schemas.openxmlformats.org/drawingml/2006/main" sz="25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R</m:t>
                    </m:r>
                  </m:e>
                  <m:sub>
                    <m:r>
                      <a:rPr xmlns:a="http://schemas.openxmlformats.org/drawingml/2006/main" sz="25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25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25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1.00</m:t>
                </m:r>
                <m:r>
                  <m:rPr>
                    <m:sty m:val="p"/>
                  </m:rPr>
                  <a:rPr xmlns:a="http://schemas.openxmlformats.org/drawingml/2006/main" sz="25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Ω</m:t>
                </m:r>
                <m:r>
                  <a:rPr xmlns:a="http://schemas.openxmlformats.org/drawingml/2006/main" sz="25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25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R</m:t>
                    </m:r>
                  </m:e>
                  <m:sub>
                    <m:r>
                      <a:rPr xmlns:a="http://schemas.openxmlformats.org/drawingml/2006/main" sz="25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  <m:r>
                  <a:rPr xmlns:a="http://schemas.openxmlformats.org/drawingml/2006/main" sz="25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25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6.00</m:t>
                </m:r>
                <m:r>
                  <m:rPr>
                    <m:sty m:val="p"/>
                  </m:rPr>
                  <a:rPr xmlns:a="http://schemas.openxmlformats.org/drawingml/2006/main" sz="25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Ω</m:t>
                </m:r>
                <m:r>
                  <a:rPr xmlns:a="http://schemas.openxmlformats.org/drawingml/2006/main" sz="25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25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R</m:t>
                    </m:r>
                  </m:e>
                  <m:sub>
                    <m:r>
                      <a:rPr xmlns:a="http://schemas.openxmlformats.org/drawingml/2006/main" sz="25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3</m:t>
                    </m:r>
                  </m:sub>
                </m:sSub>
                <m:r>
                  <a:rPr xmlns:a="http://schemas.openxmlformats.org/drawingml/2006/main" sz="25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25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13.0</m:t>
                </m:r>
                <m:r>
                  <m:rPr>
                    <m:sty m:val="p"/>
                  </m:rPr>
                  <a:rPr xmlns:a="http://schemas.openxmlformats.org/drawingml/2006/main" sz="25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Ω</m:t>
                </m:r>
              </m:oMath>
            </a14:m>
            <a:r>
              <a:rPr sz="2100"/>
              <a:t>. </a:t>
            </a:r>
            <a:r>
              <a:t>What are the total resistance, total current and total power dissipated. </a:t>
            </a:r>
          </a:p>
          <a:p>
            <a:pPr lvl="1" marL="742950" indent="-285750">
              <a:defRPr sz="2200"/>
            </a:pPr>
            <a:r>
              <a:t>Draw a sketch (if applicable)</a:t>
            </a:r>
          </a:p>
          <a:p>
            <a:pPr lvl="1" marL="742950" indent="-285750">
              <a:defRPr sz="2200"/>
            </a:pPr>
            <a:r>
              <a:t>Identify known values</a:t>
            </a:r>
          </a:p>
          <a:p>
            <a:pPr lvl="1" marL="742950" indent="-285750">
              <a:defRPr sz="2200"/>
            </a:pPr>
            <a:r>
              <a:t>Identify equation</a:t>
            </a:r>
          </a:p>
          <a:p>
            <a:pPr lvl="1" marL="742950" indent="-285750">
              <a:defRPr sz="2200"/>
            </a:pPr>
            <a:r>
              <a:t>Enter values in the equation and solve</a:t>
            </a:r>
          </a:p>
        </p:txBody>
      </p:sp>
      <p:pic>
        <p:nvPicPr>
          <p:cNvPr id="228" name="Screen Shot 2021-02-28 at 5.36.04 PM.png" descr="Screen Shot 2021-02-28 at 5.36.04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141858" y="1931333"/>
            <a:ext cx="4516336" cy="4456318"/>
          </a:xfrm>
          <a:prstGeom prst="rect">
            <a:avLst/>
          </a:prstGeom>
          <a:ln w="12700">
            <a:miter lim="400000"/>
          </a:ln>
        </p:spPr>
      </p:pic>
      <p:sp>
        <p:nvSpPr>
          <p:cNvPr id="229" name="Text"/>
          <p:cNvSpPr txBox="1"/>
          <p:nvPr/>
        </p:nvSpPr>
        <p:spPr>
          <a:xfrm>
            <a:off x="7198483" y="1967229"/>
            <a:ext cx="4403087" cy="41706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V</m:t>
                  </m:r>
                  <m: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12.0</m:t>
                  </m:r>
                  <m: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V</m:t>
                  </m:r>
                  <m: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;</m:t>
                  </m:r>
                  <m:sSub>
                    <m:e>
                      <m:r>
                        <a:rPr xmlns:a="http://schemas.openxmlformats.org/drawingml/2006/main" sz="16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e>
                    <m:sub>
                      <m:r>
                        <a:rPr xmlns:a="http://schemas.openxmlformats.org/drawingml/2006/main" sz="16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1.00</m:t>
                  </m:r>
                  <m:r>
                    <m:rPr>
                      <m:sty m:val="p"/>
                    </m:rP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Ω</m:t>
                  </m:r>
                  <m: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sSub>
                    <m:e>
                      <m:r>
                        <a:rPr xmlns:a="http://schemas.openxmlformats.org/drawingml/2006/main" sz="16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e>
                    <m:sub>
                      <m:r>
                        <a:rPr xmlns:a="http://schemas.openxmlformats.org/drawingml/2006/main" sz="16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  <m: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6.00</m:t>
                  </m:r>
                  <m:r>
                    <m:rPr>
                      <m:sty m:val="p"/>
                    </m:rP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Ω</m:t>
                  </m:r>
                  <m: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sSub>
                    <m:e>
                      <m:r>
                        <a:rPr xmlns:a="http://schemas.openxmlformats.org/drawingml/2006/main" sz="16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e>
                    <m:sub>
                      <m:r>
                        <a:rPr xmlns:a="http://schemas.openxmlformats.org/drawingml/2006/main" sz="16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sub>
                  </m:sSub>
                  <m: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13.0</m:t>
                  </m:r>
                  <m:r>
                    <m:rPr>
                      <m:sty m:val="p"/>
                    </m:rP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Ω</m:t>
                  </m:r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e>
                    <m:sub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p</m:t>
                      </m:r>
                    </m:sub>
                  </m:sSub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0.804</m:t>
                  </m:r>
                  <m:r>
                    <m:rPr>
                      <m:sty m:val="p"/>
                    </m:rP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Ω</m:t>
                  </m:r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I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num>
                    <m:den>
                      <m:sSub>
                        <m:e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R</m:t>
                          </m:r>
                        </m:e>
                        <m:sub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p</m:t>
                          </m:r>
                        </m:sub>
                      </m:sSub>
                    </m:den>
                  </m:f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12.0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num>
                    <m:den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0.804</m:t>
                      </m:r>
                      <m:r>
                        <m:rPr>
                          <m:sty m:val="p"/>
                        </m:r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Ω</m:t>
                      </m:r>
                    </m:den>
                  </m:f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14.9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P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I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V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14.9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12.0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V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179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W</m:t>
                  </m:r>
                </m:oMath>
              </m:oMathPara>
            </a14:m>
          </a:p>
          <a:p>
            <a:pPr/>
          </a:p>
          <a:p>
            <a:pPr/>
          </a:p>
          <a:p>
            <a:pPr/>
          </a:p>
          <a:p>
            <a:pPr/>
          </a:p>
          <a:p>
            <a:pPr/>
          </a:p>
        </p:txBody>
      </p:sp>
      <p:sp>
        <p:nvSpPr>
          <p:cNvPr id="230" name="Image Credit: OpenStax College Physics - Figure 21.4a CC BY 4.0"/>
          <p:cNvSpPr txBox="1"/>
          <p:nvPr/>
        </p:nvSpPr>
        <p:spPr>
          <a:xfrm>
            <a:off x="188082" y="6399529"/>
            <a:ext cx="11815836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Image Credit: OpenStax College Physics - Figure 21.4a CC BY 4.0</a:t>
            </a:r>
          </a:p>
        </p:txBody>
      </p:sp>
      <p:pic>
        <p:nvPicPr>
          <p:cNvPr id="231" name="Screen Shot 2021-05-10 at 10.24.12 AM.png" descr="Screen Shot 2021-05-10 at 10.24.12 AM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481367" y="259847"/>
            <a:ext cx="4516335" cy="126132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Example</a:t>
            </a:r>
          </a:p>
        </p:txBody>
      </p:sp>
      <p:sp>
        <p:nvSpPr>
          <p:cNvPr id="234" name="Content Placeholder 2"/>
          <p:cNvSpPr txBox="1"/>
          <p:nvPr>
            <p:ph type="body" sz="half" idx="1"/>
          </p:nvPr>
        </p:nvSpPr>
        <p:spPr>
          <a:xfrm>
            <a:off x="685801" y="1866682"/>
            <a:ext cx="5919481" cy="4585619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A battery with voltage 12.0 V, is applied through three resistances (in parallel): </a:t>
            </a:r>
            <a14:m>
              <m:oMath>
                <m:sSub>
                  <m:e>
                    <m:r>
                      <a:rPr xmlns:a="http://schemas.openxmlformats.org/drawingml/2006/main" sz="25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R</m:t>
                    </m:r>
                  </m:e>
                  <m:sub>
                    <m:r>
                      <a:rPr xmlns:a="http://schemas.openxmlformats.org/drawingml/2006/main" sz="25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25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25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1.00</m:t>
                </m:r>
                <m:r>
                  <m:rPr>
                    <m:sty m:val="p"/>
                  </m:rPr>
                  <a:rPr xmlns:a="http://schemas.openxmlformats.org/drawingml/2006/main" sz="25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Ω</m:t>
                </m:r>
                <m:r>
                  <a:rPr xmlns:a="http://schemas.openxmlformats.org/drawingml/2006/main" sz="25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25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R</m:t>
                    </m:r>
                  </m:e>
                  <m:sub>
                    <m:r>
                      <a:rPr xmlns:a="http://schemas.openxmlformats.org/drawingml/2006/main" sz="25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  <m:r>
                  <a:rPr xmlns:a="http://schemas.openxmlformats.org/drawingml/2006/main" sz="25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25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6.00</m:t>
                </m:r>
                <m:r>
                  <m:rPr>
                    <m:sty m:val="p"/>
                  </m:rPr>
                  <a:rPr xmlns:a="http://schemas.openxmlformats.org/drawingml/2006/main" sz="25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Ω</m:t>
                </m:r>
                <m:r>
                  <a:rPr xmlns:a="http://schemas.openxmlformats.org/drawingml/2006/main" sz="25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25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R</m:t>
                    </m:r>
                  </m:e>
                  <m:sub>
                    <m:r>
                      <a:rPr xmlns:a="http://schemas.openxmlformats.org/drawingml/2006/main" sz="25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3</m:t>
                    </m:r>
                  </m:sub>
                </m:sSub>
                <m:r>
                  <a:rPr xmlns:a="http://schemas.openxmlformats.org/drawingml/2006/main" sz="25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25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13.0</m:t>
                </m:r>
                <m:r>
                  <m:rPr>
                    <m:sty m:val="p"/>
                  </m:rPr>
                  <a:rPr xmlns:a="http://schemas.openxmlformats.org/drawingml/2006/main" sz="25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Ω</m:t>
                </m:r>
              </m:oMath>
            </a14:m>
            <a:r>
              <a:rPr sz="2100"/>
              <a:t>. </a:t>
            </a:r>
            <a:r>
              <a:t>What is the current through each resistor?</a:t>
            </a:r>
          </a:p>
          <a:p>
            <a:pPr lvl="1" marL="742950" indent="-285750">
              <a:defRPr sz="2200"/>
            </a:pPr>
            <a:r>
              <a:t>Draw a sketch (if applicable)</a:t>
            </a:r>
          </a:p>
          <a:p>
            <a:pPr lvl="1" marL="742950" indent="-285750">
              <a:defRPr sz="2200"/>
            </a:pPr>
            <a:r>
              <a:t>Identify known values</a:t>
            </a:r>
          </a:p>
          <a:p>
            <a:pPr lvl="1" marL="742950" indent="-285750">
              <a:defRPr sz="2200"/>
            </a:pPr>
            <a:r>
              <a:t>Identify equation</a:t>
            </a:r>
          </a:p>
          <a:p>
            <a:pPr lvl="1" marL="742950" indent="-285750">
              <a:defRPr sz="2200"/>
            </a:pPr>
            <a:r>
              <a:t>Enter values in the equation and solve</a:t>
            </a:r>
          </a:p>
        </p:txBody>
      </p:sp>
      <p:pic>
        <p:nvPicPr>
          <p:cNvPr id="235" name="Screen Shot 2021-02-28 at 5.36.04 PM.png" descr="Screen Shot 2021-02-28 at 5.36.04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141858" y="1931333"/>
            <a:ext cx="4516336" cy="4456318"/>
          </a:xfrm>
          <a:prstGeom prst="rect">
            <a:avLst/>
          </a:prstGeom>
          <a:ln w="12700">
            <a:miter lim="400000"/>
          </a:ln>
        </p:spPr>
      </p:pic>
      <p:sp>
        <p:nvSpPr>
          <p:cNvPr id="236" name="Text"/>
          <p:cNvSpPr txBox="1"/>
          <p:nvPr/>
        </p:nvSpPr>
        <p:spPr>
          <a:xfrm>
            <a:off x="7198483" y="1967229"/>
            <a:ext cx="4403087" cy="4630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V</m:t>
                  </m:r>
                  <m: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12.0</m:t>
                  </m:r>
                  <m: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V</m:t>
                  </m:r>
                  <m: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;</m:t>
                  </m:r>
                  <m:sSub>
                    <m:e>
                      <m:r>
                        <a:rPr xmlns:a="http://schemas.openxmlformats.org/drawingml/2006/main" sz="16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e>
                    <m:sub>
                      <m:r>
                        <a:rPr xmlns:a="http://schemas.openxmlformats.org/drawingml/2006/main" sz="16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1.00</m:t>
                  </m:r>
                  <m:r>
                    <m:rPr>
                      <m:sty m:val="p"/>
                    </m:rP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Ω</m:t>
                  </m:r>
                  <m: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sSub>
                    <m:e>
                      <m:r>
                        <a:rPr xmlns:a="http://schemas.openxmlformats.org/drawingml/2006/main" sz="16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e>
                    <m:sub>
                      <m:r>
                        <a:rPr xmlns:a="http://schemas.openxmlformats.org/drawingml/2006/main" sz="16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  <m: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6.00</m:t>
                  </m:r>
                  <m:r>
                    <m:rPr>
                      <m:sty m:val="p"/>
                    </m:rP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Ω</m:t>
                  </m:r>
                  <m: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sSub>
                    <m:e>
                      <m:r>
                        <a:rPr xmlns:a="http://schemas.openxmlformats.org/drawingml/2006/main" sz="16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e>
                    <m:sub>
                      <m:r>
                        <a:rPr xmlns:a="http://schemas.openxmlformats.org/drawingml/2006/main" sz="16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sub>
                  </m:sSub>
                  <m: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13.0</m:t>
                  </m:r>
                  <m:r>
                    <m:rPr>
                      <m:sty m:val="p"/>
                    </m:rP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Ω</m:t>
                  </m:r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</m:e>
                    <m:sub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num>
                    <m:den>
                      <m:sSub>
                        <m:e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R</m:t>
                          </m:r>
                        </m:e>
                        <m:sub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den>
                  </m:f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12.0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num>
                    <m:den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1.00</m:t>
                      </m:r>
                      <m:r>
                        <m:rPr>
                          <m:sty m:val="p"/>
                        </m:r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Ω</m:t>
                      </m:r>
                    </m:den>
                  </m:f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12.0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</m:e>
                    <m:sub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num>
                    <m:den>
                      <m:sSub>
                        <m:e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R</m:t>
                          </m:r>
                        </m:e>
                        <m:sub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den>
                  </m:f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12.0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num>
                    <m:den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6.00</m:t>
                      </m:r>
                      <m:r>
                        <m:rPr>
                          <m:sty m:val="p"/>
                        </m:r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Ω</m:t>
                      </m:r>
                    </m:den>
                  </m:f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2.0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</m:e>
                    <m:sub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sub>
                  </m:sSub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num>
                    <m:den>
                      <m:sSub>
                        <m:e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R</m:t>
                          </m:r>
                        </m:e>
                        <m:sub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den>
                  </m:f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12.0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num>
                    <m:den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13.00</m:t>
                      </m:r>
                      <m:r>
                        <m:rPr>
                          <m:sty m:val="p"/>
                        </m:r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Ω</m:t>
                      </m:r>
                    </m:den>
                  </m:f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0.92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</m:e>
                    <m:sub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sSub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</m:e>
                    <m:sub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sSub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</m:e>
                    <m:sub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sub>
                  </m:sSub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12.0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2.0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0.92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</m:e>
                    <m:sub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sSub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</m:e>
                    <m:sub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sSub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</m:e>
                    <m:sub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sub>
                  </m:sSub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14.92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</m:oMath>
              </m:oMathPara>
            </a14:m>
          </a:p>
        </p:txBody>
      </p:sp>
      <p:sp>
        <p:nvSpPr>
          <p:cNvPr id="237" name="Image Credit: OpenStax College Physics - Figure 21.4a CC BY 4.0"/>
          <p:cNvSpPr txBox="1"/>
          <p:nvPr/>
        </p:nvSpPr>
        <p:spPr>
          <a:xfrm>
            <a:off x="188082" y="6399529"/>
            <a:ext cx="11815836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Image Credit: OpenStax College Physics - Figure 21.4a CC BY 4.0</a:t>
            </a:r>
          </a:p>
        </p:txBody>
      </p:sp>
      <p:pic>
        <p:nvPicPr>
          <p:cNvPr id="238" name="Screen Shot 2021-05-10 at 10.24.12 AM.png" descr="Screen Shot 2021-05-10 at 10.24.12 AM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481367" y="259847"/>
            <a:ext cx="4516335" cy="126132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Combination Circuits</a:t>
            </a:r>
          </a:p>
        </p:txBody>
      </p:sp>
      <p:sp>
        <p:nvSpPr>
          <p:cNvPr id="241" name="Content Placeholder 2"/>
          <p:cNvSpPr txBox="1"/>
          <p:nvPr>
            <p:ph type="body" sz="half" idx="1"/>
          </p:nvPr>
        </p:nvSpPr>
        <p:spPr>
          <a:xfrm>
            <a:off x="673101" y="2019051"/>
            <a:ext cx="4810254" cy="4325682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We often have more complex circuits involving both series and parallel components. </a:t>
            </a:r>
          </a:p>
          <a:p>
            <a:pPr marL="207818" indent="-207818">
              <a:defRPr sz="2400"/>
            </a:pPr>
            <a:r>
              <a:t>We can reduce these to a single equivalent resistance</a:t>
            </a:r>
          </a:p>
        </p:txBody>
      </p:sp>
      <p:pic>
        <p:nvPicPr>
          <p:cNvPr id="242" name="Screen Shot 2021-05-10 at 3.31.39 PM.png" descr="Screen Shot 2021-05-10 at 3.31.39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89721" y="2340392"/>
            <a:ext cx="5664201" cy="3683001"/>
          </a:xfrm>
          <a:prstGeom prst="rect">
            <a:avLst/>
          </a:prstGeom>
          <a:ln w="12700">
            <a:miter lim="400000"/>
          </a:ln>
        </p:spPr>
      </p:pic>
      <p:sp>
        <p:nvSpPr>
          <p:cNvPr id="243" name="Image Credit: OpenStax College Physics - Figure 21.5 CC BY 4.0"/>
          <p:cNvSpPr txBox="1"/>
          <p:nvPr/>
        </p:nvSpPr>
        <p:spPr>
          <a:xfrm>
            <a:off x="188082" y="6399529"/>
            <a:ext cx="11815836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Image Credit: OpenStax College Physics - Figure 21.5 CC BY 4.0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Example</a:t>
            </a:r>
          </a:p>
        </p:txBody>
      </p:sp>
      <p:sp>
        <p:nvSpPr>
          <p:cNvPr id="246" name="Content Placeholder 2"/>
          <p:cNvSpPr txBox="1"/>
          <p:nvPr>
            <p:ph type="body" sz="half" idx="1"/>
          </p:nvPr>
        </p:nvSpPr>
        <p:spPr>
          <a:xfrm>
            <a:off x="685801" y="1866682"/>
            <a:ext cx="5919481" cy="4585619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For the circuit shown, find the total resistance, voltage drop across R</a:t>
            </a:r>
            <a:r>
              <a:rPr baseline="-22666"/>
              <a:t>1</a:t>
            </a:r>
            <a:r>
              <a:t>, current through R</a:t>
            </a:r>
            <a:r>
              <a:rPr baseline="-22666"/>
              <a:t>2</a:t>
            </a:r>
            <a:r>
              <a:t>, and power dissipated by R</a:t>
            </a:r>
            <a:r>
              <a:rPr baseline="-22666"/>
              <a:t>2</a:t>
            </a:r>
            <a:r>
              <a:t>.</a:t>
            </a:r>
          </a:p>
          <a:p>
            <a:pPr lvl="1" marL="742950" indent="-285750">
              <a:defRPr sz="2200"/>
            </a:pPr>
            <a:r>
              <a:t>Draw a sketch (if applicable)</a:t>
            </a:r>
          </a:p>
          <a:p>
            <a:pPr lvl="1" marL="742950" indent="-285750">
              <a:defRPr sz="2200"/>
            </a:pPr>
            <a:r>
              <a:t>Identify known values</a:t>
            </a:r>
          </a:p>
          <a:p>
            <a:pPr lvl="1" marL="742950" indent="-285750">
              <a:defRPr sz="2200"/>
            </a:pPr>
            <a:r>
              <a:t>Identify equation</a:t>
            </a:r>
          </a:p>
          <a:p>
            <a:pPr lvl="1" marL="742950" indent="-285750">
              <a:defRPr sz="2200"/>
            </a:pPr>
            <a:r>
              <a:t>Enter values in the equation and solve</a:t>
            </a:r>
          </a:p>
        </p:txBody>
      </p:sp>
      <p:pic>
        <p:nvPicPr>
          <p:cNvPr id="247" name="Screen Shot 2021-05-10 at 3.36.17 PM.png" descr="Screen Shot 2021-05-10 at 3.36.17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878518" y="3068681"/>
            <a:ext cx="4765528" cy="2181622"/>
          </a:xfrm>
          <a:prstGeom prst="rect">
            <a:avLst/>
          </a:prstGeom>
          <a:ln w="12700">
            <a:miter lim="400000"/>
          </a:ln>
        </p:spPr>
      </p:pic>
      <p:sp>
        <p:nvSpPr>
          <p:cNvPr id="248" name="Image Credit: OpenStax College Physics - Figure 21.6 CC BY 4.0"/>
          <p:cNvSpPr txBox="1"/>
          <p:nvPr/>
        </p:nvSpPr>
        <p:spPr>
          <a:xfrm>
            <a:off x="188082" y="6399529"/>
            <a:ext cx="11815836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Image Credit: OpenStax College Physics - Figure 21.6 CC BY 4.0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Example</a:t>
            </a:r>
          </a:p>
        </p:txBody>
      </p:sp>
      <p:sp>
        <p:nvSpPr>
          <p:cNvPr id="251" name="Content Placeholder 2"/>
          <p:cNvSpPr txBox="1"/>
          <p:nvPr>
            <p:ph type="body" sz="half" idx="1"/>
          </p:nvPr>
        </p:nvSpPr>
        <p:spPr>
          <a:xfrm>
            <a:off x="685801" y="1866682"/>
            <a:ext cx="5919481" cy="4585619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For the circuit shown, find the total resistance, voltage drop across R</a:t>
            </a:r>
            <a:r>
              <a:rPr baseline="-22666"/>
              <a:t>1</a:t>
            </a:r>
            <a:r>
              <a:t>, current through R</a:t>
            </a:r>
            <a:r>
              <a:rPr baseline="-22666"/>
              <a:t>2</a:t>
            </a:r>
            <a:r>
              <a:t>, and power dissipated by R</a:t>
            </a:r>
            <a:r>
              <a:rPr baseline="-22666"/>
              <a:t>2</a:t>
            </a:r>
            <a:r>
              <a:t>.</a:t>
            </a:r>
          </a:p>
          <a:p>
            <a:pPr lvl="1" marL="742950" indent="-285750">
              <a:defRPr sz="2200"/>
            </a:pPr>
            <a:r>
              <a:t>Draw a sketch (if applicable)</a:t>
            </a:r>
          </a:p>
          <a:p>
            <a:pPr lvl="1" marL="742950" indent="-285750">
              <a:defRPr sz="2200"/>
            </a:pPr>
            <a:r>
              <a:t>Identify known values</a:t>
            </a:r>
          </a:p>
          <a:p>
            <a:pPr lvl="1" marL="742950" indent="-285750">
              <a:defRPr sz="2200"/>
            </a:pPr>
            <a:r>
              <a:t>Identify equation</a:t>
            </a:r>
          </a:p>
          <a:p>
            <a:pPr lvl="1" marL="742950" indent="-285750">
              <a:defRPr sz="2200"/>
            </a:pPr>
            <a:r>
              <a:t>Enter values in the equation and solve</a:t>
            </a:r>
          </a:p>
        </p:txBody>
      </p:sp>
      <p:pic>
        <p:nvPicPr>
          <p:cNvPr id="252" name="Screen Shot 2021-05-10 at 3.36.17 PM.png" descr="Screen Shot 2021-05-10 at 3.36.17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380074" y="84181"/>
            <a:ext cx="3708472" cy="1697710"/>
          </a:xfrm>
          <a:prstGeom prst="rect">
            <a:avLst/>
          </a:prstGeom>
          <a:ln w="12700">
            <a:miter lim="400000"/>
          </a:ln>
        </p:spPr>
      </p:pic>
      <p:pic>
        <p:nvPicPr>
          <p:cNvPr id="253" name="Screen Shot 2021-02-28 at 5.36.04 PM.png" descr="Screen Shot 2021-02-28 at 5.36.04 PM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186907" y="2037353"/>
            <a:ext cx="4487544" cy="4427910"/>
          </a:xfrm>
          <a:prstGeom prst="rect">
            <a:avLst/>
          </a:prstGeom>
          <a:ln w="12700">
            <a:miter lim="400000"/>
          </a:ln>
        </p:spPr>
      </p:pic>
      <p:sp>
        <p:nvSpPr>
          <p:cNvPr id="254" name="Text"/>
          <p:cNvSpPr txBox="1"/>
          <p:nvPr/>
        </p:nvSpPr>
        <p:spPr>
          <a:xfrm>
            <a:off x="7261983" y="2106929"/>
            <a:ext cx="4337393" cy="30024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14:m>
              <m:oMathPara>
                <m:oMathParaPr>
                  <m:jc m:val="left"/>
                </m:oMathParaPr>
                <m:oMath>
                  <m:f>
                    <m:fPr>
                      <m:ctrl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num>
                    <m:den>
                      <m:sSub>
                        <m:e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R</m:t>
                          </m:r>
                        </m:e>
                        <m:sub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p</m:t>
                          </m:r>
                        </m:sub>
                      </m:sSub>
                    </m:den>
                  </m:f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num>
                    <m:den>
                      <m:sSub>
                        <m:e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R</m:t>
                          </m:r>
                        </m:e>
                        <m:sub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den>
                  </m:f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f>
                    <m:fPr>
                      <m:ctrl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num>
                    <m:den>
                      <m:sSub>
                        <m:e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R</m:t>
                          </m:r>
                        </m:e>
                        <m:sub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den>
                  </m:f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num>
                    <m:den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6.00</m:t>
                      </m:r>
                      <m:r>
                        <m:rPr>
                          <m:sty m:val="p"/>
                        </m:r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Ω</m:t>
                      </m:r>
                    </m:den>
                  </m:f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f>
                    <m:fPr>
                      <m:ctrl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num>
                    <m:den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13.0</m:t>
                      </m:r>
                      <m:r>
                        <m:rPr>
                          <m:sty m:val="p"/>
                        </m:r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Ω</m:t>
                      </m:r>
                    </m:den>
                  </m:f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f>
                    <m:fPr>
                      <m:ctrl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num>
                    <m:den>
                      <m:sSub>
                        <m:e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R</m:t>
                          </m:r>
                        </m:e>
                        <m:sub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p</m:t>
                          </m:r>
                        </m:sub>
                      </m:sSub>
                    </m:den>
                  </m:f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0.2436</m:t>
                  </m:r>
                  <m:f>
                    <m:fPr>
                      <m:ctrl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num>
                    <m:den>
                      <m:r>
                        <m:rPr>
                          <m:sty m:val="p"/>
                        </m:r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Ω</m:t>
                      </m:r>
                    </m:den>
                  </m:f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e>
                    <m:sub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p</m:t>
                      </m:r>
                    </m:sub>
                  </m:sSub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4.11</m:t>
                  </m:r>
                  <m:r>
                    <m:rPr>
                      <m:sty m:val="p"/>
                    </m:rP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Ω</m:t>
                  </m:r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1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e>
                    <m:sub>
                      <m:r>
                        <a:rPr xmlns:a="http://schemas.openxmlformats.org/drawingml/2006/main" sz="1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xmlns:a="http://schemas.openxmlformats.org/drawingml/2006/main" sz="1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  <m:r>
                        <a:rPr xmlns:a="http://schemas.openxmlformats.org/drawingml/2006/main" sz="1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</m:sub>
                  </m:sSub>
                  <m:r>
                    <a:rPr xmlns:a="http://schemas.openxmlformats.org/drawingml/2006/main" sz="1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b>
                    <m:e>
                      <m:r>
                        <a:rPr xmlns:a="http://schemas.openxmlformats.org/drawingml/2006/main" sz="1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e>
                    <m:sub>
                      <m:r>
                        <a:rPr xmlns:a="http://schemas.openxmlformats.org/drawingml/2006/main" sz="1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r>
                    <a:rPr xmlns:a="http://schemas.openxmlformats.org/drawingml/2006/main" sz="1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sSub>
                    <m:e>
                      <m:r>
                        <a:rPr xmlns:a="http://schemas.openxmlformats.org/drawingml/2006/main" sz="1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e>
                    <m:sub>
                      <m:r>
                        <a:rPr xmlns:a="http://schemas.openxmlformats.org/drawingml/2006/main" sz="1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p</m:t>
                      </m:r>
                    </m:sub>
                  </m:sSub>
                  <m:r>
                    <a:rPr xmlns:a="http://schemas.openxmlformats.org/drawingml/2006/main" sz="1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1.00</m:t>
                  </m:r>
                  <m:r>
                    <m:rPr>
                      <m:sty m:val="p"/>
                    </m:rPr>
                    <a:rPr xmlns:a="http://schemas.openxmlformats.org/drawingml/2006/main" sz="1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Ω</m:t>
                  </m:r>
                  <m:r>
                    <a:rPr xmlns:a="http://schemas.openxmlformats.org/drawingml/2006/main" sz="1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1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4.11</m:t>
                  </m:r>
                  <m:r>
                    <m:rPr>
                      <m:sty m:val="p"/>
                    </m:rPr>
                    <a:rPr xmlns:a="http://schemas.openxmlformats.org/drawingml/2006/main" sz="1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Ω</m:t>
                  </m:r>
                  <m:r>
                    <a:rPr xmlns:a="http://schemas.openxmlformats.org/drawingml/2006/main" sz="1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5.11</m:t>
                  </m:r>
                  <m:r>
                    <m:rPr>
                      <m:sty m:val="p"/>
                    </m:rPr>
                    <a:rPr xmlns:a="http://schemas.openxmlformats.org/drawingml/2006/main" sz="1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Ω</m:t>
                  </m:r>
                </m:oMath>
              </m:oMathPara>
            </a14:m>
          </a:p>
        </p:txBody>
      </p:sp>
      <p:sp>
        <p:nvSpPr>
          <p:cNvPr id="255" name="Image Credit: OpenStax College Physics - Figure 21.6 CC BY 4.0"/>
          <p:cNvSpPr txBox="1"/>
          <p:nvPr/>
        </p:nvSpPr>
        <p:spPr>
          <a:xfrm>
            <a:off x="188082" y="6399529"/>
            <a:ext cx="11815836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Image Credit: OpenStax College Physics - Figure 21.6 CC BY 4.0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Example</a:t>
            </a:r>
          </a:p>
        </p:txBody>
      </p:sp>
      <p:sp>
        <p:nvSpPr>
          <p:cNvPr id="258" name="Content Placeholder 2"/>
          <p:cNvSpPr txBox="1"/>
          <p:nvPr>
            <p:ph type="body" sz="half" idx="1"/>
          </p:nvPr>
        </p:nvSpPr>
        <p:spPr>
          <a:xfrm>
            <a:off x="685801" y="1866682"/>
            <a:ext cx="5919481" cy="4585619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For the circuit shown, find the total resistance, voltage drop across R</a:t>
            </a:r>
            <a:r>
              <a:rPr baseline="-22666"/>
              <a:t>1</a:t>
            </a:r>
            <a:r>
              <a:t>, current through R</a:t>
            </a:r>
            <a:r>
              <a:rPr baseline="-22666"/>
              <a:t>2</a:t>
            </a:r>
            <a:r>
              <a:t>, and power dissipated by R</a:t>
            </a:r>
            <a:r>
              <a:rPr baseline="-22666"/>
              <a:t>2</a:t>
            </a:r>
            <a:r>
              <a:t>.</a:t>
            </a:r>
          </a:p>
          <a:p>
            <a:pPr lvl="1" marL="742950" indent="-285750">
              <a:defRPr sz="2200"/>
            </a:pPr>
            <a:r>
              <a:t>Draw a sketch (if applicable)</a:t>
            </a:r>
          </a:p>
          <a:p>
            <a:pPr lvl="1" marL="742950" indent="-285750">
              <a:defRPr sz="2200"/>
            </a:pPr>
            <a:r>
              <a:t>Identify known values</a:t>
            </a:r>
          </a:p>
          <a:p>
            <a:pPr lvl="1" marL="742950" indent="-285750">
              <a:defRPr sz="2200"/>
            </a:pPr>
            <a:r>
              <a:t>Identify equation</a:t>
            </a:r>
          </a:p>
          <a:p>
            <a:pPr lvl="1" marL="742950" indent="-285750">
              <a:defRPr sz="2200"/>
            </a:pPr>
            <a:r>
              <a:t>Enter values in the equation and solve</a:t>
            </a:r>
          </a:p>
        </p:txBody>
      </p:sp>
      <p:pic>
        <p:nvPicPr>
          <p:cNvPr id="259" name="Screen Shot 2021-05-10 at 3.36.17 PM.png" descr="Screen Shot 2021-05-10 at 3.36.17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380074" y="84181"/>
            <a:ext cx="3708472" cy="1697710"/>
          </a:xfrm>
          <a:prstGeom prst="rect">
            <a:avLst/>
          </a:prstGeom>
          <a:ln w="12700">
            <a:miter lim="400000"/>
          </a:ln>
        </p:spPr>
      </p:pic>
      <p:pic>
        <p:nvPicPr>
          <p:cNvPr id="260" name="Screen Shot 2021-02-28 at 5.36.04 PM.png" descr="Screen Shot 2021-02-28 at 5.36.04 PM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186907" y="2037353"/>
            <a:ext cx="4647378" cy="4585620"/>
          </a:xfrm>
          <a:prstGeom prst="rect">
            <a:avLst/>
          </a:prstGeom>
          <a:ln w="12700">
            <a:miter lim="400000"/>
          </a:ln>
        </p:spPr>
      </p:pic>
      <p:sp>
        <p:nvSpPr>
          <p:cNvPr id="261" name="Text"/>
          <p:cNvSpPr txBox="1"/>
          <p:nvPr/>
        </p:nvSpPr>
        <p:spPr>
          <a:xfrm>
            <a:off x="7223883" y="2022357"/>
            <a:ext cx="4337393" cy="46443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I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num>
                    <m:den>
                      <m:sSub>
                        <m:e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R</m:t>
                          </m:r>
                        </m:e>
                        <m:sub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t</m:t>
                          </m:r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o</m:t>
                          </m:r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t</m:t>
                          </m:r>
                        </m:sub>
                      </m:sSub>
                    </m:den>
                  </m:f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12.0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num>
                    <m:den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5.11</m:t>
                      </m:r>
                      <m:r>
                        <m:rPr>
                          <m:sty m:val="p"/>
                        </m:r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Ω</m:t>
                      </m:r>
                    </m:den>
                  </m:f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2.35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23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e>
                    <m:sub>
                      <m:r>
                        <a:rPr xmlns:a="http://schemas.openxmlformats.org/drawingml/2006/main" sz="23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r>
                    <a:rPr xmlns:a="http://schemas.openxmlformats.org/drawingml/2006/main" sz="2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I</m:t>
                  </m:r>
                  <m:sSub>
                    <m:e>
                      <m:r>
                        <a:rPr xmlns:a="http://schemas.openxmlformats.org/drawingml/2006/main" sz="23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e>
                    <m:sub>
                      <m:r>
                        <a:rPr xmlns:a="http://schemas.openxmlformats.org/drawingml/2006/main" sz="23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e>
                    <m:sub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2.35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1.00</m:t>
                  </m:r>
                  <m:r>
                    <m:rPr>
                      <m:sty m:val="p"/>
                    </m:rP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Ω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2.35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V</m:t>
                  </m:r>
                </m:oMath>
              </m:oMathPara>
            </a14:m>
          </a:p>
          <a:p>
            <a:pPr/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20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e>
                    <m:sub>
                      <m:r>
                        <a:rPr xmlns:a="http://schemas.openxmlformats.org/drawingml/2006/main" sz="20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p</m:t>
                      </m:r>
                    </m:sub>
                  </m:sSub>
                  <m:r>
                    <a:rPr xmlns:a="http://schemas.openxmlformats.org/drawingml/2006/main" sz="2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V</m:t>
                  </m:r>
                  <m:r>
                    <a:rPr xmlns:a="http://schemas.openxmlformats.org/drawingml/2006/main" sz="2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sSub>
                    <m:e>
                      <m:r>
                        <a:rPr xmlns:a="http://schemas.openxmlformats.org/drawingml/2006/main" sz="20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e>
                    <m:sub>
                      <m:r>
                        <a:rPr xmlns:a="http://schemas.openxmlformats.org/drawingml/2006/main" sz="20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r>
                    <a:rPr xmlns:a="http://schemas.openxmlformats.org/drawingml/2006/main" sz="2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12.0</m:t>
                  </m:r>
                  <m:r>
                    <a:rPr xmlns:a="http://schemas.openxmlformats.org/drawingml/2006/main" sz="2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V</m:t>
                  </m:r>
                  <m:r>
                    <a:rPr xmlns:a="http://schemas.openxmlformats.org/drawingml/2006/main" sz="2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r>
                    <a:rPr xmlns:a="http://schemas.openxmlformats.org/drawingml/2006/main" sz="2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2.35</m:t>
                  </m:r>
                  <m:r>
                    <a:rPr xmlns:a="http://schemas.openxmlformats.org/drawingml/2006/main" sz="2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V</m:t>
                  </m:r>
                  <m:r>
                    <a:rPr xmlns:a="http://schemas.openxmlformats.org/drawingml/2006/main" sz="2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9.65</m:t>
                  </m:r>
                  <m:r>
                    <a:rPr xmlns:a="http://schemas.openxmlformats.org/drawingml/2006/main" sz="2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V</m:t>
                  </m:r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</m:e>
                    <m:sub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sSub>
                        <m:e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V</m:t>
                          </m:r>
                        </m:e>
                        <m:sub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p</m:t>
                          </m:r>
                        </m:sub>
                      </m:sSub>
                    </m:num>
                    <m:den>
                      <m:sSub>
                        <m:e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R</m:t>
                          </m:r>
                        </m:e>
                        <m:sub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den>
                  </m:f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9.65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num>
                    <m:den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6.00</m:t>
                      </m:r>
                      <m:r>
                        <m:rPr>
                          <m:sty m:val="p"/>
                        </m:r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Ω</m:t>
                      </m:r>
                    </m:den>
                  </m:f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1.61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1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P</m:t>
                      </m:r>
                    </m:e>
                    <m:sub>
                      <m:r>
                        <a:rPr xmlns:a="http://schemas.openxmlformats.org/drawingml/2006/main" sz="1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  <m:r>
                    <a:rPr xmlns:a="http://schemas.openxmlformats.org/drawingml/2006/main" sz="1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sSub>
                    <m:e>
                      <m:r>
                        <a:rPr xmlns:a="http://schemas.openxmlformats.org/drawingml/2006/main" sz="1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</m:e>
                    <m:sub>
                      <m:r>
                        <a:rPr xmlns:a="http://schemas.openxmlformats.org/drawingml/2006/main" sz="1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  <m:sSup>
                    <m:e>
                      <m:r>
                        <a:rPr xmlns:a="http://schemas.openxmlformats.org/drawingml/2006/main" sz="1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e>
                    <m:sup>
                      <m:r>
                        <a:rPr xmlns:a="http://schemas.openxmlformats.org/drawingml/2006/main" sz="1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  <m:sSub>
                    <m:e>
                      <m:r>
                        <a:rPr xmlns:a="http://schemas.openxmlformats.org/drawingml/2006/main" sz="1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e>
                    <m:sub>
                      <m:r>
                        <a:rPr xmlns:a="http://schemas.openxmlformats.org/drawingml/2006/main" sz="1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  <m:r>
                    <a:rPr xmlns:a="http://schemas.openxmlformats.org/drawingml/2006/main" sz="1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1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1.61</m:t>
                  </m:r>
                  <m:r>
                    <a:rPr xmlns:a="http://schemas.openxmlformats.org/drawingml/2006/main" sz="1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  <m:sSup>
                    <m:e>
                      <m:r>
                        <a:rPr xmlns:a="http://schemas.openxmlformats.org/drawingml/2006/main" sz="1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e>
                    <m:sup>
                      <m:r>
                        <a:rPr xmlns:a="http://schemas.openxmlformats.org/drawingml/2006/main" sz="1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  <m:r>
                    <a:rPr xmlns:a="http://schemas.openxmlformats.org/drawingml/2006/main" sz="1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1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6.00</m:t>
                  </m:r>
                  <m:r>
                    <m:rPr>
                      <m:sty m:val="p"/>
                    </m:rPr>
                    <a:rPr xmlns:a="http://schemas.openxmlformats.org/drawingml/2006/main" sz="1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Ω</m:t>
                  </m:r>
                  <m:r>
                    <a:rPr xmlns:a="http://schemas.openxmlformats.org/drawingml/2006/main" sz="1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1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15.5</m:t>
                  </m:r>
                  <m:r>
                    <a:rPr xmlns:a="http://schemas.openxmlformats.org/drawingml/2006/main" sz="1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W</m:t>
                  </m:r>
                </m:oMath>
              </m:oMathPara>
            </a14:m>
          </a:p>
        </p:txBody>
      </p:sp>
      <p:sp>
        <p:nvSpPr>
          <p:cNvPr id="262" name="Image Credit: OpenStax College Physics - Figure 21.6 CC BY 4.0"/>
          <p:cNvSpPr txBox="1"/>
          <p:nvPr/>
        </p:nvSpPr>
        <p:spPr>
          <a:xfrm>
            <a:off x="188082" y="6399529"/>
            <a:ext cx="11815836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Image Credit: OpenStax College Physics - Figure 21.6 CC BY 4.0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Problem Solving Strategies</a:t>
            </a:r>
          </a:p>
        </p:txBody>
      </p:sp>
      <p:sp>
        <p:nvSpPr>
          <p:cNvPr id="265" name="Content Placeholder 2"/>
          <p:cNvSpPr txBox="1"/>
          <p:nvPr>
            <p:ph type="body" idx="1"/>
          </p:nvPr>
        </p:nvSpPr>
        <p:spPr>
          <a:xfrm>
            <a:off x="673101" y="2019051"/>
            <a:ext cx="10669627" cy="4325682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Draw a circuit digram - label all resistors and voltage sources - this identifies your known values </a:t>
            </a:r>
          </a:p>
          <a:p>
            <a:pPr marL="207818" indent="-207818">
              <a:defRPr sz="2400"/>
            </a:pPr>
            <a:r>
              <a:t>Identify unknowns</a:t>
            </a:r>
          </a:p>
          <a:p>
            <a:pPr marL="207818" indent="-207818">
              <a:defRPr sz="2400"/>
            </a:pPr>
            <a:r>
              <a:t>Determine if the resistors are in series, parallel or a combination</a:t>
            </a:r>
          </a:p>
          <a:p>
            <a:pPr marL="207818" indent="-207818">
              <a:defRPr sz="2400"/>
            </a:pPr>
            <a:r>
              <a:t>Reduce the problem in to steps considering how to handle series and parallel components</a:t>
            </a:r>
          </a:p>
          <a:p>
            <a:pPr marL="207818" indent="-207818">
              <a:defRPr sz="2400"/>
            </a:pPr>
            <a:r>
              <a:t>Check to make sure answers are reasonable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Summary</a:t>
            </a:r>
          </a:p>
        </p:txBody>
      </p:sp>
      <p:sp>
        <p:nvSpPr>
          <p:cNvPr id="268" name="Content Placeholder 2"/>
          <p:cNvSpPr txBox="1"/>
          <p:nvPr>
            <p:ph type="body" idx="1"/>
          </p:nvPr>
        </p:nvSpPr>
        <p:spPr>
          <a:xfrm>
            <a:off x="1030287" y="2040466"/>
            <a:ext cx="10131426" cy="3649134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Electrical Circuits can involve resistors in series, parallel, or a combination of these two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t>Resistors in series add directly and resistors in parallel add inversely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t>Combination circuits are more complex and include both series and parallel components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Types of Circuits</a:t>
            </a:r>
          </a:p>
        </p:txBody>
      </p:sp>
      <p:sp>
        <p:nvSpPr>
          <p:cNvPr id="181" name="Content Placeholder 2"/>
          <p:cNvSpPr txBox="1"/>
          <p:nvPr>
            <p:ph type="body" sz="half" idx="1"/>
          </p:nvPr>
        </p:nvSpPr>
        <p:spPr>
          <a:xfrm>
            <a:off x="673101" y="2019051"/>
            <a:ext cx="6781311" cy="4325682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Circuits will generally have multiple components (resistors)</a:t>
            </a:r>
          </a:p>
          <a:p>
            <a:pPr>
              <a:defRPr sz="2400"/>
            </a:pPr>
            <a:r>
              <a:t>Two basic combinations</a:t>
            </a:r>
            <a:endParaRPr sz="1600"/>
          </a:p>
          <a:p>
            <a:pPr lvl="1" marL="665018" indent="-207818">
              <a:defRPr sz="2200"/>
            </a:pPr>
            <a:r>
              <a:t>Series</a:t>
            </a:r>
          </a:p>
          <a:p>
            <a:pPr lvl="1" marL="665018" indent="-207818">
              <a:defRPr sz="2200"/>
            </a:pPr>
            <a:r>
              <a:t>Parallel</a:t>
            </a:r>
          </a:p>
        </p:txBody>
      </p:sp>
      <p:sp>
        <p:nvSpPr>
          <p:cNvPr id="182" name="Image Credit: OpenStax College Physics - Figure 21.2 CC BY 4.0"/>
          <p:cNvSpPr txBox="1"/>
          <p:nvPr/>
        </p:nvSpPr>
        <p:spPr>
          <a:xfrm>
            <a:off x="188082" y="6399529"/>
            <a:ext cx="11815836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Image Credit: OpenStax College Physics - Figure 21.2 CC BY 4.0</a:t>
            </a:r>
          </a:p>
        </p:txBody>
      </p:sp>
      <p:pic>
        <p:nvPicPr>
          <p:cNvPr id="183" name="Screen Shot 2021-05-10 at 10.01.20 AM.png" descr="Screen Shot 2021-05-10 at 10.01.20 A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31528" y="2477599"/>
            <a:ext cx="4155411" cy="340858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Resistors in Series</a:t>
            </a:r>
          </a:p>
        </p:txBody>
      </p:sp>
      <p:sp>
        <p:nvSpPr>
          <p:cNvPr id="186" name="Image Credit: OpenStax College Physics - Figure 21.3 CC BY 4.0"/>
          <p:cNvSpPr txBox="1"/>
          <p:nvPr/>
        </p:nvSpPr>
        <p:spPr>
          <a:xfrm>
            <a:off x="188082" y="6399529"/>
            <a:ext cx="11815836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Image Credit: OpenStax College Physics - Figure 21.3 CC BY 4.0</a:t>
            </a:r>
          </a:p>
        </p:txBody>
      </p:sp>
      <p:sp>
        <p:nvSpPr>
          <p:cNvPr id="187" name="Content Placeholder 2"/>
          <p:cNvSpPr txBox="1"/>
          <p:nvPr>
            <p:ph type="body" sz="half" idx="1"/>
          </p:nvPr>
        </p:nvSpPr>
        <p:spPr>
          <a:xfrm>
            <a:off x="673101" y="2019051"/>
            <a:ext cx="6781311" cy="4325682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Resistors are in series when the current must flow through each resistor in turn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t>Current is the same through each resistor</a:t>
            </a:r>
          </a:p>
          <a:p>
            <a:pPr lvl="1" marL="742950" indent="-285750">
              <a:defRPr sz="2400"/>
            </a:pPr>
            <a:r>
              <a:t> </a:t>
            </a:r>
            <a14:m>
              <m:oMath>
                <m:sSub>
                  <m:e>
                    <m:r>
                      <a:rPr xmlns:a="http://schemas.openxmlformats.org/drawingml/2006/main" sz="29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V</m:t>
                    </m:r>
                  </m:e>
                  <m:sub>
                    <m:r>
                      <a:rPr xmlns:a="http://schemas.openxmlformats.org/drawingml/2006/main" sz="29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29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29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I</m:t>
                </m:r>
                <m:sSub>
                  <m:e>
                    <m:r>
                      <a:rPr xmlns:a="http://schemas.openxmlformats.org/drawingml/2006/main" sz="29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R</m:t>
                    </m:r>
                  </m:e>
                  <m:sub>
                    <m:r>
                      <a:rPr xmlns:a="http://schemas.openxmlformats.org/drawingml/2006/main" sz="29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29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29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e</m:t>
                </m:r>
                <m:r>
                  <a:rPr xmlns:a="http://schemas.openxmlformats.org/drawingml/2006/main" sz="29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t</m:t>
                </m:r>
                <m:r>
                  <a:rPr xmlns:a="http://schemas.openxmlformats.org/drawingml/2006/main" sz="29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29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.</m:t>
                </m:r>
              </m:oMath>
            </a14:m>
          </a:p>
          <a:p>
            <a:pPr>
              <a:defRPr sz="2400"/>
            </a:pPr>
            <a:r>
              <a:t>The total resistance </a:t>
            </a:r>
            <a14:m>
              <m:oMath>
                <m:r>
                  <a:rPr xmlns:a="http://schemas.openxmlformats.org/drawingml/2006/main" sz="31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(</m:t>
                </m:r>
                <m:sSub>
                  <m:e>
                    <m:r>
                      <a:rPr xmlns:a="http://schemas.openxmlformats.org/drawingml/2006/main" sz="31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R</m:t>
                    </m:r>
                  </m:e>
                  <m:sub>
                    <m:r>
                      <a:rPr xmlns:a="http://schemas.openxmlformats.org/drawingml/2006/main" sz="31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s</m:t>
                    </m:r>
                  </m:sub>
                </m:sSub>
                <m:r>
                  <a:rPr xmlns:a="http://schemas.openxmlformats.org/drawingml/2006/main" sz="31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t>is the sum of the individual resistances</a:t>
            </a:r>
          </a:p>
          <a:p>
            <a:pPr>
              <a:defRPr sz="2400"/>
            </a:pPr>
          </a:p>
          <a:p>
            <a:pPr>
              <a:defRPr sz="2400"/>
            </a:pPr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2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e>
                    <m:sub>
                      <m:r>
                        <a:rPr xmlns:a="http://schemas.openxmlformats.org/drawingml/2006/main" sz="2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sub>
                  </m:sSub>
                  <m:r>
                    <a:rPr xmlns:a="http://schemas.openxmlformats.org/drawingml/2006/main" sz="29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=</m:t>
                  </m:r>
                  <m:sSub>
                    <m:e>
                      <m:r>
                        <a:rPr xmlns:a="http://schemas.openxmlformats.org/drawingml/2006/main" sz="2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e>
                    <m:sub>
                      <m:r>
                        <a:rPr xmlns:a="http://schemas.openxmlformats.org/drawingml/2006/main" sz="2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r>
                    <a:rPr xmlns:a="http://schemas.openxmlformats.org/drawingml/2006/main" sz="29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+</m:t>
                  </m:r>
                  <m:sSub>
                    <m:e>
                      <m:r>
                        <a:rPr xmlns:a="http://schemas.openxmlformats.org/drawingml/2006/main" sz="2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e>
                    <m:sub>
                      <m:r>
                        <a:rPr xmlns:a="http://schemas.openxmlformats.org/drawingml/2006/main" sz="2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  <m:r>
                    <a:rPr xmlns:a="http://schemas.openxmlformats.org/drawingml/2006/main" sz="29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+</m:t>
                  </m:r>
                  <m:sSub>
                    <m:e>
                      <m:r>
                        <a:rPr xmlns:a="http://schemas.openxmlformats.org/drawingml/2006/main" sz="2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e>
                    <m:sub>
                      <m:r>
                        <a:rPr xmlns:a="http://schemas.openxmlformats.org/drawingml/2006/main" sz="2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sub>
                  </m:sSub>
                  <m:r>
                    <a:rPr xmlns:a="http://schemas.openxmlformats.org/drawingml/2006/main" sz="29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29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⋯</m:t>
                  </m:r>
                </m:oMath>
              </m:oMathPara>
            </a14:m>
          </a:p>
        </p:txBody>
      </p:sp>
      <p:pic>
        <p:nvPicPr>
          <p:cNvPr id="188" name="Screen Shot 2021-05-10 at 10.03.34 AM.png" descr="Screen Shot 2021-05-10 at 10.03.34 A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11995" y="2850266"/>
            <a:ext cx="4216815" cy="266325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Example</a:t>
            </a:r>
          </a:p>
        </p:txBody>
      </p:sp>
      <p:sp>
        <p:nvSpPr>
          <p:cNvPr id="191" name="Content Placeholder 2"/>
          <p:cNvSpPr txBox="1"/>
          <p:nvPr>
            <p:ph type="body" sz="half" idx="1"/>
          </p:nvPr>
        </p:nvSpPr>
        <p:spPr>
          <a:xfrm>
            <a:off x="685801" y="1866682"/>
            <a:ext cx="5919481" cy="4585619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A battery with voltage 12.0 V, is applied through three resistances (in series): </a:t>
            </a:r>
            <a14:m>
              <m:oMath>
                <m:sSub>
                  <m:e>
                    <m:r>
                      <a:rPr xmlns:a="http://schemas.openxmlformats.org/drawingml/2006/main" sz="25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R</m:t>
                    </m:r>
                  </m:e>
                  <m:sub>
                    <m:r>
                      <a:rPr xmlns:a="http://schemas.openxmlformats.org/drawingml/2006/main" sz="25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25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25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1.00</m:t>
                </m:r>
                <m:r>
                  <m:rPr>
                    <m:sty m:val="p"/>
                  </m:rPr>
                  <a:rPr xmlns:a="http://schemas.openxmlformats.org/drawingml/2006/main" sz="25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Ω</m:t>
                </m:r>
                <m:r>
                  <a:rPr xmlns:a="http://schemas.openxmlformats.org/drawingml/2006/main" sz="25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25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R</m:t>
                    </m:r>
                  </m:e>
                  <m:sub>
                    <m:r>
                      <a:rPr xmlns:a="http://schemas.openxmlformats.org/drawingml/2006/main" sz="25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  <m:r>
                  <a:rPr xmlns:a="http://schemas.openxmlformats.org/drawingml/2006/main" sz="25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25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6.00</m:t>
                </m:r>
                <m:r>
                  <m:rPr>
                    <m:sty m:val="p"/>
                  </m:rPr>
                  <a:rPr xmlns:a="http://schemas.openxmlformats.org/drawingml/2006/main" sz="25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Ω</m:t>
                </m:r>
                <m:r>
                  <a:rPr xmlns:a="http://schemas.openxmlformats.org/drawingml/2006/main" sz="25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25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R</m:t>
                    </m:r>
                  </m:e>
                  <m:sub>
                    <m:r>
                      <a:rPr xmlns:a="http://schemas.openxmlformats.org/drawingml/2006/main" sz="25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3</m:t>
                    </m:r>
                  </m:sub>
                </m:sSub>
                <m:r>
                  <a:rPr xmlns:a="http://schemas.openxmlformats.org/drawingml/2006/main" sz="25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25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13.0</m:t>
                </m:r>
                <m:r>
                  <m:rPr>
                    <m:sty m:val="p"/>
                  </m:rPr>
                  <a:rPr xmlns:a="http://schemas.openxmlformats.org/drawingml/2006/main" sz="25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Ω</m:t>
                </m:r>
              </m:oMath>
            </a14:m>
            <a:r>
              <a:rPr sz="2100"/>
              <a:t>. </a:t>
            </a:r>
            <a:r>
              <a:t>What are the total resistance, current and total power dissipated. </a:t>
            </a:r>
          </a:p>
          <a:p>
            <a:pPr lvl="1" marL="742950" indent="-285750">
              <a:defRPr sz="2200"/>
            </a:pPr>
            <a:r>
              <a:t>Draw a sketch (if applicable)</a:t>
            </a:r>
          </a:p>
          <a:p>
            <a:pPr lvl="1" marL="742950" indent="-285750">
              <a:defRPr sz="2200"/>
            </a:pPr>
            <a:r>
              <a:t>Identify known values</a:t>
            </a:r>
          </a:p>
          <a:p>
            <a:pPr lvl="1" marL="742950" indent="-285750">
              <a:defRPr sz="2200"/>
            </a:pPr>
            <a:r>
              <a:t>Identify equation</a:t>
            </a:r>
          </a:p>
          <a:p>
            <a:pPr lvl="1" marL="742950" indent="-285750">
              <a:defRPr sz="2200"/>
            </a:pPr>
            <a:r>
              <a:t>Enter values in the equation and solve</a:t>
            </a:r>
          </a:p>
        </p:txBody>
      </p:sp>
      <p:sp>
        <p:nvSpPr>
          <p:cNvPr id="192" name="Image Credit: OpenStax College Physics - Figure 21.3 CC BY 4.0"/>
          <p:cNvSpPr txBox="1"/>
          <p:nvPr/>
        </p:nvSpPr>
        <p:spPr>
          <a:xfrm>
            <a:off x="188082" y="6399529"/>
            <a:ext cx="11815836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Image Credit: OpenStax College Physics - Figure 21.3 CC BY 4.0</a:t>
            </a:r>
          </a:p>
        </p:txBody>
      </p:sp>
      <p:pic>
        <p:nvPicPr>
          <p:cNvPr id="193" name="Screen Shot 2021-05-10 at 10.03.34 AM.png" descr="Screen Shot 2021-05-10 at 10.03.34 A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344182" y="2846139"/>
            <a:ext cx="4158949" cy="262670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Example</a:t>
            </a:r>
          </a:p>
        </p:txBody>
      </p:sp>
      <p:sp>
        <p:nvSpPr>
          <p:cNvPr id="196" name="Content Placeholder 2"/>
          <p:cNvSpPr txBox="1"/>
          <p:nvPr>
            <p:ph type="body" sz="half" idx="1"/>
          </p:nvPr>
        </p:nvSpPr>
        <p:spPr>
          <a:xfrm>
            <a:off x="685801" y="1866682"/>
            <a:ext cx="5919481" cy="4585619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A battery with voltage 12.0 V, is applied through three resistances (in series): </a:t>
            </a:r>
            <a14:m>
              <m:oMath>
                <m:sSub>
                  <m:e>
                    <m:r>
                      <a:rPr xmlns:a="http://schemas.openxmlformats.org/drawingml/2006/main" sz="25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R</m:t>
                    </m:r>
                  </m:e>
                  <m:sub>
                    <m:r>
                      <a:rPr xmlns:a="http://schemas.openxmlformats.org/drawingml/2006/main" sz="25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25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25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1.00</m:t>
                </m:r>
                <m:r>
                  <m:rPr>
                    <m:sty m:val="p"/>
                  </m:rPr>
                  <a:rPr xmlns:a="http://schemas.openxmlformats.org/drawingml/2006/main" sz="25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Ω</m:t>
                </m:r>
                <m:r>
                  <a:rPr xmlns:a="http://schemas.openxmlformats.org/drawingml/2006/main" sz="25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25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R</m:t>
                    </m:r>
                  </m:e>
                  <m:sub>
                    <m:r>
                      <a:rPr xmlns:a="http://schemas.openxmlformats.org/drawingml/2006/main" sz="25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  <m:r>
                  <a:rPr xmlns:a="http://schemas.openxmlformats.org/drawingml/2006/main" sz="25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25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6.00</m:t>
                </m:r>
                <m:r>
                  <m:rPr>
                    <m:sty m:val="p"/>
                  </m:rPr>
                  <a:rPr xmlns:a="http://schemas.openxmlformats.org/drawingml/2006/main" sz="25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Ω</m:t>
                </m:r>
                <m:r>
                  <a:rPr xmlns:a="http://schemas.openxmlformats.org/drawingml/2006/main" sz="25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25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R</m:t>
                    </m:r>
                  </m:e>
                  <m:sub>
                    <m:r>
                      <a:rPr xmlns:a="http://schemas.openxmlformats.org/drawingml/2006/main" sz="25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3</m:t>
                    </m:r>
                  </m:sub>
                </m:sSub>
                <m:r>
                  <a:rPr xmlns:a="http://schemas.openxmlformats.org/drawingml/2006/main" sz="25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25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13.0</m:t>
                </m:r>
                <m:r>
                  <m:rPr>
                    <m:sty m:val="p"/>
                  </m:rPr>
                  <a:rPr xmlns:a="http://schemas.openxmlformats.org/drawingml/2006/main" sz="25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Ω</m:t>
                </m:r>
              </m:oMath>
            </a14:m>
            <a:r>
              <a:rPr sz="2100"/>
              <a:t>. </a:t>
            </a:r>
            <a:r>
              <a:t>What are the total resistance, current and total power dissipated. </a:t>
            </a:r>
          </a:p>
          <a:p>
            <a:pPr lvl="1" marL="742950" indent="-285750">
              <a:defRPr sz="2200"/>
            </a:pPr>
            <a:r>
              <a:t>Draw a sketch (if applicable)</a:t>
            </a:r>
          </a:p>
          <a:p>
            <a:pPr lvl="1" marL="742950" indent="-285750">
              <a:defRPr sz="2200"/>
            </a:pPr>
            <a:r>
              <a:t>Identify known values</a:t>
            </a:r>
          </a:p>
          <a:p>
            <a:pPr lvl="1" marL="742950" indent="-285750">
              <a:defRPr sz="2200"/>
            </a:pPr>
            <a:r>
              <a:t>Identify equation</a:t>
            </a:r>
          </a:p>
          <a:p>
            <a:pPr lvl="1" marL="742950" indent="-285750">
              <a:defRPr sz="2200"/>
            </a:pPr>
            <a:r>
              <a:t>Enter values in the equation and solve</a:t>
            </a:r>
          </a:p>
        </p:txBody>
      </p:sp>
      <p:pic>
        <p:nvPicPr>
          <p:cNvPr id="197" name="Screen Shot 2021-02-28 at 5.36.04 PM.png" descr="Screen Shot 2021-02-28 at 5.36.04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167258" y="1946305"/>
            <a:ext cx="4485989" cy="4426374"/>
          </a:xfrm>
          <a:prstGeom prst="rect">
            <a:avLst/>
          </a:prstGeom>
          <a:ln w="12700">
            <a:miter lim="400000"/>
          </a:ln>
        </p:spPr>
      </p:pic>
      <p:sp>
        <p:nvSpPr>
          <p:cNvPr id="198" name="Text"/>
          <p:cNvSpPr txBox="1"/>
          <p:nvPr/>
        </p:nvSpPr>
        <p:spPr>
          <a:xfrm>
            <a:off x="7236583" y="2005329"/>
            <a:ext cx="4347340" cy="36163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V</m:t>
                  </m:r>
                  <m: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12.0</m:t>
                  </m:r>
                  <m: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V</m:t>
                  </m:r>
                  <m: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;</m:t>
                  </m:r>
                  <m:sSub>
                    <m:e>
                      <m:r>
                        <a:rPr xmlns:a="http://schemas.openxmlformats.org/drawingml/2006/main" sz="16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e>
                    <m:sub>
                      <m:r>
                        <a:rPr xmlns:a="http://schemas.openxmlformats.org/drawingml/2006/main" sz="16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1.00</m:t>
                  </m:r>
                  <m:r>
                    <m:rPr>
                      <m:sty m:val="p"/>
                    </m:rP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Ω</m:t>
                  </m:r>
                  <m: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sSub>
                    <m:e>
                      <m:r>
                        <a:rPr xmlns:a="http://schemas.openxmlformats.org/drawingml/2006/main" sz="16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e>
                    <m:sub>
                      <m:r>
                        <a:rPr xmlns:a="http://schemas.openxmlformats.org/drawingml/2006/main" sz="16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  <m: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6.00</m:t>
                  </m:r>
                  <m:r>
                    <m:rPr>
                      <m:sty m:val="p"/>
                    </m:rP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Ω</m:t>
                  </m:r>
                  <m: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sSub>
                    <m:e>
                      <m:r>
                        <a:rPr xmlns:a="http://schemas.openxmlformats.org/drawingml/2006/main" sz="16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e>
                    <m:sub>
                      <m:r>
                        <a:rPr xmlns:a="http://schemas.openxmlformats.org/drawingml/2006/main" sz="16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sub>
                  </m:sSub>
                  <m: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13.0</m:t>
                  </m:r>
                  <m:r>
                    <m:rPr>
                      <m:sty m:val="p"/>
                    </m:rP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Ω</m:t>
                  </m:r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e>
                    <m:sub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sub>
                  </m:sSub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b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e>
                    <m:sub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sSub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e>
                    <m:sub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sSub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e>
                    <m:sub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sub>
                  </m:sSub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e>
                    <m:sub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sub>
                  </m:sSub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1.00</m:t>
                  </m:r>
                  <m:r>
                    <m:rPr>
                      <m:sty m:val="p"/>
                    </m:rP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Ω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6.00</m:t>
                  </m:r>
                  <m:r>
                    <m:rPr>
                      <m:sty m:val="p"/>
                    </m:rP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Ω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13.0</m:t>
                  </m:r>
                  <m:r>
                    <m:rPr>
                      <m:sty m:val="p"/>
                    </m:rP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Ω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20.0</m:t>
                  </m:r>
                  <m:r>
                    <m:rPr>
                      <m:sty m:val="p"/>
                    </m:rP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Ω</m:t>
                  </m:r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I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num>
                    <m:den>
                      <m:sSub>
                        <m:e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R</m:t>
                          </m:r>
                        </m:e>
                        <m:sub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</m:sub>
                      </m:sSub>
                    </m:den>
                  </m:f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12.0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num>
                    <m:den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20.0</m:t>
                      </m:r>
                      <m:r>
                        <m:rPr>
                          <m:sty m:val="p"/>
                        </m:r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Ω</m:t>
                      </m:r>
                    </m:den>
                  </m:f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0.600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P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I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V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0.600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12.0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V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7.20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W</m:t>
                  </m:r>
                </m:oMath>
              </m:oMathPara>
            </a14:m>
          </a:p>
          <a:p>
            <a:pPr/>
          </a:p>
        </p:txBody>
      </p:sp>
      <p:sp>
        <p:nvSpPr>
          <p:cNvPr id="199" name="Image Credit: OpenStax College Physics - Figure 21.3 CC BY 4.0"/>
          <p:cNvSpPr txBox="1"/>
          <p:nvPr/>
        </p:nvSpPr>
        <p:spPr>
          <a:xfrm>
            <a:off x="188082" y="6399529"/>
            <a:ext cx="11815836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Image Credit: OpenStax College Physics - Figure 21.3 CC BY 4.0</a:t>
            </a:r>
          </a:p>
        </p:txBody>
      </p:sp>
      <p:pic>
        <p:nvPicPr>
          <p:cNvPr id="200" name="Screen Shot 2021-05-10 at 10.03.34 AM.png" descr="Screen Shot 2021-05-10 at 10.03.34 AM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975006" y="164102"/>
            <a:ext cx="2528236" cy="159678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Example</a:t>
            </a:r>
          </a:p>
        </p:txBody>
      </p:sp>
      <p:sp>
        <p:nvSpPr>
          <p:cNvPr id="203" name="Content Placeholder 2"/>
          <p:cNvSpPr txBox="1"/>
          <p:nvPr>
            <p:ph type="body" sz="half" idx="1"/>
          </p:nvPr>
        </p:nvSpPr>
        <p:spPr>
          <a:xfrm>
            <a:off x="685801" y="1866682"/>
            <a:ext cx="5919481" cy="4585619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A battery with voltage 12.0 V, is applied through three resistances (in series): </a:t>
            </a:r>
            <a14:m>
              <m:oMath>
                <m:sSub>
                  <m:e>
                    <m:r>
                      <a:rPr xmlns:a="http://schemas.openxmlformats.org/drawingml/2006/main" sz="25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R</m:t>
                    </m:r>
                  </m:e>
                  <m:sub>
                    <m:r>
                      <a:rPr xmlns:a="http://schemas.openxmlformats.org/drawingml/2006/main" sz="25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25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25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1.00</m:t>
                </m:r>
                <m:r>
                  <m:rPr>
                    <m:sty m:val="p"/>
                  </m:rPr>
                  <a:rPr xmlns:a="http://schemas.openxmlformats.org/drawingml/2006/main" sz="25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Ω</m:t>
                </m:r>
                <m:r>
                  <a:rPr xmlns:a="http://schemas.openxmlformats.org/drawingml/2006/main" sz="25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25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R</m:t>
                    </m:r>
                  </m:e>
                  <m:sub>
                    <m:r>
                      <a:rPr xmlns:a="http://schemas.openxmlformats.org/drawingml/2006/main" sz="25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  <m:r>
                  <a:rPr xmlns:a="http://schemas.openxmlformats.org/drawingml/2006/main" sz="25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25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6.00</m:t>
                </m:r>
                <m:r>
                  <m:rPr>
                    <m:sty m:val="p"/>
                  </m:rPr>
                  <a:rPr xmlns:a="http://schemas.openxmlformats.org/drawingml/2006/main" sz="25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Ω</m:t>
                </m:r>
                <m:r>
                  <a:rPr xmlns:a="http://schemas.openxmlformats.org/drawingml/2006/main" sz="25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25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R</m:t>
                    </m:r>
                  </m:e>
                  <m:sub>
                    <m:r>
                      <a:rPr xmlns:a="http://schemas.openxmlformats.org/drawingml/2006/main" sz="25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3</m:t>
                    </m:r>
                  </m:sub>
                </m:sSub>
                <m:r>
                  <a:rPr xmlns:a="http://schemas.openxmlformats.org/drawingml/2006/main" sz="25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25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13.0</m:t>
                </m:r>
                <m:r>
                  <m:rPr>
                    <m:sty m:val="p"/>
                  </m:rPr>
                  <a:rPr xmlns:a="http://schemas.openxmlformats.org/drawingml/2006/main" sz="25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Ω</m:t>
                </m:r>
              </m:oMath>
            </a14:m>
            <a:r>
              <a:rPr sz="2100"/>
              <a:t>. </a:t>
            </a:r>
            <a:r>
              <a:t>What is the voltage drop across each resistor?</a:t>
            </a:r>
          </a:p>
          <a:p>
            <a:pPr lvl="1" marL="742950" indent="-285750">
              <a:defRPr sz="2200"/>
            </a:pPr>
            <a:r>
              <a:t>Draw a sketch (if applicable)</a:t>
            </a:r>
          </a:p>
          <a:p>
            <a:pPr lvl="1" marL="742950" indent="-285750">
              <a:defRPr sz="2200"/>
            </a:pPr>
            <a:r>
              <a:t>Identify known values</a:t>
            </a:r>
          </a:p>
          <a:p>
            <a:pPr lvl="1" marL="742950" indent="-285750">
              <a:defRPr sz="2200"/>
            </a:pPr>
            <a:r>
              <a:t>Identify equation</a:t>
            </a:r>
          </a:p>
          <a:p>
            <a:pPr lvl="1" marL="742950" indent="-285750">
              <a:defRPr sz="2200"/>
            </a:pPr>
            <a:r>
              <a:t>Enter values in the equation and solve</a:t>
            </a:r>
          </a:p>
        </p:txBody>
      </p:sp>
      <p:pic>
        <p:nvPicPr>
          <p:cNvPr id="204" name="Screen Shot 2021-02-28 at 5.36.04 PM.png" descr="Screen Shot 2021-02-28 at 5.36.04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862458" y="1823905"/>
            <a:ext cx="4794226" cy="4730514"/>
          </a:xfrm>
          <a:prstGeom prst="rect">
            <a:avLst/>
          </a:prstGeom>
          <a:ln w="12700">
            <a:miter lim="400000"/>
          </a:ln>
        </p:spPr>
      </p:pic>
      <p:sp>
        <p:nvSpPr>
          <p:cNvPr id="205" name="Text"/>
          <p:cNvSpPr txBox="1"/>
          <p:nvPr/>
        </p:nvSpPr>
        <p:spPr>
          <a:xfrm>
            <a:off x="6893683" y="1823905"/>
            <a:ext cx="4731776" cy="45254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1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V</m:t>
                  </m:r>
                  <m:r>
                    <a:rPr xmlns:a="http://schemas.openxmlformats.org/drawingml/2006/main" sz="1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12.0</m:t>
                  </m:r>
                  <m:r>
                    <a:rPr xmlns:a="http://schemas.openxmlformats.org/drawingml/2006/main" sz="1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V</m:t>
                  </m:r>
                  <m:r>
                    <a:rPr xmlns:a="http://schemas.openxmlformats.org/drawingml/2006/main" sz="1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;</m:t>
                  </m:r>
                  <m:sSub>
                    <m:e>
                      <m:r>
                        <a:rPr xmlns:a="http://schemas.openxmlformats.org/drawingml/2006/main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e>
                    <m:sub>
                      <m:r>
                        <a:rPr xmlns:a="http://schemas.openxmlformats.org/drawingml/2006/main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r>
                    <a:rPr xmlns:a="http://schemas.openxmlformats.org/drawingml/2006/main" sz="1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1.00</m:t>
                  </m:r>
                  <m:r>
                    <m:rPr>
                      <m:sty m:val="p"/>
                    </m:rPr>
                    <a:rPr xmlns:a="http://schemas.openxmlformats.org/drawingml/2006/main" sz="1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Ω</m:t>
                  </m:r>
                  <m:r>
                    <a:rPr xmlns:a="http://schemas.openxmlformats.org/drawingml/2006/main" sz="1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sSub>
                    <m:e>
                      <m:r>
                        <a:rPr xmlns:a="http://schemas.openxmlformats.org/drawingml/2006/main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e>
                    <m:sub>
                      <m:r>
                        <a:rPr xmlns:a="http://schemas.openxmlformats.org/drawingml/2006/main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  <m:r>
                    <a:rPr xmlns:a="http://schemas.openxmlformats.org/drawingml/2006/main" sz="1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6.00</m:t>
                  </m:r>
                  <m:r>
                    <m:rPr>
                      <m:sty m:val="p"/>
                    </m:rPr>
                    <a:rPr xmlns:a="http://schemas.openxmlformats.org/drawingml/2006/main" sz="1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Ω</m:t>
                  </m:r>
                  <m:r>
                    <a:rPr xmlns:a="http://schemas.openxmlformats.org/drawingml/2006/main" sz="1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sSub>
                    <m:e>
                      <m:r>
                        <a:rPr xmlns:a="http://schemas.openxmlformats.org/drawingml/2006/main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e>
                    <m:sub>
                      <m:r>
                        <a:rPr xmlns:a="http://schemas.openxmlformats.org/drawingml/2006/main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sub>
                  </m:sSub>
                  <m:r>
                    <a:rPr xmlns:a="http://schemas.openxmlformats.org/drawingml/2006/main" sz="1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13.0</m:t>
                  </m:r>
                  <m:r>
                    <m:rPr>
                      <m:sty m:val="p"/>
                    </m:rPr>
                    <a:rPr xmlns:a="http://schemas.openxmlformats.org/drawingml/2006/main" sz="1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Ω</m:t>
                  </m:r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23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e>
                    <m:sub>
                      <m:r>
                        <a:rPr xmlns:a="http://schemas.openxmlformats.org/drawingml/2006/main" sz="23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r>
                    <a:rPr xmlns:a="http://schemas.openxmlformats.org/drawingml/2006/main" sz="2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I</m:t>
                  </m:r>
                  <m:sSub>
                    <m:e>
                      <m:r>
                        <a:rPr xmlns:a="http://schemas.openxmlformats.org/drawingml/2006/main" sz="23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e>
                    <m:sub>
                      <m:r>
                        <a:rPr xmlns:a="http://schemas.openxmlformats.org/drawingml/2006/main" sz="23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e>
                    <m:sub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0.600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1.0</m:t>
                  </m:r>
                  <m:r>
                    <m:rPr>
                      <m:sty m:val="p"/>
                    </m:rP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Ω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0.600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V</m:t>
                  </m:r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22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e>
                    <m:sub>
                      <m:r>
                        <a:rPr xmlns:a="http://schemas.openxmlformats.org/drawingml/2006/main" sz="22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  <m:r>
                    <a:rPr xmlns:a="http://schemas.openxmlformats.org/drawingml/2006/main" sz="22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I</m:t>
                  </m:r>
                  <m:sSub>
                    <m:e>
                      <m:r>
                        <a:rPr xmlns:a="http://schemas.openxmlformats.org/drawingml/2006/main" sz="22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e>
                    <m:sub>
                      <m:r>
                        <a:rPr xmlns:a="http://schemas.openxmlformats.org/drawingml/2006/main" sz="22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e>
                    <m:sub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0.600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6.0</m:t>
                  </m:r>
                  <m:r>
                    <m:rPr>
                      <m:sty m:val="p"/>
                    </m:rP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Ω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3.60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V</m:t>
                  </m:r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22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e>
                    <m:sub>
                      <m:r>
                        <a:rPr xmlns:a="http://schemas.openxmlformats.org/drawingml/2006/main" sz="22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sub>
                  </m:sSub>
                  <m:r>
                    <a:rPr xmlns:a="http://schemas.openxmlformats.org/drawingml/2006/main" sz="22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I</m:t>
                  </m:r>
                  <m:sSub>
                    <m:e>
                      <m:r>
                        <a:rPr xmlns:a="http://schemas.openxmlformats.org/drawingml/2006/main" sz="22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e>
                    <m:sub>
                      <m:r>
                        <a:rPr xmlns:a="http://schemas.openxmlformats.org/drawingml/2006/main" sz="22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sub>
                  </m:sSub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e>
                    <m:sub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sub>
                  </m:sSub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0.600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13.0</m:t>
                  </m:r>
                  <m:r>
                    <m:rPr>
                      <m:sty m:val="p"/>
                    </m:rP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Ω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7.80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V</m:t>
                  </m:r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1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e>
                    <m:sub>
                      <m:r>
                        <a:rPr xmlns:a="http://schemas.openxmlformats.org/drawingml/2006/main" sz="1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r>
                    <a:rPr xmlns:a="http://schemas.openxmlformats.org/drawingml/2006/main" sz="1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sSub>
                    <m:e>
                      <m:r>
                        <a:rPr xmlns:a="http://schemas.openxmlformats.org/drawingml/2006/main" sz="1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e>
                    <m:sub>
                      <m:r>
                        <a:rPr xmlns:a="http://schemas.openxmlformats.org/drawingml/2006/main" sz="1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  <m:r>
                    <a:rPr xmlns:a="http://schemas.openxmlformats.org/drawingml/2006/main" sz="1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sSub>
                    <m:e>
                      <m:r>
                        <a:rPr xmlns:a="http://schemas.openxmlformats.org/drawingml/2006/main" sz="1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e>
                    <m:sub>
                      <m:r>
                        <a:rPr xmlns:a="http://schemas.openxmlformats.org/drawingml/2006/main" sz="1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sub>
                  </m:sSub>
                  <m:r>
                    <a:rPr xmlns:a="http://schemas.openxmlformats.org/drawingml/2006/main" sz="1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7.80</m:t>
                  </m:r>
                  <m:r>
                    <a:rPr xmlns:a="http://schemas.openxmlformats.org/drawingml/2006/main" sz="1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V</m:t>
                  </m:r>
                  <m:r>
                    <a:rPr xmlns:a="http://schemas.openxmlformats.org/drawingml/2006/main" sz="1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1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3.60</m:t>
                  </m:r>
                  <m:r>
                    <a:rPr xmlns:a="http://schemas.openxmlformats.org/drawingml/2006/main" sz="1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V</m:t>
                  </m:r>
                  <m:r>
                    <a:rPr xmlns:a="http://schemas.openxmlformats.org/drawingml/2006/main" sz="1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1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0.600</m:t>
                  </m:r>
                  <m:r>
                    <a:rPr xmlns:a="http://schemas.openxmlformats.org/drawingml/2006/main" sz="1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V</m:t>
                  </m:r>
                  <m:r>
                    <a:rPr xmlns:a="http://schemas.openxmlformats.org/drawingml/2006/main" sz="1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12.0</m:t>
                  </m:r>
                  <m:r>
                    <a:rPr xmlns:a="http://schemas.openxmlformats.org/drawingml/2006/main" sz="1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V</m:t>
                  </m:r>
                </m:oMath>
              </m:oMathPara>
            </a14:m>
          </a:p>
        </p:txBody>
      </p:sp>
      <p:sp>
        <p:nvSpPr>
          <p:cNvPr id="206" name="Image Credit: OpenStax College Physics - Figure 21.3 CC BY 4.0"/>
          <p:cNvSpPr txBox="1"/>
          <p:nvPr/>
        </p:nvSpPr>
        <p:spPr>
          <a:xfrm>
            <a:off x="188082" y="6399529"/>
            <a:ext cx="11815836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Image Credit: OpenStax College Physics - Figure 21.3 CC BY 4.0</a:t>
            </a:r>
          </a:p>
        </p:txBody>
      </p:sp>
      <p:pic>
        <p:nvPicPr>
          <p:cNvPr id="207" name="Screen Shot 2021-05-10 at 10.03.34 AM.png" descr="Screen Shot 2021-05-10 at 10.03.34 AM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975006" y="164102"/>
            <a:ext cx="2528236" cy="159678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Resistors in Parallel</a:t>
            </a:r>
          </a:p>
        </p:txBody>
      </p:sp>
      <p:sp>
        <p:nvSpPr>
          <p:cNvPr id="210" name="Content Placeholder 2"/>
          <p:cNvSpPr txBox="1"/>
          <p:nvPr>
            <p:ph type="body" sz="half" idx="1"/>
          </p:nvPr>
        </p:nvSpPr>
        <p:spPr>
          <a:xfrm>
            <a:off x="673101" y="2019051"/>
            <a:ext cx="4903269" cy="4325682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In a parallel circuit, the current will be split among multiple resistors. </a:t>
            </a:r>
          </a:p>
          <a:p>
            <a:pPr marL="207818" indent="-207818">
              <a:defRPr sz="2400"/>
            </a:pPr>
            <a:r>
              <a:t>Total resistance is the sum of the inverse of each resistance</a:t>
            </a:r>
          </a:p>
          <a:p>
            <a:pPr marL="207818" indent="-207818">
              <a:defRPr sz="2400"/>
            </a:pPr>
            <a14:m>
              <m:oMathPara>
                <m:oMathParaPr>
                  <m:jc m:val="left"/>
                </m:oMathParaPr>
                <m:oMath>
                  <m:f>
                    <m:fPr>
                      <m:ctrlPr>
                        <a:rPr xmlns:a="http://schemas.openxmlformats.org/drawingml/2006/main" sz="2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num>
                    <m:den>
                      <m:sSub>
                        <m:e>
                          <m:r>
                            <a:rPr xmlns:a="http://schemas.openxmlformats.org/drawingml/2006/main" sz="2950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R</m:t>
                          </m:r>
                        </m:e>
                        <m:sub>
                          <m:r>
                            <a:rPr xmlns:a="http://schemas.openxmlformats.org/drawingml/2006/main" sz="2950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p</m:t>
                          </m:r>
                        </m:sub>
                      </m:sSub>
                    </m:den>
                  </m:f>
                  <m:r>
                    <a:rPr xmlns:a="http://schemas.openxmlformats.org/drawingml/2006/main" sz="29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num>
                    <m:den>
                      <m:sSub>
                        <m:e>
                          <m:r>
                            <a:rPr xmlns:a="http://schemas.openxmlformats.org/drawingml/2006/main" sz="2950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R</m:t>
                          </m:r>
                        </m:e>
                        <m:sub>
                          <m:r>
                            <a:rPr xmlns:a="http://schemas.openxmlformats.org/drawingml/2006/main" sz="2950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den>
                  </m:f>
                  <m:r>
                    <a:rPr xmlns:a="http://schemas.openxmlformats.org/drawingml/2006/main" sz="29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+</m:t>
                  </m:r>
                  <m:f>
                    <m:fPr>
                      <m:ctrlPr>
                        <a:rPr xmlns:a="http://schemas.openxmlformats.org/drawingml/2006/main" sz="2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num>
                    <m:den>
                      <m:sSub>
                        <m:e>
                          <m:r>
                            <a:rPr xmlns:a="http://schemas.openxmlformats.org/drawingml/2006/main" sz="2950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R</m:t>
                          </m:r>
                        </m:e>
                        <m:sub>
                          <m:r>
                            <a:rPr xmlns:a="http://schemas.openxmlformats.org/drawingml/2006/main" sz="2950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den>
                  </m:f>
                  <m:r>
                    <a:rPr xmlns:a="http://schemas.openxmlformats.org/drawingml/2006/main" sz="29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+</m:t>
                  </m:r>
                  <m:f>
                    <m:fPr>
                      <m:ctrlPr>
                        <a:rPr xmlns:a="http://schemas.openxmlformats.org/drawingml/2006/main" sz="2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num>
                    <m:den>
                      <m:sSub>
                        <m:e>
                          <m:r>
                            <a:rPr xmlns:a="http://schemas.openxmlformats.org/drawingml/2006/main" sz="2950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R</m:t>
                          </m:r>
                        </m:e>
                        <m:sub>
                          <m:r>
                            <a:rPr xmlns:a="http://schemas.openxmlformats.org/drawingml/2006/main" sz="2950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den>
                  </m:f>
                  <m:r>
                    <a:rPr xmlns:a="http://schemas.openxmlformats.org/drawingml/2006/main" sz="29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29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⋯</m:t>
                  </m:r>
                </m:oMath>
              </m:oMathPara>
            </a14:m>
          </a:p>
          <a:p>
            <a:pPr marL="207818" indent="-207818">
              <a:defRPr sz="2400"/>
            </a:pPr>
            <a:r>
              <a:t>The total resistance will be less than all of the individual resistances</a:t>
            </a:r>
          </a:p>
        </p:txBody>
      </p:sp>
      <p:sp>
        <p:nvSpPr>
          <p:cNvPr id="211" name="Image Credit: OpenStax College Physics - Figure 21.4a CC BY 4.0"/>
          <p:cNvSpPr txBox="1"/>
          <p:nvPr/>
        </p:nvSpPr>
        <p:spPr>
          <a:xfrm>
            <a:off x="188082" y="6399529"/>
            <a:ext cx="11815836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Image Credit: OpenStax College Physics - Figure 21.4a CC BY 4.0</a:t>
            </a:r>
          </a:p>
        </p:txBody>
      </p:sp>
      <p:pic>
        <p:nvPicPr>
          <p:cNvPr id="212" name="Screen Shot 2021-05-10 at 10.24.12 AM.png" descr="Screen Shot 2021-05-10 at 10.24.12 A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87696" y="3394492"/>
            <a:ext cx="5638801" cy="15748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Example</a:t>
            </a:r>
          </a:p>
        </p:txBody>
      </p:sp>
      <p:sp>
        <p:nvSpPr>
          <p:cNvPr id="215" name="Content Placeholder 2"/>
          <p:cNvSpPr txBox="1"/>
          <p:nvPr>
            <p:ph type="body" sz="half" idx="1"/>
          </p:nvPr>
        </p:nvSpPr>
        <p:spPr>
          <a:xfrm>
            <a:off x="685801" y="1866682"/>
            <a:ext cx="5919481" cy="4585619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A battery with voltage 12.0 V, is applied through three resistances (in parallel): </a:t>
            </a:r>
            <a14:m>
              <m:oMath>
                <m:sSub>
                  <m:e>
                    <m:r>
                      <a:rPr xmlns:a="http://schemas.openxmlformats.org/drawingml/2006/main" sz="25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R</m:t>
                    </m:r>
                  </m:e>
                  <m:sub>
                    <m:r>
                      <a:rPr xmlns:a="http://schemas.openxmlformats.org/drawingml/2006/main" sz="25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25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25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1.00</m:t>
                </m:r>
                <m:r>
                  <m:rPr>
                    <m:sty m:val="p"/>
                  </m:rPr>
                  <a:rPr xmlns:a="http://schemas.openxmlformats.org/drawingml/2006/main" sz="25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Ω</m:t>
                </m:r>
                <m:r>
                  <a:rPr xmlns:a="http://schemas.openxmlformats.org/drawingml/2006/main" sz="25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25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R</m:t>
                    </m:r>
                  </m:e>
                  <m:sub>
                    <m:r>
                      <a:rPr xmlns:a="http://schemas.openxmlformats.org/drawingml/2006/main" sz="25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  <m:r>
                  <a:rPr xmlns:a="http://schemas.openxmlformats.org/drawingml/2006/main" sz="25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25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6.00</m:t>
                </m:r>
                <m:r>
                  <m:rPr>
                    <m:sty m:val="p"/>
                  </m:rPr>
                  <a:rPr xmlns:a="http://schemas.openxmlformats.org/drawingml/2006/main" sz="25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Ω</m:t>
                </m:r>
                <m:r>
                  <a:rPr xmlns:a="http://schemas.openxmlformats.org/drawingml/2006/main" sz="25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25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R</m:t>
                    </m:r>
                  </m:e>
                  <m:sub>
                    <m:r>
                      <a:rPr xmlns:a="http://schemas.openxmlformats.org/drawingml/2006/main" sz="25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3</m:t>
                    </m:r>
                  </m:sub>
                </m:sSub>
                <m:r>
                  <a:rPr xmlns:a="http://schemas.openxmlformats.org/drawingml/2006/main" sz="25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25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13.0</m:t>
                </m:r>
                <m:r>
                  <m:rPr>
                    <m:sty m:val="p"/>
                  </m:rPr>
                  <a:rPr xmlns:a="http://schemas.openxmlformats.org/drawingml/2006/main" sz="25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Ω</m:t>
                </m:r>
              </m:oMath>
            </a14:m>
            <a:r>
              <a:rPr sz="2100"/>
              <a:t>. </a:t>
            </a:r>
            <a:r>
              <a:t>What are the total resistance, current and total power dissipated. </a:t>
            </a:r>
          </a:p>
          <a:p>
            <a:pPr lvl="1" marL="742950" indent="-285750">
              <a:defRPr sz="2200"/>
            </a:pPr>
            <a:r>
              <a:t>Draw a sketch (if applicable)</a:t>
            </a:r>
          </a:p>
          <a:p>
            <a:pPr lvl="1" marL="742950" indent="-285750">
              <a:defRPr sz="2200"/>
            </a:pPr>
            <a:r>
              <a:t>Identify known values</a:t>
            </a:r>
          </a:p>
          <a:p>
            <a:pPr lvl="1" marL="742950" indent="-285750">
              <a:defRPr sz="2200"/>
            </a:pPr>
            <a:r>
              <a:t>Identify equation</a:t>
            </a:r>
          </a:p>
          <a:p>
            <a:pPr lvl="1" marL="742950" indent="-285750">
              <a:defRPr sz="2200"/>
            </a:pPr>
            <a:r>
              <a:t>Enter values in the equation and solve</a:t>
            </a:r>
          </a:p>
        </p:txBody>
      </p:sp>
      <p:pic>
        <p:nvPicPr>
          <p:cNvPr id="216" name="Screen Shot 2021-05-10 at 10.24.12 AM.png" descr="Screen Shot 2021-05-10 at 10.24.12 A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23770" y="3372091"/>
            <a:ext cx="5429727" cy="1516412"/>
          </a:xfrm>
          <a:prstGeom prst="rect">
            <a:avLst/>
          </a:prstGeom>
          <a:ln w="12700">
            <a:miter lim="400000"/>
          </a:ln>
        </p:spPr>
      </p:pic>
      <p:sp>
        <p:nvSpPr>
          <p:cNvPr id="217" name="Image Credit: OpenStax College Physics - Figure 21.4a CC BY 4.0"/>
          <p:cNvSpPr txBox="1"/>
          <p:nvPr/>
        </p:nvSpPr>
        <p:spPr>
          <a:xfrm>
            <a:off x="188082" y="6399529"/>
            <a:ext cx="11815836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Image Credit: OpenStax College Physics - Figure 21.4a CC BY 4.0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Example</a:t>
            </a:r>
          </a:p>
        </p:txBody>
      </p:sp>
      <p:sp>
        <p:nvSpPr>
          <p:cNvPr id="220" name="Content Placeholder 2"/>
          <p:cNvSpPr txBox="1"/>
          <p:nvPr>
            <p:ph type="body" sz="half" idx="1"/>
          </p:nvPr>
        </p:nvSpPr>
        <p:spPr>
          <a:xfrm>
            <a:off x="685801" y="1866682"/>
            <a:ext cx="5919481" cy="4585619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A battery with voltage 12.0 V, is applied through three resistances (in parallel): </a:t>
            </a:r>
            <a14:m>
              <m:oMath>
                <m:sSub>
                  <m:e>
                    <m:r>
                      <a:rPr xmlns:a="http://schemas.openxmlformats.org/drawingml/2006/main" sz="25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R</m:t>
                    </m:r>
                  </m:e>
                  <m:sub>
                    <m:r>
                      <a:rPr xmlns:a="http://schemas.openxmlformats.org/drawingml/2006/main" sz="25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25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25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1.00</m:t>
                </m:r>
                <m:r>
                  <m:rPr>
                    <m:sty m:val="p"/>
                  </m:rPr>
                  <a:rPr xmlns:a="http://schemas.openxmlformats.org/drawingml/2006/main" sz="25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Ω</m:t>
                </m:r>
                <m:r>
                  <a:rPr xmlns:a="http://schemas.openxmlformats.org/drawingml/2006/main" sz="25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25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R</m:t>
                    </m:r>
                  </m:e>
                  <m:sub>
                    <m:r>
                      <a:rPr xmlns:a="http://schemas.openxmlformats.org/drawingml/2006/main" sz="25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  <m:r>
                  <a:rPr xmlns:a="http://schemas.openxmlformats.org/drawingml/2006/main" sz="25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25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6.00</m:t>
                </m:r>
                <m:r>
                  <m:rPr>
                    <m:sty m:val="p"/>
                  </m:rPr>
                  <a:rPr xmlns:a="http://schemas.openxmlformats.org/drawingml/2006/main" sz="25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Ω</m:t>
                </m:r>
                <m:r>
                  <a:rPr xmlns:a="http://schemas.openxmlformats.org/drawingml/2006/main" sz="25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25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R</m:t>
                    </m:r>
                  </m:e>
                  <m:sub>
                    <m:r>
                      <a:rPr xmlns:a="http://schemas.openxmlformats.org/drawingml/2006/main" sz="25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3</m:t>
                    </m:r>
                  </m:sub>
                </m:sSub>
                <m:r>
                  <a:rPr xmlns:a="http://schemas.openxmlformats.org/drawingml/2006/main" sz="25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25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13.0</m:t>
                </m:r>
                <m:r>
                  <m:rPr>
                    <m:sty m:val="p"/>
                  </m:rPr>
                  <a:rPr xmlns:a="http://schemas.openxmlformats.org/drawingml/2006/main" sz="25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Ω</m:t>
                </m:r>
              </m:oMath>
            </a14:m>
            <a:r>
              <a:rPr sz="2100"/>
              <a:t>. </a:t>
            </a:r>
            <a:r>
              <a:t>What are the total resistance, total current and total power dissipated. </a:t>
            </a:r>
          </a:p>
          <a:p>
            <a:pPr lvl="1" marL="742950" indent="-285750">
              <a:defRPr sz="2200"/>
            </a:pPr>
            <a:r>
              <a:t>Draw a sketch (if applicable)</a:t>
            </a:r>
          </a:p>
          <a:p>
            <a:pPr lvl="1" marL="742950" indent="-285750">
              <a:defRPr sz="2200"/>
            </a:pPr>
            <a:r>
              <a:t>Identify known values</a:t>
            </a:r>
          </a:p>
          <a:p>
            <a:pPr lvl="1" marL="742950" indent="-285750">
              <a:defRPr sz="2200"/>
            </a:pPr>
            <a:r>
              <a:t>Identify equation</a:t>
            </a:r>
          </a:p>
          <a:p>
            <a:pPr lvl="1" marL="742950" indent="-285750">
              <a:defRPr sz="2200"/>
            </a:pPr>
            <a:r>
              <a:t>Enter values in the equation and solve</a:t>
            </a:r>
          </a:p>
        </p:txBody>
      </p:sp>
      <p:pic>
        <p:nvPicPr>
          <p:cNvPr id="221" name="Screen Shot 2021-02-28 at 5.36.04 PM.png" descr="Screen Shot 2021-02-28 at 5.36.04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141858" y="1931333"/>
            <a:ext cx="4516336" cy="4456318"/>
          </a:xfrm>
          <a:prstGeom prst="rect">
            <a:avLst/>
          </a:prstGeom>
          <a:ln w="12700">
            <a:miter lim="400000"/>
          </a:ln>
        </p:spPr>
      </p:pic>
      <p:sp>
        <p:nvSpPr>
          <p:cNvPr id="222" name="Text"/>
          <p:cNvSpPr txBox="1"/>
          <p:nvPr/>
        </p:nvSpPr>
        <p:spPr>
          <a:xfrm>
            <a:off x="7198483" y="1967229"/>
            <a:ext cx="4403087" cy="42450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V</m:t>
                  </m:r>
                  <m: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12.0</m:t>
                  </m:r>
                  <m: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V</m:t>
                  </m:r>
                  <m: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;</m:t>
                  </m:r>
                  <m:sSub>
                    <m:e>
                      <m:r>
                        <a:rPr xmlns:a="http://schemas.openxmlformats.org/drawingml/2006/main" sz="16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e>
                    <m:sub>
                      <m:r>
                        <a:rPr xmlns:a="http://schemas.openxmlformats.org/drawingml/2006/main" sz="16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1.00</m:t>
                  </m:r>
                  <m:r>
                    <m:rPr>
                      <m:sty m:val="p"/>
                    </m:rP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Ω</m:t>
                  </m:r>
                  <m: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sSub>
                    <m:e>
                      <m:r>
                        <a:rPr xmlns:a="http://schemas.openxmlformats.org/drawingml/2006/main" sz="16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e>
                    <m:sub>
                      <m:r>
                        <a:rPr xmlns:a="http://schemas.openxmlformats.org/drawingml/2006/main" sz="16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  <m: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6.00</m:t>
                  </m:r>
                  <m:r>
                    <m:rPr>
                      <m:sty m:val="p"/>
                    </m:rP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Ω</m:t>
                  </m:r>
                  <m: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sSub>
                    <m:e>
                      <m:r>
                        <a:rPr xmlns:a="http://schemas.openxmlformats.org/drawingml/2006/main" sz="16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e>
                    <m:sub>
                      <m:r>
                        <a:rPr xmlns:a="http://schemas.openxmlformats.org/drawingml/2006/main" sz="16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sub>
                  </m:sSub>
                  <m: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13.0</m:t>
                  </m:r>
                  <m:r>
                    <m:rPr>
                      <m:sty m:val="p"/>
                    </m:rPr>
                    <a:rPr xmlns:a="http://schemas.openxmlformats.org/drawingml/2006/main" sz="1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Ω</m:t>
                  </m:r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f>
                    <m:fPr>
                      <m:ctrl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num>
                    <m:den>
                      <m:sSub>
                        <m:e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R</m:t>
                          </m:r>
                        </m:e>
                        <m:sub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p</m:t>
                          </m:r>
                        </m:sub>
                      </m:sSub>
                    </m:den>
                  </m:f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num>
                    <m:den>
                      <m:sSub>
                        <m:e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R</m:t>
                          </m:r>
                        </m:e>
                        <m:sub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den>
                  </m:f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f>
                    <m:fPr>
                      <m:ctrl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num>
                    <m:den>
                      <m:sSub>
                        <m:e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R</m:t>
                          </m:r>
                        </m:e>
                        <m:sub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den>
                  </m:f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f>
                    <m:fPr>
                      <m:ctrl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num>
                    <m:den>
                      <m:sSub>
                        <m:e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R</m:t>
                          </m:r>
                        </m:e>
                        <m:sub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den>
                  </m:f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⋯</m:t>
                  </m:r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f>
                    <m:fPr>
                      <m:ctrl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num>
                    <m:den>
                      <m:sSub>
                        <m:e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R</m:t>
                          </m:r>
                        </m:e>
                        <m:sub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p</m:t>
                          </m:r>
                        </m:sub>
                      </m:sSub>
                    </m:den>
                  </m:f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num>
                    <m:den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1.00</m:t>
                      </m:r>
                      <m:r>
                        <m:rPr>
                          <m:sty m:val="p"/>
                        </m:r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Ω</m:t>
                      </m:r>
                    </m:den>
                  </m:f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f>
                    <m:fPr>
                      <m:ctrl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num>
                    <m:den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6.00</m:t>
                      </m:r>
                      <m:r>
                        <m:rPr>
                          <m:sty m:val="p"/>
                        </m:r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Ω</m:t>
                      </m:r>
                    </m:den>
                  </m:f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f>
                    <m:fPr>
                      <m:ctrl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num>
                    <m:den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13.0</m:t>
                      </m:r>
                      <m:r>
                        <m:rPr>
                          <m:sty m:val="p"/>
                        </m:r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Ω</m:t>
                      </m:r>
                    </m:den>
                  </m:f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f>
                    <m:fPr>
                      <m:ctrl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num>
                    <m:den>
                      <m:sSub>
                        <m:e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R</m:t>
                          </m:r>
                        </m:e>
                        <m:sub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p</m:t>
                          </m:r>
                        </m:sub>
                      </m:sSub>
                    </m:den>
                  </m:f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0.167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0.0769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f>
                    <m:fPr>
                      <m:ctrl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num>
                    <m:den>
                      <m:r>
                        <m:rPr>
                          <m:sty m:val="p"/>
                        </m:r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Ω</m:t>
                      </m:r>
                    </m:den>
                  </m:f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f>
                    <m:fPr>
                      <m:ctrl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num>
                    <m:den>
                      <m:sSub>
                        <m:e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R</m:t>
                          </m:r>
                        </m:e>
                        <m:sub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p</m:t>
                          </m:r>
                        </m:sub>
                      </m:sSub>
                    </m:den>
                  </m:f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1.2439</m:t>
                  </m:r>
                  <m:f>
                    <m:fPr>
                      <m:ctrl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num>
                    <m:den>
                      <m:r>
                        <m:rPr>
                          <m:sty m:val="p"/>
                        </m:r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Ω</m:t>
                      </m:r>
                    </m:den>
                  </m:f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o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r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sSub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e>
                    <m:sub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p</m:t>
                      </m:r>
                    </m:sub>
                  </m:sSub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0.804</m:t>
                  </m:r>
                  <m:r>
                    <m:rPr>
                      <m:sty m:val="p"/>
                    </m:rP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Ω</m:t>
                  </m:r>
                </m:oMath>
              </m:oMathPara>
            </a14:m>
          </a:p>
        </p:txBody>
      </p:sp>
      <p:sp>
        <p:nvSpPr>
          <p:cNvPr id="223" name="Image Credit: OpenStax College Physics - Figure 21.4a CC BY 4.0"/>
          <p:cNvSpPr txBox="1"/>
          <p:nvPr/>
        </p:nvSpPr>
        <p:spPr>
          <a:xfrm>
            <a:off x="188082" y="6399529"/>
            <a:ext cx="11815836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Image Credit: OpenStax College Physics - Figure 21.4a CC BY 4.0</a:t>
            </a:r>
          </a:p>
        </p:txBody>
      </p:sp>
      <p:pic>
        <p:nvPicPr>
          <p:cNvPr id="224" name="Screen Shot 2021-05-10 at 10.24.12 AM.png" descr="Screen Shot 2021-05-10 at 10.24.12 AM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481367" y="259847"/>
            <a:ext cx="4516335" cy="126132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Celestial">
  <a:themeElements>
    <a:clrScheme name="Celestia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0000FF"/>
      </a:hlink>
      <a:folHlink>
        <a:srgbClr val="FF00FF"/>
      </a:folHlink>
    </a:clrScheme>
    <a:fontScheme name="Celestial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rnd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50800" dist="381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9050" cap="rnd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Celestial">
  <a:themeElements>
    <a:clrScheme name="Celestia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0000FF"/>
      </a:hlink>
      <a:folHlink>
        <a:srgbClr val="FF00FF"/>
      </a:folHlink>
    </a:clrScheme>
    <a:fontScheme name="Celestial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rnd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50800" dist="381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9050" cap="rnd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