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Magnetism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Where Does Magnetism Come From?</a:t>
            </a:r>
          </a:p>
        </p:txBody>
      </p:sp>
      <p:sp>
        <p:nvSpPr>
          <p:cNvPr id="22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284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Electric currents are the source of magnetism</a:t>
            </a:r>
          </a:p>
          <a:p>
            <a:pPr lvl="1" marL="742950" indent="-285750">
              <a:defRPr sz="2400"/>
            </a:pPr>
            <a:r>
              <a:t>Ferromagnets - electric currents at submicroscopic level</a:t>
            </a:r>
          </a:p>
          <a:p>
            <a:pPr marL="207818" indent="-207818">
              <a:defRPr sz="2400"/>
            </a:pPr>
            <a:r>
              <a:t>Current loops always produce a magnetic dipole - having a north and south magnetic pole</a:t>
            </a:r>
          </a:p>
          <a:p>
            <a:pPr lvl="1" marL="665018" indent="-207818">
              <a:defRPr sz="2200"/>
            </a:pPr>
            <a:r>
              <a:t>Isolated magnetic poles - magnetic monopoles have not been observed to exist</a:t>
            </a:r>
          </a:p>
        </p:txBody>
      </p:sp>
      <p:sp>
        <p:nvSpPr>
          <p:cNvPr id="222" name="Image Credit: OpenStax College Physics - Figure 21.2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21.24 CC BY 4.0</a:t>
            </a:r>
          </a:p>
        </p:txBody>
      </p:sp>
      <p:pic>
        <p:nvPicPr>
          <p:cNvPr id="223" name="Screen Shot 2021-05-11 at 1.24.21 PM.png" descr="Screen Shot 2021-05-11 at 1.24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7811" y="3078199"/>
            <a:ext cx="4853324" cy="2207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711201" y="6096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Magnetic Field Lines</a:t>
            </a:r>
          </a:p>
        </p:txBody>
      </p:sp>
      <p:sp>
        <p:nvSpPr>
          <p:cNvPr id="22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7284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Direction of magnetic field lines:</a:t>
            </a:r>
          </a:p>
          <a:p>
            <a:pPr lvl="1" marL="742950" indent="-285750">
              <a:defRPr sz="2400"/>
            </a:pPr>
            <a:r>
              <a:t>Direction to which the north end of a compass needle points</a:t>
            </a:r>
          </a:p>
          <a:p>
            <a:pPr marL="207818" indent="-207818">
              <a:defRPr sz="2400"/>
            </a:pPr>
            <a:r>
              <a:t>Magnetic field (called B-field)</a:t>
            </a:r>
          </a:p>
          <a:p>
            <a:pPr lvl="1" marL="665018" indent="-207818">
              <a:defRPr sz="2200"/>
            </a:pPr>
            <a:r>
              <a:t>Field strength is proportional to how close the lines are</a:t>
            </a:r>
          </a:p>
          <a:p>
            <a:pPr lvl="1" marL="665018" indent="-207818">
              <a:defRPr sz="2200"/>
            </a:pPr>
            <a:r>
              <a:t>Magnetic field lines can never cross</a:t>
            </a:r>
          </a:p>
          <a:p>
            <a:pPr lvl="1" marL="665018" indent="-207818">
              <a:defRPr sz="2200"/>
            </a:pPr>
            <a:r>
              <a:t>Magnetic field lines are continuous closed loops</a:t>
            </a:r>
          </a:p>
        </p:txBody>
      </p:sp>
      <p:sp>
        <p:nvSpPr>
          <p:cNvPr id="227" name="Image Credit: OpenStax College Physics - Figure 22.15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22.15 CC BY 4.0</a:t>
            </a:r>
          </a:p>
        </p:txBody>
      </p:sp>
      <p:pic>
        <p:nvPicPr>
          <p:cNvPr id="228" name="Screen Shot 2021-05-11 at 1.26.53 PM.png" descr="Screen Shot 2021-05-11 at 1.26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695" y="2899712"/>
            <a:ext cx="5482992" cy="1984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1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Magnets attract materials like iron and have north and south magnetic poles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Ferromagnetic materials (like iron) can be made into permanent magnets through heating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Electromagnets are temporary magnets induced by electrical currents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Magnets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Magnets attract certain materials like iron</a:t>
            </a:r>
          </a:p>
          <a:p>
            <a:pPr>
              <a:defRPr sz="2400"/>
            </a:pPr>
            <a:r>
              <a:t>Magnets can attract or repel other magnets</a:t>
            </a:r>
            <a:endParaRPr sz="1600"/>
          </a:p>
          <a:p>
            <a:pPr lvl="1" marL="665018" indent="-207818">
              <a:defRPr sz="2200"/>
            </a:pPr>
            <a:r>
              <a:t>All magnets have two poles (two poles cannot be separated)</a:t>
            </a:r>
          </a:p>
          <a:p>
            <a:pPr lvl="1" marL="665018" indent="-207818">
              <a:defRPr sz="2200"/>
            </a:pPr>
            <a:r>
              <a:t>North magnetic pole</a:t>
            </a:r>
          </a:p>
          <a:p>
            <a:pPr lvl="1" marL="665018" indent="-207818">
              <a:defRPr sz="2200"/>
            </a:pPr>
            <a:r>
              <a:t>South magnetic pole</a:t>
            </a:r>
          </a:p>
          <a:p>
            <a:pPr marL="207818" indent="-207818">
              <a:defRPr sz="2400"/>
            </a:pPr>
            <a:r>
              <a:t>Like poles repel and unlike poles attract</a:t>
            </a:r>
          </a:p>
        </p:txBody>
      </p:sp>
      <p:sp>
        <p:nvSpPr>
          <p:cNvPr id="182" name="Image Credit: OpenStax College Physics - Figure 22.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22.3 CC BY 4.0</a:t>
            </a:r>
          </a:p>
        </p:txBody>
      </p:sp>
      <p:pic>
        <p:nvPicPr>
          <p:cNvPr id="183" name="Screen Shot 2021-05-11 at 9.28.35 AM.png" descr="Screen Shot 2021-05-11 at 9.28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5901" y="2911892"/>
            <a:ext cx="38735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Magnets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Magnets attract certain materials like iron</a:t>
            </a:r>
          </a:p>
          <a:p>
            <a:pPr>
              <a:defRPr sz="2400"/>
            </a:pPr>
            <a:r>
              <a:t>Magnets can attract or repel other magnets</a:t>
            </a:r>
            <a:endParaRPr sz="1600"/>
          </a:p>
          <a:p>
            <a:pPr lvl="1" marL="665018" indent="-207818">
              <a:defRPr sz="2200"/>
            </a:pPr>
            <a:r>
              <a:t>All magnets have two poles (two poles cannot be separated)</a:t>
            </a:r>
          </a:p>
          <a:p>
            <a:pPr lvl="1" marL="665018" indent="-207818">
              <a:defRPr sz="2200"/>
            </a:pPr>
            <a:r>
              <a:t>North magnetic pole</a:t>
            </a:r>
          </a:p>
          <a:p>
            <a:pPr lvl="1" marL="665018" indent="-207818">
              <a:defRPr sz="2200"/>
            </a:pPr>
            <a:r>
              <a:t>South magnetic pole</a:t>
            </a:r>
          </a:p>
          <a:p>
            <a:pPr marL="207818" indent="-207818">
              <a:defRPr sz="2400"/>
            </a:pPr>
            <a:r>
              <a:t>Like poles repel and unlike poles attract</a:t>
            </a:r>
          </a:p>
        </p:txBody>
      </p:sp>
      <p:sp>
        <p:nvSpPr>
          <p:cNvPr id="187" name="Image Credit: OpenStax College Physics - Figure 22.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22.6 CC BY 4.0</a:t>
            </a:r>
          </a:p>
        </p:txBody>
      </p:sp>
      <p:pic>
        <p:nvPicPr>
          <p:cNvPr id="188" name="Screen Shot 2021-05-11 at 9.30.52 AM.png" descr="Screen Shot 2021-05-11 at 9.30.5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4063" y="2521399"/>
            <a:ext cx="2959707" cy="3320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Magnets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Magnets attract certain materials like iron</a:t>
            </a:r>
          </a:p>
          <a:p>
            <a:pPr>
              <a:defRPr sz="2400"/>
            </a:pPr>
            <a:r>
              <a:t>Magnets can attract or repel other magnets</a:t>
            </a:r>
            <a:endParaRPr sz="1600"/>
          </a:p>
          <a:p>
            <a:pPr lvl="1" marL="665018" indent="-207818">
              <a:defRPr sz="2200"/>
            </a:pPr>
            <a:r>
              <a:t>All magnets have two poles (two poles cannot be separated)</a:t>
            </a:r>
          </a:p>
          <a:p>
            <a:pPr lvl="1" marL="665018" indent="-207818">
              <a:defRPr sz="2200"/>
            </a:pPr>
            <a:r>
              <a:t>North magnetic pole</a:t>
            </a:r>
          </a:p>
          <a:p>
            <a:pPr lvl="1" marL="665018" indent="-207818">
              <a:defRPr sz="2200"/>
            </a:pPr>
            <a:r>
              <a:t>South magnetic pole</a:t>
            </a:r>
          </a:p>
          <a:p>
            <a:pPr marL="207818" indent="-207818">
              <a:defRPr sz="2400"/>
            </a:pPr>
            <a:r>
              <a:t>Like poles repel and unlike poles attract</a:t>
            </a:r>
          </a:p>
        </p:txBody>
      </p:sp>
      <p:sp>
        <p:nvSpPr>
          <p:cNvPr id="192" name="Image Credit: OpenStax College Physics - Figure 22.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22.4 CC BY 4.0</a:t>
            </a:r>
          </a:p>
        </p:txBody>
      </p:sp>
      <p:pic>
        <p:nvPicPr>
          <p:cNvPr id="193" name="Screen Shot 2021-05-11 at 9.29.11 AM.png" descr="Screen Shot 2021-05-11 at 9.29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9770" y="2759492"/>
            <a:ext cx="3568701" cy="284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Ferromagnets</a:t>
            </a:r>
          </a:p>
        </p:txBody>
      </p:sp>
      <p:sp>
        <p:nvSpPr>
          <p:cNvPr id="196" name="Image Credit: OpenStax College Physics - Figure 22.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22.7 CC BY 4.0</a:t>
            </a:r>
          </a:p>
        </p:txBody>
      </p:sp>
      <p:sp>
        <p:nvSpPr>
          <p:cNvPr id="197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Materials that exhibit strong magnetic effects are called ferromagnets (ferro for iron)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These materials are strongly attracted to magnets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They can be made into permanent magnets through heating</a:t>
            </a:r>
          </a:p>
        </p:txBody>
      </p:sp>
      <p:pic>
        <p:nvPicPr>
          <p:cNvPr id="198" name="Screen Shot 2021-05-11 at 9.39.26 AM.png" descr="Screen Shot 2021-05-11 at 9.39.2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8120" y="3070753"/>
            <a:ext cx="4553199" cy="2222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Ferromagnets</a:t>
            </a:r>
          </a:p>
        </p:txBody>
      </p:sp>
      <p:sp>
        <p:nvSpPr>
          <p:cNvPr id="201" name="Image Credit: OpenStax College Physics - Figure 22.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22.8 CC BY 4.0</a:t>
            </a:r>
          </a:p>
        </p:txBody>
      </p:sp>
      <p:sp>
        <p:nvSpPr>
          <p:cNvPr id="202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Materials that exhibit strong magnetic effects are called ferromagnets (ferro for iron)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These materials are strongly attracted to magnets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They can be made into permanent magnets through heating</a:t>
            </a:r>
          </a:p>
        </p:txBody>
      </p:sp>
      <p:pic>
        <p:nvPicPr>
          <p:cNvPr id="203" name="Screen Shot 2021-05-11 at 9.40.05 AM.png" descr="Screen Shot 2021-05-11 at 9.40.0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2312" y="2946460"/>
            <a:ext cx="4544624" cy="2470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Electromagnets</a:t>
            </a:r>
          </a:p>
        </p:txBody>
      </p:sp>
      <p:sp>
        <p:nvSpPr>
          <p:cNvPr id="206" name="Image Credit: OpenStax College Physics - Figure 22.1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22.10 CC BY 4.0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Electric currents can cause magnetic effects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Electromagnetic - Temporarily induced magnet</a:t>
            </a:r>
          </a:p>
          <a:p>
            <a:pPr lvl="1" marL="742950" indent="-285750">
              <a:defRPr sz="2200"/>
            </a:pPr>
            <a:r>
              <a:t>Behave like a permanent magnet</a:t>
            </a:r>
          </a:p>
          <a:p>
            <a:pPr marL="261937" indent="-261937">
              <a:defRPr sz="2200"/>
            </a:pPr>
          </a:p>
          <a:p>
            <a:pPr marL="261937" indent="-261937">
              <a:defRPr sz="2200"/>
            </a:pPr>
            <a:r>
              <a:t>Combination of ferromagnet and electromagnet can give very strong magnetic effects</a:t>
            </a:r>
          </a:p>
        </p:txBody>
      </p:sp>
      <p:pic>
        <p:nvPicPr>
          <p:cNvPr id="208" name="Screen Shot 2021-05-11 at 1.16.18 PM.png" descr="Screen Shot 2021-05-11 at 1.16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6477" y="2688231"/>
            <a:ext cx="3921746" cy="2987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Electromagnets</a:t>
            </a:r>
          </a:p>
        </p:txBody>
      </p:sp>
      <p:sp>
        <p:nvSpPr>
          <p:cNvPr id="211" name="Image Credit: OpenStax College Physics - Figure 22.1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22.11 CC BY 4.0</a:t>
            </a:r>
          </a:p>
        </p:txBody>
      </p:sp>
      <p:sp>
        <p:nvSpPr>
          <p:cNvPr id="212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Electric currents can cause magnetic effects</a:t>
            </a:r>
          </a:p>
          <a:p>
            <a:pPr>
              <a:defRPr sz="2400"/>
            </a:pPr>
            <a:r>
              <a:t>Electromagnetic - Temporarily induced magnet</a:t>
            </a:r>
          </a:p>
          <a:p>
            <a:pPr lvl="1" marL="742950" indent="-285750">
              <a:defRPr sz="2200"/>
            </a:pPr>
            <a:r>
              <a:t>Behave like a permanent magnet</a:t>
            </a:r>
          </a:p>
          <a:p>
            <a:pPr marL="261937" indent="-261937">
              <a:defRPr sz="2200"/>
            </a:pPr>
            <a:r>
              <a:t>Combination of ferromagnet and electromagnet can give very strong magnetic effects</a:t>
            </a:r>
          </a:p>
          <a:p>
            <a:pPr marL="261937" indent="-261937">
              <a:defRPr sz="2200"/>
            </a:pPr>
            <a:r>
              <a:t>Ferromagnetic materials can be used for memory devices</a:t>
            </a:r>
          </a:p>
        </p:txBody>
      </p:sp>
      <p:pic>
        <p:nvPicPr>
          <p:cNvPr id="213" name="Screen Shot 2021-05-11 at 1.17.07 PM.png" descr="Screen Shot 2021-05-11 at 1.17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733" y="2510900"/>
            <a:ext cx="2649857" cy="3341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Electromagnets</a:t>
            </a:r>
          </a:p>
        </p:txBody>
      </p:sp>
      <p:sp>
        <p:nvSpPr>
          <p:cNvPr id="216" name="Image Credit: OpenStax College Physics - Figure 22.1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22.12 CC BY 4.0</a:t>
            </a:r>
          </a:p>
        </p:txBody>
      </p:sp>
      <p:sp>
        <p:nvSpPr>
          <p:cNvPr id="217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Electric currents can cause magnetic effects</a:t>
            </a:r>
          </a:p>
          <a:p>
            <a:pPr>
              <a:defRPr sz="2400"/>
            </a:pPr>
            <a:r>
              <a:t>Electromagnetic - Temporarily induced magnet</a:t>
            </a:r>
          </a:p>
          <a:p>
            <a:pPr lvl="1" marL="742950" indent="-285750">
              <a:defRPr sz="2200"/>
            </a:pPr>
            <a:r>
              <a:t>Behave like a permanent magnet</a:t>
            </a:r>
          </a:p>
          <a:p>
            <a:pPr marL="261937" indent="-261937">
              <a:defRPr sz="2200"/>
            </a:pPr>
            <a:r>
              <a:t>Combination of ferromagnet and electromagnet can give very strong magnetic effects</a:t>
            </a:r>
          </a:p>
          <a:p>
            <a:pPr marL="261937" indent="-261937">
              <a:defRPr sz="2200"/>
            </a:pPr>
            <a:r>
              <a:t>Ferromagnetic materials can be used for memory devices</a:t>
            </a:r>
          </a:p>
        </p:txBody>
      </p:sp>
      <p:pic>
        <p:nvPicPr>
          <p:cNvPr id="218" name="Screen Shot 2021-05-11 at 1.19.52 PM.png" descr="Screen Shot 2021-05-11 at 1.19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2121" y="1978442"/>
            <a:ext cx="3606801" cy="440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