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626777" y="43857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Electromagnetic Spectrum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Visible Light</a:t>
            </a:r>
          </a:p>
        </p:txBody>
      </p:sp>
      <p:sp>
        <p:nvSpPr>
          <p:cNvPr id="218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Produced by vibrations of atoms and molecules</a:t>
            </a:r>
          </a:p>
          <a:p>
            <a:pPr>
              <a:defRPr sz="2400"/>
            </a:pPr>
            <a:r>
              <a:t>Radiation from our Sun peaks in the visible portion of the spectrum</a:t>
            </a:r>
          </a:p>
          <a:p>
            <a:pPr lvl="1" marL="665018" indent="-207818">
              <a:defRPr sz="2400"/>
            </a:pPr>
            <a:r>
              <a:t>Photosynthesis - Use of sunlight to produce food in plants</a:t>
            </a:r>
          </a:p>
        </p:txBody>
      </p:sp>
      <p:sp>
        <p:nvSpPr>
          <p:cNvPr id="219" name="Image Credit: OpenStax College Physics - Figure 24.16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24.16 CC BY 4.0</a:t>
            </a:r>
          </a:p>
        </p:txBody>
      </p:sp>
      <p:pic>
        <p:nvPicPr>
          <p:cNvPr id="220" name="Screen Shot 2021-05-11 at 3.18.54 PM.png" descr="Screen Shot 2021-05-11 at 3.18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7590" y="3305592"/>
            <a:ext cx="4546601" cy="175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Ultraviolet Radiation</a:t>
            </a:r>
          </a:p>
        </p:txBody>
      </p:sp>
      <p:sp>
        <p:nvSpPr>
          <p:cNvPr id="223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Ultraviolet - above violet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Divided into UV-A, UV-B and UV-C</a:t>
            </a:r>
          </a:p>
          <a:p>
            <a:pPr lvl="1" marL="598516" indent="-187036" defTabSz="411479">
              <a:spcBef>
                <a:spcPts val="900"/>
              </a:spcBef>
              <a:defRPr sz="1979"/>
            </a:pPr>
            <a:r>
              <a:t>Most UV-B and all UV-C are absorbed by ozone (</a:t>
            </a:r>
            <a14:m>
              <m:oMath>
                <m:sSub>
                  <m:e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7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3</m:t>
                    </m:r>
                  </m:sub>
                </m:sSub>
              </m:oMath>
            </a14:m>
            <a:r>
              <a:t>) in Earth’s atmosphere</a:t>
            </a:r>
          </a:p>
          <a:p>
            <a:pPr marL="187036" indent="-187036" defTabSz="411479">
              <a:spcBef>
                <a:spcPts val="900"/>
              </a:spcBef>
              <a:defRPr sz="2159"/>
            </a:pPr>
            <a:r>
              <a:t>UV-B - causes skin cancer</a:t>
            </a:r>
          </a:p>
          <a:p>
            <a:pPr lvl="1" marL="598516" indent="-187036" defTabSz="411479">
              <a:spcBef>
                <a:spcPts val="900"/>
              </a:spcBef>
              <a:defRPr sz="1979"/>
            </a:pPr>
            <a:r>
              <a:t>Tanning - body adapts to have more energy absorbed in upper skin layers</a:t>
            </a:r>
          </a:p>
          <a:p>
            <a:pPr marL="187036" indent="-187036" defTabSz="411479">
              <a:spcBef>
                <a:spcPts val="900"/>
              </a:spcBef>
              <a:defRPr sz="2159"/>
            </a:pPr>
            <a:r>
              <a:t>Ozone Hole - Depletion of ozone due to CFCs in Earth’s atmosphere</a:t>
            </a:r>
          </a:p>
          <a:p>
            <a:pPr marL="187036" indent="-187036" defTabSz="411479">
              <a:spcBef>
                <a:spcPts val="900"/>
              </a:spcBef>
              <a:defRPr sz="2159"/>
            </a:pPr>
            <a:r>
              <a:t>Some UV-B needed - helps vitamin D production, treat jaundice and kill germs</a:t>
            </a:r>
          </a:p>
        </p:txBody>
      </p:sp>
      <p:sp>
        <p:nvSpPr>
          <p:cNvPr id="224" name="Image Credit: OpenStax College Physics - Figure 24.17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24.17 CC BY 4.0</a:t>
            </a:r>
          </a:p>
        </p:txBody>
      </p:sp>
      <p:pic>
        <p:nvPicPr>
          <p:cNvPr id="225" name="Screen Shot 2021-05-11 at 3.26.07 PM.png" descr="Screen Shot 2021-05-11 at 3.26.0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1790" y="2556118"/>
            <a:ext cx="3465465" cy="325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X-Rays</a:t>
            </a:r>
          </a:p>
        </p:txBody>
      </p:sp>
      <p:sp>
        <p:nvSpPr>
          <p:cNvPr id="228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High energy - much more penetrating</a:t>
            </a:r>
          </a:p>
          <a:p>
            <a:pPr>
              <a:defRPr sz="2400"/>
            </a:pPr>
            <a:r>
              <a:t>Can be produced by high voltage discharge - ionization of atoms</a:t>
            </a:r>
          </a:p>
          <a:p>
            <a:pPr marL="207818" indent="-207818">
              <a:defRPr sz="2400"/>
            </a:pPr>
            <a:r>
              <a:t>X-ray images - medical uses</a:t>
            </a:r>
          </a:p>
          <a:p>
            <a:pPr lvl="1" marL="665018" indent="-207818">
              <a:defRPr sz="2200"/>
            </a:pPr>
            <a:r>
              <a:t>More sophisticated - CT scan can show 3-dimensional information</a:t>
            </a:r>
          </a:p>
        </p:txBody>
      </p:sp>
      <p:pic>
        <p:nvPicPr>
          <p:cNvPr id="229" name="Screen Shot 2021-05-11 at 3.32.02 PM.png" descr="Screen Shot 2021-05-11 at 3.32.0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9074" y="2362833"/>
            <a:ext cx="2853130" cy="3638118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Image Credit: OpenStax College Physics - Figure 24.18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24.18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X-Rays</a:t>
            </a:r>
          </a:p>
        </p:txBody>
      </p:sp>
      <p:sp>
        <p:nvSpPr>
          <p:cNvPr id="233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High energy - much more penetrating</a:t>
            </a:r>
          </a:p>
          <a:p>
            <a:pPr>
              <a:defRPr sz="2400"/>
            </a:pPr>
            <a:r>
              <a:t>Can be produced by high voltage discharge - ionization of atoms</a:t>
            </a:r>
          </a:p>
          <a:p>
            <a:pPr marL="207818" indent="-207818">
              <a:defRPr sz="2400"/>
            </a:pPr>
            <a:r>
              <a:t>X-ray images - medical uses</a:t>
            </a:r>
          </a:p>
          <a:p>
            <a:pPr lvl="1" marL="665018" indent="-207818">
              <a:defRPr sz="2200"/>
            </a:pPr>
            <a:r>
              <a:t>More sophisticated - CT scan can show 3-dimensional information</a:t>
            </a:r>
          </a:p>
        </p:txBody>
      </p:sp>
      <p:sp>
        <p:nvSpPr>
          <p:cNvPr id="234" name="Image Credit: Sérgio Valle Duarte, CC BY 3.0 &lt;https://creativecommons.org/licenses/by/3.0&gt;, via Wikimedia Commons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Sérgio Valle Duarte, CC BY 3.0 &lt;https://creativecommons.org/licenses/by/3.0&gt;, via Wikimedia Commons</a:t>
            </a:r>
          </a:p>
        </p:txBody>
      </p:sp>
      <p:pic>
        <p:nvPicPr>
          <p:cNvPr id="235" name="X-_ray_with_ear_ring.jpg" descr="X-_ray_with_ear_r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0704" y="2778441"/>
            <a:ext cx="4545590" cy="2806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Gamma Rays</a:t>
            </a:r>
          </a:p>
        </p:txBody>
      </p:sp>
      <p:sp>
        <p:nvSpPr>
          <p:cNvPr id="238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Highest energy electromagnetic radiation</a:t>
            </a:r>
          </a:p>
          <a:p>
            <a:pPr>
              <a:defRPr sz="2400"/>
            </a:pPr>
            <a:r>
              <a:t>Radiation emitted by atomic nucleus</a:t>
            </a:r>
          </a:p>
          <a:p>
            <a:pPr marL="207818" indent="-207818">
              <a:defRPr sz="2400"/>
            </a:pPr>
            <a:r>
              <a:t>Sometimes used in cancer therapy</a:t>
            </a:r>
          </a:p>
          <a:p>
            <a:pPr lvl="1" marL="665018" indent="-207818">
              <a:defRPr sz="2200"/>
            </a:pPr>
            <a:r>
              <a:t>High energy can kill cancer cells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Electromagnetic Waves from Space</a:t>
            </a:r>
          </a:p>
        </p:txBody>
      </p:sp>
      <p:sp>
        <p:nvSpPr>
          <p:cNvPr id="241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Astronomers now use the entire electromagnetic spectrum</a:t>
            </a:r>
          </a:p>
          <a:p>
            <a:pPr>
              <a:defRPr sz="2400"/>
            </a:pPr>
            <a:r>
              <a:t>Visible light and radio waves are visible from Earth’s surface</a:t>
            </a:r>
          </a:p>
          <a:p>
            <a:pPr marL="207818" indent="-207818">
              <a:defRPr sz="2400"/>
            </a:pPr>
            <a:r>
              <a:t>Infrared can be viewed from high mountains, planes or satellites</a:t>
            </a:r>
          </a:p>
          <a:p>
            <a:pPr marL="207818" indent="-207818">
              <a:defRPr sz="2400"/>
            </a:pPr>
            <a:r>
              <a:t>UV, X-Ray and Gamma Rays must be studied from space telescopes.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4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electromagnetic spectrum is divided into parts by wavelength/frequency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All electromagnetic waves travel at the speed of light and have their wavelength and frequency related by: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f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λ</m:t>
                </m:r>
              </m:oMath>
            </a14:m>
          </a:p>
          <a:p>
            <a:pPr>
              <a:defRPr sz="2400"/>
            </a:pPr>
          </a:p>
          <a:p>
            <a:pPr>
              <a:defRPr sz="2400"/>
            </a:pPr>
            <a:r>
              <a:t>Different parts of the electromagnetic spectrum have different uses because of the wavelength and energy of the radiation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The Electromagnetic Spectrum</a:t>
            </a:r>
          </a:p>
        </p:txBody>
      </p:sp>
      <p:sp>
        <p:nvSpPr>
          <p:cNvPr id="181" name="Content Placeholder 2"/>
          <p:cNvSpPr txBox="1"/>
          <p:nvPr>
            <p:ph type="body" sz="quarter" idx="1"/>
          </p:nvPr>
        </p:nvSpPr>
        <p:spPr>
          <a:xfrm>
            <a:off x="673101" y="2019051"/>
            <a:ext cx="3751920" cy="4325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/>
            <a:r>
              <a:t>Electromagnetic waves are grouped according to wavelength/frequency</a:t>
            </a:r>
          </a:p>
        </p:txBody>
      </p:sp>
      <p:pic>
        <p:nvPicPr>
          <p:cNvPr id="182" name="Screen Shot 2021-05-11 at 2.46.17 PM.png" descr="Screen Shot 2021-05-11 at 2.46.1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7044" y="2238677"/>
            <a:ext cx="7378298" cy="388643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Image Credit: OpenStax College Physics - Table 24.1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Table 24.1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Electromagnetic Waves</a:t>
            </a:r>
          </a:p>
        </p:txBody>
      </p:sp>
      <p:sp>
        <p:nvSpPr>
          <p:cNvPr id="186" name="Content Placeholder 2"/>
          <p:cNvSpPr txBox="1"/>
          <p:nvPr>
            <p:ph type="body" sz="half" idx="1"/>
          </p:nvPr>
        </p:nvSpPr>
        <p:spPr>
          <a:xfrm>
            <a:off x="673101" y="2019051"/>
            <a:ext cx="10461752" cy="1641526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For electromagnetic waves, </a:t>
            </a:r>
            <a14:m>
              <m:oMath>
                <m:sSub>
                  <m:e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v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w</m:t>
                    </m:r>
                  </m:sub>
                </m:sSub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</m:oMath>
            </a14:m>
            <a:r>
              <a:t>, the speed of light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f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λ</m:t>
                  </m:r>
                </m:oMath>
              </m:oMathPara>
            </a14:m>
            <a:endParaRPr sz="1600"/>
          </a:p>
          <a:p>
            <a:pPr lvl="1" marL="742950" indent="-285750">
              <a:defRPr sz="2400"/>
            </a:pPr>
            <a:r>
              <a:t>Higher frequency = smaller wavelength</a:t>
            </a:r>
          </a:p>
        </p:txBody>
      </p:sp>
      <p:pic>
        <p:nvPicPr>
          <p:cNvPr id="187" name="Screen Shot 2021-05-11 at 2.51.18 PM.png" descr="Screen Shot 2021-05-11 at 2.51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0157" y="3708804"/>
            <a:ext cx="6482713" cy="243403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Image Credit: OpenStax College Physics - Figure 24.9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24.9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General Rules</a:t>
            </a:r>
          </a:p>
        </p:txBody>
      </p:sp>
      <p:sp>
        <p:nvSpPr>
          <p:cNvPr id="191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High frequency electromagnetic waves are more energetic and more penetrating than low frequency waves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High frequency electromagnetic waves carry more information pr unit time than low frequency waves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shorter the wavelength of the electromagnetic radiation probing a material - the smaller detail it is able to resolve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 Waves</a:t>
            </a:r>
          </a:p>
        </p:txBody>
      </p:sp>
      <p:sp>
        <p:nvSpPr>
          <p:cNvPr id="194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Longest wavelength</a:t>
            </a:r>
          </a:p>
          <a:p>
            <a:pPr>
              <a:defRPr sz="2400"/>
            </a:pPr>
            <a:r>
              <a:t>Often used as carriers of radio waves</a:t>
            </a:r>
            <a:endParaRPr sz="1600"/>
          </a:p>
          <a:p>
            <a:pPr lvl="1" marL="665018" indent="-207818">
              <a:defRPr sz="2200"/>
            </a:pPr>
            <a:r>
              <a:t>AM - Amplitude modulation on carrier wave</a:t>
            </a:r>
          </a:p>
          <a:p>
            <a:pPr lvl="1" marL="665018" indent="-207818">
              <a:defRPr sz="2200"/>
            </a:pPr>
            <a:r>
              <a:t>FM - Frequency modulation on carrier wave</a:t>
            </a:r>
          </a:p>
          <a:p>
            <a:pPr lvl="1" marL="665018" indent="-207818">
              <a:defRPr sz="2200"/>
            </a:pPr>
            <a:r>
              <a:t>Television - uses VHF and UHF of much wider ranges since they carry more information</a:t>
            </a:r>
          </a:p>
        </p:txBody>
      </p:sp>
      <p:sp>
        <p:nvSpPr>
          <p:cNvPr id="195" name="Image Credit: OpenStax College Physics - Figure 24.12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24.12 CC BY 4.0</a:t>
            </a:r>
          </a:p>
        </p:txBody>
      </p:sp>
      <p:pic>
        <p:nvPicPr>
          <p:cNvPr id="196" name="Screen Shot 2021-05-11 at 2.56.46 PM.png" descr="Screen Shot 2021-05-11 at 2.56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5115" y="3225850"/>
            <a:ext cx="4048240" cy="19120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Radio Waves</a:t>
            </a:r>
          </a:p>
        </p:txBody>
      </p:sp>
      <p:sp>
        <p:nvSpPr>
          <p:cNvPr id="199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Longest wavelength</a:t>
            </a:r>
          </a:p>
          <a:p>
            <a:pPr>
              <a:defRPr sz="2400"/>
            </a:pPr>
            <a:r>
              <a:t>Often used as carriers of radio waves</a:t>
            </a:r>
            <a:endParaRPr sz="1600"/>
          </a:p>
          <a:p>
            <a:pPr lvl="1" marL="665018" indent="-207818">
              <a:defRPr sz="2200"/>
            </a:pPr>
            <a:r>
              <a:t>AM - Amplitude modulation on carrier wave</a:t>
            </a:r>
          </a:p>
          <a:p>
            <a:pPr lvl="1" marL="665018" indent="-207818">
              <a:defRPr sz="2200"/>
            </a:pPr>
            <a:r>
              <a:t>FM - Frequency modulation on carrier wave</a:t>
            </a:r>
          </a:p>
          <a:p>
            <a:pPr lvl="1" marL="665018" indent="-207818">
              <a:defRPr sz="2200"/>
            </a:pPr>
            <a:r>
              <a:t>Television - uses VHF and UHF of much wider ranges since they carry more information</a:t>
            </a:r>
          </a:p>
        </p:txBody>
      </p:sp>
      <p:sp>
        <p:nvSpPr>
          <p:cNvPr id="200" name="Image Credit: OpenStax College Physics - Figure 24.1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24.13 CC BY 4.0</a:t>
            </a:r>
          </a:p>
        </p:txBody>
      </p:sp>
      <p:pic>
        <p:nvPicPr>
          <p:cNvPr id="201" name="Screen Shot 2021-05-11 at 2.58.51 PM.png" descr="Screen Shot 2021-05-11 at 2.58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4771" y="2372713"/>
            <a:ext cx="2980926" cy="3618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Example</a:t>
            </a:r>
          </a:p>
        </p:txBody>
      </p:sp>
      <p:sp>
        <p:nvSpPr>
          <p:cNvPr id="204" name="Content Placeholder 2"/>
          <p:cNvSpPr txBox="1"/>
          <p:nvPr>
            <p:ph type="body" sz="half" idx="1"/>
          </p:nvPr>
        </p:nvSpPr>
        <p:spPr>
          <a:xfrm>
            <a:off x="685801" y="1866682"/>
            <a:ext cx="5919481" cy="458561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Calculate the wavelengths of a 1530 kHz Am radio signal, a 105.1 MHz FM radio signal and a 1.90 GHz cell phone signal.</a:t>
            </a:r>
          </a:p>
          <a:p>
            <a:pPr lvl="1" marL="742950" indent="-285750">
              <a:defRPr sz="2200"/>
            </a:pPr>
            <a:r>
              <a:t>Draw a sketch (if applicable)</a:t>
            </a:r>
          </a:p>
          <a:p>
            <a:pPr lvl="1" marL="742950" indent="-285750">
              <a:defRPr sz="2200"/>
            </a:pPr>
            <a:r>
              <a:t>Identify known values</a:t>
            </a:r>
          </a:p>
          <a:p>
            <a:pPr lvl="1" marL="742950" indent="-285750">
              <a:defRPr sz="2200"/>
            </a:pPr>
            <a:r>
              <a:t>Identify equation</a:t>
            </a:r>
          </a:p>
          <a:p>
            <a:pPr lvl="1" marL="742950" indent="-285750">
              <a:defRPr sz="2200"/>
            </a:pPr>
            <a:r>
              <a:t>Enter values in the equation and solve</a:t>
            </a:r>
          </a:p>
        </p:txBody>
      </p:sp>
      <p:pic>
        <p:nvPicPr>
          <p:cNvPr id="205" name="Screen Shot 2021-02-28 at 5.36.04 PM.png" descr="Screen Shot 2021-02-28 at 5.36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258" y="1946305"/>
            <a:ext cx="4485989" cy="442637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"/>
          <p:cNvSpPr txBox="1"/>
          <p:nvPr/>
        </p:nvSpPr>
        <p:spPr>
          <a:xfrm>
            <a:off x="7236582" y="1929129"/>
            <a:ext cx="4347341" cy="4680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1530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1530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105.1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105.1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0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sup>
                  </m:sSup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0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e>
                    <m:sub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1.90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sSup>
                    <m:e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e>
                    <m:sup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sup>
                  </m:sSup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/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λ</m:t>
                  </m:r>
                  <m:r>
                    <a:rPr xmlns:a="http://schemas.openxmlformats.org/drawingml/2006/main" sz="2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r>
                        <a:rPr xmlns:a="http://schemas.openxmlformats.org/drawingml/2006/main" sz="2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den>
                  </m:f>
                </m:oMath>
              </m:oMathPara>
            </a14:m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den>
                  </m:f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1530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196</m:t>
                  </m:r>
                  <m:r>
                    <a:rPr xmlns:a="http://schemas.openxmlformats.org/drawingml/2006/main" sz="20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den>
                  </m:f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105.1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2.85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  <a:p>
            <a:pPr/>
          </a:p>
          <a:p>
            <a:pPr/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</m:e>
                    <m:sub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sub>
                  </m:sSub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num>
                    <m:den>
                      <m:sSub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den>
                  </m:f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3.00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num>
                    <m:den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1.90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sSup>
                        <m:e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xmlns:a="http://schemas.openxmlformats.org/drawingml/2006/main" sz="19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xmlns:a="http://schemas.openxmlformats.org/drawingml/2006/main" sz="19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den>
                  </m:f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0.158</m:t>
                  </m:r>
                  <m:r>
                    <a:rPr xmlns:a="http://schemas.openxmlformats.org/drawingml/2006/main" sz="19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</m:oMath>
              </m:oMathPara>
            </a14:m>
          </a:p>
        </p:txBody>
      </p:sp>
      <p:sp>
        <p:nvSpPr>
          <p:cNvPr id="207" name="Image Credit: OpenStax College Physics - Figure 21.3 CC BY 4.0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21.3 CC BY 4.0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Microwaves</a:t>
            </a:r>
          </a:p>
        </p:txBody>
      </p:sp>
      <p:sp>
        <p:nvSpPr>
          <p:cNvPr id="210" name="Content Placeholder 2"/>
          <p:cNvSpPr txBox="1"/>
          <p:nvPr>
            <p:ph type="body" sz="half" idx="1"/>
          </p:nvPr>
        </p:nvSpPr>
        <p:spPr>
          <a:xfrm>
            <a:off x="673101" y="2019051"/>
            <a:ext cx="6781311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Shorter wavelengths than radio</a:t>
            </a:r>
          </a:p>
          <a:p>
            <a:pPr>
              <a:defRPr sz="2400"/>
            </a:pPr>
            <a:r>
              <a:t>Carry more information per unit time =&gt; better for communications</a:t>
            </a:r>
          </a:p>
          <a:p>
            <a:pPr marL="207818" indent="-207818">
              <a:defRPr sz="2400"/>
            </a:pPr>
            <a:r>
              <a:t>Radar - application of microwaves</a:t>
            </a:r>
          </a:p>
          <a:p>
            <a:pPr lvl="1" marL="665018" indent="-207818">
              <a:defRPr sz="2400"/>
            </a:pPr>
            <a:r>
              <a:t>Used by spacecraft to map the surface of Venus</a:t>
            </a:r>
          </a:p>
          <a:p>
            <a:pPr marL="207818" indent="-207818">
              <a:defRPr sz="2400"/>
            </a:pPr>
            <a:r>
              <a:t>Microwave ovens - used to heat food</a:t>
            </a:r>
          </a:p>
          <a:p>
            <a:pPr lvl="1" marL="665018" indent="-207818">
              <a:defRPr sz="2400"/>
            </a:pPr>
            <a:r>
              <a:t>Frequencies are selected so polar molecules (like water) absorb the energy increasing the temperatures</a:t>
            </a:r>
          </a:p>
        </p:txBody>
      </p:sp>
      <p:sp>
        <p:nvSpPr>
          <p:cNvPr id="211" name="Image Credit: OpenStax College Physics - Figure 24.15 - Public Domain NASA"/>
          <p:cNvSpPr txBox="1"/>
          <p:nvPr/>
        </p:nvSpPr>
        <p:spPr>
          <a:xfrm>
            <a:off x="188082" y="6399529"/>
            <a:ext cx="11815836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College Physics - Figure 24.15 - Public Domain NASA</a:t>
            </a:r>
          </a:p>
        </p:txBody>
      </p:sp>
      <p:pic>
        <p:nvPicPr>
          <p:cNvPr id="212" name="Screen Shot 2021-05-11 at 3.10.24 PM.png" descr="Screen Shot 2021-05-11 at 3.10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8001" y="2608103"/>
            <a:ext cx="3974942" cy="3147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Infrared</a:t>
            </a:r>
          </a:p>
        </p:txBody>
      </p:sp>
      <p:sp>
        <p:nvSpPr>
          <p:cNvPr id="215" name="Content Placeholder 2"/>
          <p:cNvSpPr txBox="1"/>
          <p:nvPr>
            <p:ph type="body" idx="1"/>
          </p:nvPr>
        </p:nvSpPr>
        <p:spPr>
          <a:xfrm>
            <a:off x="673101" y="2019051"/>
            <a:ext cx="8726662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Longer wavelengths than visible - below red</a:t>
            </a:r>
          </a:p>
          <a:p>
            <a:pPr>
              <a:defRPr sz="2400"/>
            </a:pPr>
            <a:r>
              <a:t>Produced by thermal motions</a:t>
            </a:r>
          </a:p>
          <a:p>
            <a:pPr marL="207818" indent="-207818">
              <a:defRPr sz="2400"/>
            </a:pPr>
            <a:r>
              <a:t>Night vision goggles </a:t>
            </a:r>
          </a:p>
          <a:p>
            <a:pPr lvl="1" marL="665018" indent="-207818">
              <a:defRPr sz="2400"/>
            </a:pPr>
            <a:r>
              <a:t>Detect radiation emitted by warm objects</a:t>
            </a:r>
          </a:p>
          <a:p>
            <a:pPr marL="207818" indent="-207818">
              <a:defRPr sz="2400"/>
            </a:pPr>
            <a:r>
              <a:t>Earth heated by our Sun</a:t>
            </a:r>
          </a:p>
          <a:p>
            <a:pPr lvl="1" marL="665018" indent="-207818">
              <a:defRPr sz="2400"/>
            </a:pPr>
            <a:r>
              <a:t>Earth is cooler - emits infrared</a:t>
            </a:r>
          </a:p>
          <a:p>
            <a:pPr lvl="1" marL="665018" indent="-207818">
              <a:defRPr sz="2400"/>
            </a:pPr>
            <a:r>
              <a:t>Infrared absorbed by </a:t>
            </a:r>
            <a14:m>
              <m:oMath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C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O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d</m:t>
                </m:r>
                <m:sSub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H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</m:t>
                    </m:r>
                  </m:sub>
                </m:sSub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O</m:t>
                </m:r>
              </m:oMath>
            </a14:m>
          </a:p>
          <a:p>
            <a:pPr lvl="1" marL="665018" indent="-207818">
              <a:defRPr sz="2400"/>
            </a:pPr>
            <a:r>
              <a:t>Greenhouse effect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