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Optics: Reflection &amp; Refraction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Law of Refraction</a:t>
            </a:r>
          </a:p>
        </p:txBody>
      </p:sp>
      <p:sp>
        <p:nvSpPr>
          <p:cNvPr id="219" name="Content Placeholder 2"/>
          <p:cNvSpPr txBox="1"/>
          <p:nvPr>
            <p:ph type="body" sz="half" idx="1"/>
          </p:nvPr>
        </p:nvSpPr>
        <p:spPr>
          <a:xfrm>
            <a:off x="673101" y="2019051"/>
            <a:ext cx="5776053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Light rays will change direction when they pass from one medium to another</a:t>
            </a:r>
          </a:p>
          <a:p>
            <a:pPr>
              <a:defRPr sz="2400"/>
            </a:pPr>
            <a:r>
              <a:t>It moves closer to the perpendicular when it slows down</a:t>
            </a:r>
          </a:p>
          <a:p>
            <a:pPr marL="207818" indent="-207818">
              <a:defRPr sz="2400"/>
            </a:pPr>
            <a:r>
              <a:t>It moves away from he perpendicular when it speeds up</a:t>
            </a:r>
          </a:p>
          <a:p>
            <a:pPr marL="207818" indent="-207818">
              <a:defRPr sz="2400"/>
            </a:pPr>
            <a:r>
              <a:t>Snell’s Law: </a:t>
            </a:r>
            <a14:m>
              <m:oMath>
                <m:sSub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</a:p>
        </p:txBody>
      </p:sp>
      <p:sp>
        <p:nvSpPr>
          <p:cNvPr id="220" name="Image Credit: OpenStax College Physics - Figure 25.12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25.12 CC BY 4.0</a:t>
            </a:r>
          </a:p>
        </p:txBody>
      </p:sp>
      <p:pic>
        <p:nvPicPr>
          <p:cNvPr id="221" name="Screen Shot 2021-05-12 at 1.40.38 PM.png" descr="Screen Shot 2021-05-12 at 1.40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8235" y="3019011"/>
            <a:ext cx="5012809" cy="232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Total Internal Reflection</a:t>
            </a:r>
          </a:p>
        </p:txBody>
      </p:sp>
      <p:sp>
        <p:nvSpPr>
          <p:cNvPr id="224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At a boundary, some light is reflected and some refracted</a:t>
            </a:r>
          </a:p>
          <a:p>
            <a:pPr>
              <a:defRPr sz="2400"/>
            </a:pPr>
            <a:r>
              <a:t>The critical angle is the angle such that the angle of refraction is equal to 90 degrees</a:t>
            </a:r>
          </a:p>
          <a:p>
            <a:pPr lvl="1" marL="665018" indent="-207818">
              <a:defRPr sz="2400"/>
            </a:pPr>
            <a:r>
              <a:t>For greater angles, all of the light is reflected - total internal reflection</a:t>
            </a:r>
          </a:p>
        </p:txBody>
      </p:sp>
      <p:sp>
        <p:nvSpPr>
          <p:cNvPr id="225" name="Image Credit: OpenStax College Physics - Figure 25.1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25.13 CC BY 4.0</a:t>
            </a:r>
          </a:p>
        </p:txBody>
      </p:sp>
      <p:pic>
        <p:nvPicPr>
          <p:cNvPr id="226" name="Screen Shot 2021-05-12 at 1.43.36 PM.png" descr="Screen Shot 2021-05-12 at 1.43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1608" y="605771"/>
            <a:ext cx="2419911" cy="5646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29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We can use geometric optics to describe what happens to light rays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Law of reflection: Angle of reflection equals angle of incidence</a:t>
            </a:r>
          </a:p>
          <a:p>
            <a:pPr>
              <a:defRPr sz="2400"/>
            </a:pPr>
            <a:r>
              <a:t>Law of refraction: Snell’s law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Total internal reflection occurs when the angle of the ray is greater than the critical angle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Light as a Ray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Light travels in straight lines - rays</a:t>
            </a:r>
          </a:p>
          <a:p>
            <a:pPr>
              <a:defRPr sz="2400"/>
            </a:pPr>
            <a:r>
              <a:t>We do not see the wave nature of light when light interacts with everyday objects</a:t>
            </a:r>
          </a:p>
          <a:p>
            <a:pPr>
              <a:defRPr sz="2400"/>
            </a:pPr>
            <a:r>
              <a:t>Geometric optics - describes how light changes direction when it interacts with matter</a:t>
            </a:r>
          </a:p>
        </p:txBody>
      </p:sp>
      <p:sp>
        <p:nvSpPr>
          <p:cNvPr id="182" name="Image Credit: OpenStax College Physics - Figure 25.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25.3 CC BY 4.0</a:t>
            </a:r>
          </a:p>
        </p:txBody>
      </p:sp>
      <p:pic>
        <p:nvPicPr>
          <p:cNvPr id="183" name="Screen Shot 2021-05-12 at 1.11.08 PM.png" descr="Screen Shot 2021-05-12 at 1.11.0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4274" y="2491149"/>
            <a:ext cx="3604136" cy="3381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Law of Reflection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We measure angles from the perpendicular to the surface at the point where light strikes</a:t>
            </a:r>
          </a:p>
          <a:p>
            <a:pPr>
              <a:defRPr sz="2400"/>
            </a:pPr>
            <a:r>
              <a:t>Rough surface - rays are reflected in all directions - diffused</a:t>
            </a:r>
          </a:p>
          <a:p>
            <a:pPr>
              <a:defRPr sz="2400"/>
            </a:pPr>
            <a:r>
              <a:t>Smooth surface - Light is reflected at specific angles</a:t>
            </a:r>
          </a:p>
          <a:p>
            <a:pPr>
              <a:defRPr sz="2400"/>
            </a:pPr>
            <a:r>
              <a:t>Law of Reflection: The angle of reflection equals the angle of incidence</a:t>
            </a:r>
          </a:p>
        </p:txBody>
      </p:sp>
      <p:sp>
        <p:nvSpPr>
          <p:cNvPr id="187" name="Image Credit: OpenStax College Physics - Figure 25.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25.4 CC BY 4.0</a:t>
            </a:r>
          </a:p>
        </p:txBody>
      </p:sp>
      <p:pic>
        <p:nvPicPr>
          <p:cNvPr id="188" name="Screen Shot 2021-05-12 at 1.13.24 PM.png" descr="Screen Shot 2021-05-12 at 1.13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0116" y="2699754"/>
            <a:ext cx="3476428" cy="2964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Law of Reflection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We measure angles from the perpendicular to the surface at the point where light strikes</a:t>
            </a:r>
          </a:p>
          <a:p>
            <a:pPr>
              <a:defRPr sz="2400"/>
            </a:pPr>
            <a:r>
              <a:t>Rough surface - rays are reflected in all directions - diffused</a:t>
            </a:r>
          </a:p>
          <a:p>
            <a:pPr>
              <a:defRPr sz="2400"/>
            </a:pPr>
            <a:r>
              <a:t>Smooth surface - Light is reflected at specific angles</a:t>
            </a:r>
          </a:p>
          <a:p>
            <a:pPr>
              <a:defRPr sz="2400"/>
            </a:pPr>
            <a:r>
              <a:t>Law of Reflection: The angle of reflection equals the angle of incidence</a:t>
            </a:r>
          </a:p>
        </p:txBody>
      </p:sp>
      <p:sp>
        <p:nvSpPr>
          <p:cNvPr id="192" name="Image Credit: OpenStax College Physics - Figure 25.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25.6 CC BY 4.0</a:t>
            </a:r>
          </a:p>
        </p:txBody>
      </p:sp>
      <p:pic>
        <p:nvPicPr>
          <p:cNvPr id="193" name="Screen Shot 2021-05-12 at 1.16.29 PM.png" descr="Screen Shot 2021-05-12 at 1.16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6683" y="2862699"/>
            <a:ext cx="3721191" cy="2638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Law of Reflection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We measure angles from the perpendicular to the surface at the point where light strikes</a:t>
            </a:r>
          </a:p>
          <a:p>
            <a:pPr>
              <a:defRPr sz="2400"/>
            </a:pPr>
            <a:r>
              <a:t>Rough surface - rays are reflected in all directions - diffused</a:t>
            </a:r>
          </a:p>
          <a:p>
            <a:pPr>
              <a:defRPr sz="2400"/>
            </a:pPr>
            <a:r>
              <a:t>Smooth surface - Light is reflected at specific angles</a:t>
            </a:r>
          </a:p>
          <a:p>
            <a:pPr>
              <a:defRPr sz="2400"/>
            </a:pPr>
            <a:r>
              <a:t>Law of Reflection: The angle of reflection equals the angle of incidence</a:t>
            </a:r>
          </a:p>
        </p:txBody>
      </p:sp>
      <p:sp>
        <p:nvSpPr>
          <p:cNvPr id="197" name="Image Credit: OpenStax College Physics - Figure 25.7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25.7 CC BY 4.0</a:t>
            </a:r>
          </a:p>
        </p:txBody>
      </p:sp>
      <p:pic>
        <p:nvPicPr>
          <p:cNvPr id="198" name="Screen Shot 2021-05-12 at 1.16.40 PM.png" descr="Screen Shot 2021-05-12 at 1.16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7072" y="2894108"/>
            <a:ext cx="3795574" cy="2575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Law of Refraction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Refraction: The changing of the direction of a light ray when it passes through variations in matter</a:t>
            </a:r>
          </a:p>
          <a:p>
            <a:pPr>
              <a:defRPr sz="2400"/>
            </a:pPr>
            <a:r>
              <a:t>Can see multiple images of objects</a:t>
            </a:r>
            <a:endParaRPr sz="1600"/>
          </a:p>
          <a:p>
            <a:pPr lvl="1" marL="665018" indent="-207818">
              <a:defRPr sz="2200"/>
            </a:pPr>
            <a:r>
              <a:t>Light waves change direction when passing through different materials</a:t>
            </a:r>
          </a:p>
          <a:p>
            <a:pPr lvl="1" marL="665018" indent="-207818">
              <a:defRPr sz="2200"/>
            </a:pPr>
            <a:r>
              <a:t>Light changes speed (c = speed of light in a vacuum)</a:t>
            </a:r>
          </a:p>
        </p:txBody>
      </p:sp>
      <p:sp>
        <p:nvSpPr>
          <p:cNvPr id="202" name="Image Credit: OpenStax College Physics - Figure 25.10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25.10 CC BY 4.0</a:t>
            </a:r>
          </a:p>
        </p:txBody>
      </p:sp>
      <p:pic>
        <p:nvPicPr>
          <p:cNvPr id="203" name="Screen Shot 2021-05-12 at 1.21.51 PM.png" descr="Screen Shot 2021-05-12 at 1.21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7420" y="2573214"/>
            <a:ext cx="3112605" cy="3217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 Speed of Light</a:t>
            </a:r>
          </a:p>
        </p:txBody>
      </p:sp>
      <p:sp>
        <p:nvSpPr>
          <p:cNvPr id="206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How to measure the speed of light?</a:t>
            </a:r>
          </a:p>
          <a:p>
            <a:pPr>
              <a:defRPr sz="2400"/>
            </a:pPr>
            <a:r>
              <a:t>Early attempts - knew light moved extremely fast</a:t>
            </a:r>
          </a:p>
          <a:p>
            <a:pPr>
              <a:defRPr sz="2400"/>
            </a:pPr>
            <a:r>
              <a:t>Roemer - Measured speed of light using Jupiter’s moons (25% error)</a:t>
            </a:r>
          </a:p>
          <a:p>
            <a:pPr>
              <a:defRPr sz="2400"/>
            </a:pPr>
            <a:r>
              <a:t>Michelson - Measured using rotating mirrors and stationary mirror 35 km away (0.04% error)</a:t>
            </a:r>
          </a:p>
          <a:p>
            <a:pPr>
              <a:defRPr sz="2400"/>
            </a:pPr>
            <a:r>
              <a:t>Speed of light (c) = 2.99792458 x10</a:t>
            </a:r>
            <a:r>
              <a:rPr baseline="52833"/>
              <a:t>8</a:t>
            </a:r>
            <a:r>
              <a:t> m/s)</a:t>
            </a:r>
          </a:p>
        </p:txBody>
      </p:sp>
      <p:sp>
        <p:nvSpPr>
          <p:cNvPr id="207" name="Image Credit: OpenStax College Physics - Figure 25.1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25.11 CC BY 4.0</a:t>
            </a:r>
          </a:p>
        </p:txBody>
      </p:sp>
      <p:pic>
        <p:nvPicPr>
          <p:cNvPr id="208" name="Screen Shot 2021-05-12 at 1.29.30 PM.png" descr="Screen Shot 2021-05-12 at 1.29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1173" y="1774637"/>
            <a:ext cx="4305301" cy="450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Index of Refraction</a:t>
            </a:r>
          </a:p>
        </p:txBody>
      </p:sp>
      <p:sp>
        <p:nvSpPr>
          <p:cNvPr id="21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speed of light through material will be less than the speed of light in a vacuum</a:t>
            </a:r>
          </a:p>
          <a:p>
            <a:pPr>
              <a:defRPr sz="2400"/>
            </a:pPr>
            <a:r>
              <a:t>Index of refraction: </a:t>
            </a: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c</m:t>
                    </m:r>
                  </m:num>
                  <m:den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v</m:t>
                    </m:r>
                  </m:den>
                </m:f>
              </m:oMath>
            </a14:m>
            <a:r>
              <a:t>, where </a:t>
            </a:r>
            <a14:m>
              <m:oMath>
                <m:r>
                  <a:rPr xmlns:a="http://schemas.openxmlformats.org/drawingml/2006/main" sz="31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1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1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</a:t>
            </a:r>
          </a:p>
          <a:p>
            <a:pPr>
              <a:defRPr sz="2400"/>
            </a:pPr>
            <a:r>
              <a:t>The larger the index of refraction, the more light slows down in that material</a:t>
            </a:r>
          </a:p>
          <a:p>
            <a:pPr>
              <a:defRPr sz="2400"/>
            </a:pPr>
            <a:r>
              <a:t>Air: n = 1.000293</a:t>
            </a:r>
          </a:p>
          <a:p>
            <a:pPr>
              <a:defRPr sz="2400"/>
            </a:pPr>
            <a:r>
              <a:t>Diamond: n = 2.419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4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speed of light in zircon, a material used in jewelry to imitate diamond.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1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258" y="1946305"/>
            <a:ext cx="4485989" cy="442637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ext"/>
          <p:cNvSpPr txBox="1"/>
          <p:nvPr/>
        </p:nvSpPr>
        <p:spPr>
          <a:xfrm>
            <a:off x="7261983" y="1992629"/>
            <a:ext cx="4296540" cy="2705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1.923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25.1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3.00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1.923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1.56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