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Image Formation - Lenses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Rules for Ray Tracing</a:t>
            </a:r>
          </a:p>
        </p:txBody>
      </p:sp>
      <p:sp>
        <p:nvSpPr>
          <p:cNvPr id="221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 marL="271462" indent="-271462" defTabSz="434340">
              <a:spcBef>
                <a:spcPts val="900"/>
              </a:spcBef>
              <a:defRPr sz="2280"/>
            </a:pPr>
            <a:r>
              <a:t>A ray entering a converging lens parallel to its axis, passes through the focal point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A ray entering a diverging lens parallel to its axis seems to come from the focal point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A ray passing through the center of a converging or diverging lens does not change direction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A ray entering a converging lens through its focal point exits parallel to its axis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A ray that enters a diverging lens by heading toward the focal point on the opposite side exits parallel to its axis</a:t>
            </a:r>
          </a:p>
        </p:txBody>
      </p:sp>
      <p:sp>
        <p:nvSpPr>
          <p:cNvPr id="222" name="Image Credit: OpenStax College Physics - Figure 25.31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25.31 CC BY 4.0</a:t>
            </a:r>
          </a:p>
        </p:txBody>
      </p:sp>
      <p:pic>
        <p:nvPicPr>
          <p:cNvPr id="223" name="Screen Shot 2021-05-14 at 9.12.16 AM.png" descr="Screen Shot 2021-05-14 at 9.12.1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7846" y="2187992"/>
            <a:ext cx="3314701" cy="398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Image Formation</a:t>
            </a:r>
          </a:p>
        </p:txBody>
      </p:sp>
      <p:sp>
        <p:nvSpPr>
          <p:cNvPr id="226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Use rules for thin lenses</a:t>
            </a:r>
          </a:p>
          <a:p>
            <a:pPr>
              <a:defRPr sz="2400"/>
            </a:pPr>
            <a:r>
              <a:t>Since we are looking at the rays from the person’s head, they intersect at the image of the person’s head</a:t>
            </a:r>
            <a:endParaRPr sz="1600"/>
          </a:p>
          <a:p>
            <a:pPr lvl="1" marL="665018" indent="-207818">
              <a:defRPr sz="2200"/>
            </a:pPr>
            <a:r>
              <a:t>Real image - light rays actually cross at the image location and can be projected (on a screen, for example)</a:t>
            </a:r>
          </a:p>
        </p:txBody>
      </p:sp>
      <p:sp>
        <p:nvSpPr>
          <p:cNvPr id="227" name="Image Credit: OpenStax College Physics - Figure 25.3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25.33 CC BY 4.0</a:t>
            </a:r>
          </a:p>
        </p:txBody>
      </p:sp>
      <p:pic>
        <p:nvPicPr>
          <p:cNvPr id="228" name="Screen Shot 2021-05-14 at 9.16.50 AM.png" descr="Screen Shot 2021-05-14 at 9.16.5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5334" y="355600"/>
            <a:ext cx="2908301" cy="614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Image Formation (2)</a:t>
            </a:r>
          </a:p>
        </p:txBody>
      </p:sp>
      <p:sp>
        <p:nvSpPr>
          <p:cNvPr id="231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Use rules for thin lenses</a:t>
            </a:r>
          </a:p>
          <a:p>
            <a:pPr>
              <a:defRPr sz="2400"/>
            </a:pPr>
            <a:r>
              <a:t>Since we are looking at the rays from the top of the flower, they intersect at the image of the top of the flower</a:t>
            </a:r>
            <a:endParaRPr sz="1600"/>
          </a:p>
          <a:p>
            <a:pPr lvl="1" marL="665018" indent="-207818">
              <a:defRPr sz="2200"/>
            </a:pPr>
            <a:r>
              <a:t>Virtual image - light rays do not actually cross at the image location and can not be projected (on a screen, for example)</a:t>
            </a:r>
          </a:p>
        </p:txBody>
      </p:sp>
      <p:sp>
        <p:nvSpPr>
          <p:cNvPr id="232" name="Image Credit: OpenStax College Physics - Figure 25.39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25.39 CC BY 4.0</a:t>
            </a:r>
          </a:p>
        </p:txBody>
      </p:sp>
      <p:pic>
        <p:nvPicPr>
          <p:cNvPr id="233" name="Screen Shot 2021-05-14 at 9.22.34 AM.png" descr="Screen Shot 2021-05-14 at 9.22.3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45729" y="1889542"/>
            <a:ext cx="3784601" cy="458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36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Dispersion is the spreading of light into its component wavelengths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Lenses can be converging or diverging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A thin lens allows us to consider the light to bend only once and to use ray tracing rules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Dispersion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spreading of white light into its full spectrum of wavelengths</a:t>
            </a:r>
          </a:p>
          <a:p>
            <a:pPr>
              <a:defRPr sz="2400"/>
            </a:pPr>
            <a:r>
              <a:t>Refraction is responsible for dispersion in things like rainbows</a:t>
            </a:r>
          </a:p>
          <a:p>
            <a:pPr>
              <a:defRPr sz="2400"/>
            </a:pPr>
            <a:r>
              <a:t>The index of refraction (n) depends on wavelength</a:t>
            </a:r>
          </a:p>
          <a:p>
            <a:pPr>
              <a:defRPr sz="2400"/>
            </a:pPr>
            <a:r>
              <a:t>Rainbows are produced by a combination of reflection and refraction</a:t>
            </a:r>
          </a:p>
        </p:txBody>
      </p:sp>
      <p:sp>
        <p:nvSpPr>
          <p:cNvPr id="182" name="Image Credit: Luis Marina, CC BY 2.0 &lt;https://creativecommons.org/licenses/by/2.0&gt;, via Wikimedia Commons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Luis Marina, CC BY 2.0 &lt;https://creativecommons.org/licenses/by/2.0&gt;, via Wikimedia Commons</a:t>
            </a:r>
          </a:p>
        </p:txBody>
      </p:sp>
      <p:pic>
        <p:nvPicPr>
          <p:cNvPr id="183" name="Double_rainbow_in_Mompía,_Spain.jpg" descr="Double_rainbow_in_Mompía,_Spai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0949" y="2367276"/>
            <a:ext cx="5849941" cy="3629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Dispersion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spreading of white light into its full spectrum of wavelengths</a:t>
            </a:r>
          </a:p>
          <a:p>
            <a:pPr>
              <a:defRPr sz="2400"/>
            </a:pPr>
            <a:r>
              <a:t>Refraction is responsible for dispersion in things like rainbows</a:t>
            </a:r>
          </a:p>
          <a:p>
            <a:pPr>
              <a:defRPr sz="2400"/>
            </a:pPr>
            <a:r>
              <a:t>The index of refraction (n) depends on wavelength</a:t>
            </a:r>
          </a:p>
          <a:p>
            <a:pPr>
              <a:defRPr sz="2400"/>
            </a:pPr>
            <a:r>
              <a:t>Rainbows are produced by a combination of reflection and refraction</a:t>
            </a:r>
          </a:p>
        </p:txBody>
      </p:sp>
      <p:sp>
        <p:nvSpPr>
          <p:cNvPr id="187" name="Image Credit: OpenStax College Physics - Figure 25.2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25.23 CC BY 4.0</a:t>
            </a:r>
          </a:p>
        </p:txBody>
      </p:sp>
      <p:pic>
        <p:nvPicPr>
          <p:cNvPr id="188" name="Screen Shot 2021-05-14 at 8.42.48 AM.png" descr="Screen Shot 2021-05-14 at 8.42.4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5176" y="2092742"/>
            <a:ext cx="2857501" cy="4178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Dispersion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spreading of white light into its full spectrum of wavelengths</a:t>
            </a:r>
          </a:p>
          <a:p>
            <a:pPr>
              <a:defRPr sz="2400"/>
            </a:pPr>
            <a:r>
              <a:t>Refraction is responsible for dispersion in things like rainbows</a:t>
            </a:r>
          </a:p>
          <a:p>
            <a:pPr>
              <a:defRPr sz="2400"/>
            </a:pPr>
            <a:r>
              <a:t>The index of refraction (n) depends on wavelength</a:t>
            </a:r>
          </a:p>
          <a:p>
            <a:pPr>
              <a:defRPr sz="2400"/>
            </a:pPr>
            <a:r>
              <a:t>Rainbows are produced by a combination of reflection and refraction</a:t>
            </a:r>
          </a:p>
        </p:txBody>
      </p:sp>
      <p:sp>
        <p:nvSpPr>
          <p:cNvPr id="192" name="Image Credit: OpenStax College Physics - Figure 25.24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25.24 CC BY 4.0</a:t>
            </a:r>
          </a:p>
        </p:txBody>
      </p:sp>
      <p:pic>
        <p:nvPicPr>
          <p:cNvPr id="193" name="Screen Shot 2021-05-14 at 8.44.51 AM.png" descr="Screen Shot 2021-05-14 at 8.44.5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6878" y="2636897"/>
            <a:ext cx="3763871" cy="3089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Dispersion</a:t>
            </a:r>
          </a:p>
        </p:txBody>
      </p:sp>
      <p:sp>
        <p:nvSpPr>
          <p:cNvPr id="19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spreading of white light into its full spectrum of wavelengths</a:t>
            </a:r>
          </a:p>
          <a:p>
            <a:pPr>
              <a:defRPr sz="2400"/>
            </a:pPr>
            <a:r>
              <a:t>Refraction is responsible for dispersion in things like rainbows</a:t>
            </a:r>
          </a:p>
          <a:p>
            <a:pPr>
              <a:defRPr sz="2400"/>
            </a:pPr>
            <a:r>
              <a:t>The index of refraction (n) depends on wavelength</a:t>
            </a:r>
          </a:p>
          <a:p>
            <a:pPr>
              <a:defRPr sz="2400"/>
            </a:pPr>
            <a:r>
              <a:t>Rainbows are produced by a combination of reflection and refraction</a:t>
            </a:r>
          </a:p>
        </p:txBody>
      </p:sp>
      <p:sp>
        <p:nvSpPr>
          <p:cNvPr id="197" name="Image Credit: OpenStax College Physics - Figure 25.25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25.25 CC BY 4.0</a:t>
            </a:r>
          </a:p>
        </p:txBody>
      </p:sp>
      <p:pic>
        <p:nvPicPr>
          <p:cNvPr id="198" name="Screen Shot 2021-05-14 at 8.45.03 AM.png" descr="Screen Shot 2021-05-14 at 8.45.0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89507" y="381156"/>
            <a:ext cx="2687240" cy="6095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Lenses</a:t>
            </a:r>
          </a:p>
        </p:txBody>
      </p:sp>
      <p:sp>
        <p:nvSpPr>
          <p:cNvPr id="201" name="Image Credit: OpenStax College Physics - Figure 25.27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25.27</a:t>
            </a:r>
          </a:p>
        </p:txBody>
      </p:sp>
      <p:pic>
        <p:nvPicPr>
          <p:cNvPr id="202" name="Screen Shot 2021-05-14 at 8.56.18 AM.png" descr="Screen Shot 2021-05-14 at 8.56.1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1621" y="2763357"/>
            <a:ext cx="3999803" cy="283707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Content Placeholder 2"/>
          <p:cNvSpPr txBox="1"/>
          <p:nvPr>
            <p:ph type="body" sz="half" idx="1"/>
          </p:nvPr>
        </p:nvSpPr>
        <p:spPr>
          <a:xfrm>
            <a:off x="673101" y="1702170"/>
            <a:ext cx="7100388" cy="4642563"/>
          </a:xfrm>
          <a:prstGeom prst="rect">
            <a:avLst/>
          </a:prstGeom>
        </p:spPr>
        <p:txBody>
          <a:bodyPr/>
          <a:lstStyle/>
          <a:p>
            <a:pPr marL="268604" indent="-268604" defTabSz="429768">
              <a:spcBef>
                <a:spcPts val="900"/>
              </a:spcBef>
              <a:defRPr sz="2256"/>
            </a:pPr>
            <a:r>
              <a:t>Convex lens - converging lens - rays are bent toward the axis</a:t>
            </a:r>
          </a:p>
          <a:p>
            <a:pPr marL="268604" indent="-268604" defTabSz="429768">
              <a:spcBef>
                <a:spcPts val="900"/>
              </a:spcBef>
              <a:defRPr sz="2256"/>
            </a:pPr>
            <a:r>
              <a:t>Concave Lens - diverging lens - rays are bent away from the axis</a:t>
            </a:r>
          </a:p>
          <a:p>
            <a:pPr marL="268604" indent="-268604" defTabSz="429768">
              <a:spcBef>
                <a:spcPts val="900"/>
              </a:spcBef>
              <a:defRPr sz="2256"/>
            </a:pPr>
            <a:r>
              <a:t>The focal point of a lens is the point at which the rays cross</a:t>
            </a:r>
          </a:p>
          <a:p>
            <a:pPr marL="268604" indent="-268604" defTabSz="429768">
              <a:spcBef>
                <a:spcPts val="900"/>
              </a:spcBef>
              <a:defRPr sz="2256"/>
            </a:pPr>
            <a:r>
              <a:t>The focal length of the lens is the distance from the center of the lens to its focal point</a:t>
            </a:r>
          </a:p>
          <a:p>
            <a:pPr marL="268604" indent="-268604" defTabSz="429768">
              <a:spcBef>
                <a:spcPts val="900"/>
              </a:spcBef>
              <a:defRPr sz="2256"/>
            </a:pPr>
            <a:r>
              <a:t>The power of a lens is the inverse of its focal length</a:t>
            </a:r>
          </a:p>
          <a:p>
            <a:pPr lvl="1" marL="698373" indent="-268604" defTabSz="429768">
              <a:spcBef>
                <a:spcPts val="900"/>
              </a:spcBef>
              <a:defRPr sz="225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den>
                  </m:f>
                </m:oMath>
              </m:oMathPara>
            </a14:m>
            <a:endParaRPr sz="2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Lenses</a:t>
            </a:r>
          </a:p>
        </p:txBody>
      </p:sp>
      <p:sp>
        <p:nvSpPr>
          <p:cNvPr id="206" name="Image Credit: OpenStax College Physics - Figure 25.27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25.27 CC BY 4.0</a:t>
            </a:r>
          </a:p>
        </p:txBody>
      </p:sp>
      <p:sp>
        <p:nvSpPr>
          <p:cNvPr id="207" name="Content Placeholder 2"/>
          <p:cNvSpPr txBox="1"/>
          <p:nvPr>
            <p:ph type="body" sz="half" idx="1"/>
          </p:nvPr>
        </p:nvSpPr>
        <p:spPr>
          <a:xfrm>
            <a:off x="673101" y="1702170"/>
            <a:ext cx="7100388" cy="4642563"/>
          </a:xfrm>
          <a:prstGeom prst="rect">
            <a:avLst/>
          </a:prstGeom>
        </p:spPr>
        <p:txBody>
          <a:bodyPr/>
          <a:lstStyle/>
          <a:p>
            <a:pPr marL="268604" indent="-268604" defTabSz="429768">
              <a:spcBef>
                <a:spcPts val="900"/>
              </a:spcBef>
              <a:defRPr sz="2256"/>
            </a:pPr>
            <a:r>
              <a:t>Convex lens - converging lens - rays are bent toward the axis</a:t>
            </a:r>
          </a:p>
          <a:p>
            <a:pPr marL="268604" indent="-268604" defTabSz="429768">
              <a:spcBef>
                <a:spcPts val="900"/>
              </a:spcBef>
              <a:defRPr sz="2256"/>
            </a:pPr>
            <a:r>
              <a:t>Concave Lens - diverging lens - rays are bent away from the axis</a:t>
            </a:r>
          </a:p>
          <a:p>
            <a:pPr marL="268604" indent="-268604" defTabSz="429768">
              <a:spcBef>
                <a:spcPts val="900"/>
              </a:spcBef>
              <a:defRPr sz="2256"/>
            </a:pPr>
            <a:r>
              <a:t>The focal point of a lens is the point at which the rays cross</a:t>
            </a:r>
          </a:p>
          <a:p>
            <a:pPr marL="268604" indent="-268604" defTabSz="429768">
              <a:spcBef>
                <a:spcPts val="900"/>
              </a:spcBef>
              <a:defRPr sz="2256"/>
            </a:pPr>
            <a:r>
              <a:t>The focal length of the lens is the distance from the center of the lens to its focal point</a:t>
            </a:r>
          </a:p>
          <a:p>
            <a:pPr marL="268604" indent="-268604" defTabSz="429768">
              <a:spcBef>
                <a:spcPts val="900"/>
              </a:spcBef>
              <a:defRPr sz="2256"/>
            </a:pPr>
            <a:r>
              <a:t>The power of a lens is the inverse of its focal length</a:t>
            </a:r>
          </a:p>
          <a:p>
            <a:pPr lvl="1" marL="698373" indent="-268604" defTabSz="429768">
              <a:spcBef>
                <a:spcPts val="900"/>
              </a:spcBef>
              <a:defRPr sz="225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den>
                  </m:f>
                </m:oMath>
              </m:oMathPara>
            </a14:m>
            <a:endParaRPr sz="2400"/>
          </a:p>
        </p:txBody>
      </p:sp>
      <p:pic>
        <p:nvPicPr>
          <p:cNvPr id="208" name="Screen Shot 2021-09-08 at 1.23.31 PM.png" descr="Screen Shot 2021-09-08 at 1.23.3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0716" y="2802760"/>
            <a:ext cx="3914421" cy="2758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1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If a magnifying glass is found to concentrate sunlight to a small spot 8.00 cm away from the lens. What are the focal length and power of the lens?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12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7258" y="1946305"/>
            <a:ext cx="4485989" cy="442637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D is the diopter, a measure of optical power"/>
          <p:cNvSpPr txBox="1"/>
          <p:nvPr/>
        </p:nvSpPr>
        <p:spPr>
          <a:xfrm>
            <a:off x="7261983" y="1992629"/>
            <a:ext cx="4296540" cy="3866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0.0800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8.00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0.0800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12.5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12.5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</m:oMath>
              </m:oMathPara>
            </a14:m>
          </a:p>
          <a:p>
            <a:pPr/>
          </a:p>
          <a:p>
            <a:pPr/>
            <a:r>
              <a:t>D is the diopter, a measure of optical power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Ray Tracing and Thin Lenses</a:t>
            </a:r>
          </a:p>
        </p:txBody>
      </p:sp>
      <p:sp>
        <p:nvSpPr>
          <p:cNvPr id="216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Thin lens - lens that is thin enough that no dispersion occurs and thin enough that a ray through the center is undeviated</a:t>
            </a:r>
          </a:p>
          <a:p>
            <a:pPr>
              <a:defRPr sz="2400"/>
            </a:pPr>
            <a:r>
              <a:t>A thin lens is an ideal concept of a lens where we can consider that the light bends only once</a:t>
            </a:r>
          </a:p>
        </p:txBody>
      </p:sp>
      <p:sp>
        <p:nvSpPr>
          <p:cNvPr id="217" name="Image Credit: OpenStax College Physics - Figure 25.31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25.31 CC BY 4.0</a:t>
            </a:r>
          </a:p>
        </p:txBody>
      </p:sp>
      <p:pic>
        <p:nvPicPr>
          <p:cNvPr id="218" name="Screen Shot 2021-05-14 at 9.09.15 AM.png" descr="Screen Shot 2021-05-14 at 9.09.1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20930" y="2272217"/>
            <a:ext cx="2291611" cy="3819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