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626777" y="43857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Vision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The Eye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cornea and lens act as a thin lens to project an image on the retina</a:t>
            </a:r>
          </a:p>
          <a:p>
            <a:pPr>
              <a:defRPr sz="2400"/>
            </a:pPr>
            <a:r>
              <a:t>The pupil allows for various opening sizes allowing us to see in a wide range of light levels. </a:t>
            </a:r>
          </a:p>
        </p:txBody>
      </p:sp>
      <p:sp>
        <p:nvSpPr>
          <p:cNvPr id="182" name="Image Credit: OpenStax College Physics - Figure 26.2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26.2 CC BY 4.0</a:t>
            </a:r>
          </a:p>
        </p:txBody>
      </p:sp>
      <p:pic>
        <p:nvPicPr>
          <p:cNvPr id="183" name="Screen Shot 2021-05-16 at 2.24.47 PM.png" descr="Screen Shot 2021-05-16 at 2.24.4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81450" y="2778542"/>
            <a:ext cx="4089401" cy="2806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Image Formation</a:t>
            </a:r>
          </a:p>
        </p:txBody>
      </p:sp>
      <p:sp>
        <p:nvSpPr>
          <p:cNvPr id="186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Image on the retina is inverted - our brain inverts the image giving us the sense of an upright object</a:t>
            </a:r>
          </a:p>
          <a:p>
            <a:pPr>
              <a:defRPr sz="2400"/>
            </a:pPr>
            <a:r>
              <a:t>Lens adapts for us to see at a distance and close up</a:t>
            </a:r>
          </a:p>
          <a:p>
            <a:pPr lvl="1" marL="742950" indent="-285750">
              <a:defRPr sz="2200"/>
            </a:pPr>
            <a:r>
              <a:t>Relaxed - viewing distant objects</a:t>
            </a:r>
          </a:p>
          <a:p>
            <a:pPr lvl="1" marL="742950" indent="-285750">
              <a:defRPr sz="2200"/>
            </a:pPr>
            <a:r>
              <a:t>Accommodates - viewing nearby objects </a:t>
            </a:r>
          </a:p>
        </p:txBody>
      </p:sp>
      <p:sp>
        <p:nvSpPr>
          <p:cNvPr id="187" name="Image Credit: OpenStax College Physics - Figure 26.3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26.3 CC BY 4.0</a:t>
            </a:r>
          </a:p>
        </p:txBody>
      </p:sp>
      <p:pic>
        <p:nvPicPr>
          <p:cNvPr id="188" name="Screen Shot 2021-05-16 at 2.25.48 PM.png" descr="Screen Shot 2021-05-16 at 2.25.4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9584" y="2903512"/>
            <a:ext cx="4649932" cy="2556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Image Formation</a:t>
            </a:r>
          </a:p>
        </p:txBody>
      </p:sp>
      <p:sp>
        <p:nvSpPr>
          <p:cNvPr id="19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Image on the retina is inverted - our brain inverts the image giving us the sense of an upright object</a:t>
            </a:r>
          </a:p>
          <a:p>
            <a:pPr>
              <a:defRPr sz="2400"/>
            </a:pPr>
            <a:r>
              <a:t>Lens adapts for us to see at a distance and close up</a:t>
            </a:r>
          </a:p>
          <a:p>
            <a:pPr lvl="1" marL="742950" indent="-285750">
              <a:defRPr sz="2200"/>
            </a:pPr>
            <a:r>
              <a:t>Relaxed - viewing distant objects</a:t>
            </a:r>
          </a:p>
          <a:p>
            <a:pPr lvl="1" marL="742950" indent="-285750">
              <a:defRPr sz="2200"/>
            </a:pPr>
            <a:r>
              <a:t>Accommodates - viewing nearby objects </a:t>
            </a:r>
          </a:p>
        </p:txBody>
      </p:sp>
      <p:sp>
        <p:nvSpPr>
          <p:cNvPr id="192" name="Image Credit: OpenStax College Physics - Figure 26.4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26.4 CC BY 4.0</a:t>
            </a:r>
          </a:p>
        </p:txBody>
      </p:sp>
      <p:pic>
        <p:nvPicPr>
          <p:cNvPr id="193" name="Screen Shot 2021-05-16 at 2.28.58 PM.png" descr="Screen Shot 2021-05-16 at 2.28.5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52657" y="1814804"/>
            <a:ext cx="4512756" cy="4734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Vision Correction</a:t>
            </a:r>
          </a:p>
        </p:txBody>
      </p:sp>
      <p:sp>
        <p:nvSpPr>
          <p:cNvPr id="196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Common vision defects</a:t>
            </a:r>
          </a:p>
          <a:p>
            <a:pPr>
              <a:defRPr sz="2400"/>
            </a:pPr>
            <a:r>
              <a:t>Nearsightedness - myopia</a:t>
            </a:r>
          </a:p>
          <a:p>
            <a:pPr lvl="1" marL="742950" indent="-285750">
              <a:defRPr sz="2400"/>
            </a:pPr>
            <a:r>
              <a:t>Inability to see distant objects clearly</a:t>
            </a:r>
          </a:p>
          <a:p>
            <a:pPr>
              <a:defRPr sz="2400"/>
            </a:pPr>
            <a:r>
              <a:t>Farsightedness - hyperopia</a:t>
            </a:r>
          </a:p>
          <a:p>
            <a:pPr lvl="1" marL="742950" indent="-285750">
              <a:defRPr sz="2400"/>
            </a:pPr>
            <a:r>
              <a:t>Inability to see nearby objects clearly</a:t>
            </a:r>
          </a:p>
        </p:txBody>
      </p:sp>
      <p:sp>
        <p:nvSpPr>
          <p:cNvPr id="197" name="Image Credit: OpenStax College Physics - Figure 25.41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25.41 CC BY 4.0</a:t>
            </a:r>
          </a:p>
        </p:txBody>
      </p:sp>
      <p:pic>
        <p:nvPicPr>
          <p:cNvPr id="198" name="Screen Shot 2021-05-16 at 2.30.18 PM.png" descr="Screen Shot 2021-05-16 at 2.30.1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6135" y="2454692"/>
            <a:ext cx="4648201" cy="345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Vision Correction (2)</a:t>
            </a:r>
          </a:p>
        </p:txBody>
      </p:sp>
      <p:sp>
        <p:nvSpPr>
          <p:cNvPr id="20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Correcting for nearsightedness - myopia</a:t>
            </a:r>
          </a:p>
          <a:p>
            <a:pPr lvl="1" marL="742950" indent="-285750">
              <a:defRPr sz="2400"/>
            </a:pPr>
            <a:r>
              <a:t>Diverging lens to compensate for over convergence of eye</a:t>
            </a:r>
          </a:p>
          <a:p>
            <a:pPr>
              <a:defRPr sz="2400"/>
            </a:pPr>
            <a:r>
              <a:t>Correcting for farsightedness - hyperopia</a:t>
            </a:r>
          </a:p>
          <a:p>
            <a:pPr lvl="1" marL="742950" indent="-285750">
              <a:defRPr sz="2400"/>
            </a:pPr>
            <a:r>
              <a:t>Converging lens to compensate for under convergence of eye</a:t>
            </a:r>
          </a:p>
        </p:txBody>
      </p:sp>
      <p:sp>
        <p:nvSpPr>
          <p:cNvPr id="202" name="Image Credit: OpenStax College Physics - Figure 26.6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26.6 CC BY 4.0</a:t>
            </a:r>
          </a:p>
        </p:txBody>
      </p:sp>
      <p:pic>
        <p:nvPicPr>
          <p:cNvPr id="203" name="Screen Shot 2021-05-16 at 2.37.03 PM.png" descr="Screen Shot 2021-05-16 at 2.37.0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7811" y="2486442"/>
            <a:ext cx="3517901" cy="3390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Vision Correction (2)</a:t>
            </a:r>
          </a:p>
        </p:txBody>
      </p:sp>
      <p:sp>
        <p:nvSpPr>
          <p:cNvPr id="206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Correcting for nearsightedness - myopia</a:t>
            </a:r>
          </a:p>
          <a:p>
            <a:pPr lvl="1" marL="742950" indent="-285750">
              <a:defRPr sz="2400"/>
            </a:pPr>
            <a:r>
              <a:t>Diverging lens to compensate for over convergence of eye</a:t>
            </a:r>
          </a:p>
          <a:p>
            <a:pPr>
              <a:defRPr sz="2400"/>
            </a:pPr>
            <a:r>
              <a:t>Correcting for farsightedness - hyperopia</a:t>
            </a:r>
          </a:p>
          <a:p>
            <a:pPr lvl="1" marL="742950" indent="-285750">
              <a:defRPr sz="2400"/>
            </a:pPr>
            <a:r>
              <a:t>Converging lens to compensate for under convergence of eye</a:t>
            </a:r>
          </a:p>
        </p:txBody>
      </p:sp>
      <p:sp>
        <p:nvSpPr>
          <p:cNvPr id="207" name="Image Credit: OpenStax College Physics - Figure 26.7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26.7 CC BY 4.0</a:t>
            </a:r>
          </a:p>
        </p:txBody>
      </p:sp>
      <p:pic>
        <p:nvPicPr>
          <p:cNvPr id="208" name="Screen Shot 2021-05-16 at 2.37.27 PM.png" descr="Screen Shot 2021-05-16 at 2.37.2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16725" y="2264192"/>
            <a:ext cx="3708401" cy="3835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Astigmatism</a:t>
            </a:r>
          </a:p>
        </p:txBody>
      </p:sp>
      <p:sp>
        <p:nvSpPr>
          <p:cNvPr id="21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Definition - an unevenness or asymmetry in the focus of the eye</a:t>
            </a:r>
          </a:p>
          <a:p>
            <a:pPr>
              <a:defRPr sz="2400"/>
            </a:pPr>
            <a:r>
              <a:t>Often caused by irregularities in the shape of the cornea</a:t>
            </a:r>
          </a:p>
          <a:p>
            <a:pPr>
              <a:defRPr sz="2400"/>
            </a:pPr>
            <a:r>
              <a:t>Corrected with glasses with the opposite irregularity</a:t>
            </a:r>
          </a:p>
        </p:txBody>
      </p:sp>
      <p:sp>
        <p:nvSpPr>
          <p:cNvPr id="212" name="Image Credit: OpenStax College Physics - Figure 26.8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26.8 CC BY 4.0</a:t>
            </a:r>
          </a:p>
        </p:txBody>
      </p:sp>
      <p:pic>
        <p:nvPicPr>
          <p:cNvPr id="213" name="Screen Shot 2021-05-16 at 2.40.16 PM.png" descr="Screen Shot 2021-05-16 at 2.40.1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0518" y="2431364"/>
            <a:ext cx="3294004" cy="3501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16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cornea and lens of the eye combine to become effectively a thin lens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Common defects in vision include nearsightedness (myopia) and farsightedness (hyperopia)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Astigmatism is due to irregularities in the eye and can be corrected for as well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