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-of-elements.com/copper.php" TargetMode="External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Atomic Theory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Development of Atomic Theory</a:t>
            </a:r>
          </a:p>
        </p:txBody>
      </p:sp>
      <p:sp>
        <p:nvSpPr>
          <p:cNvPr id="222" name="Content Placeholder 2"/>
          <p:cNvSpPr txBox="1"/>
          <p:nvPr>
            <p:ph type="body" sz="half" idx="1"/>
          </p:nvPr>
        </p:nvSpPr>
        <p:spPr>
          <a:xfrm>
            <a:off x="469901" y="2057151"/>
            <a:ext cx="5424687" cy="4325682"/>
          </a:xfrm>
          <a:prstGeom prst="rect">
            <a:avLst/>
          </a:prstGeom>
        </p:spPr>
        <p:txBody>
          <a:bodyPr/>
          <a:lstStyle/>
          <a:p>
            <a:pPr marL="265747" indent="-265747" defTabSz="425195">
              <a:spcBef>
                <a:spcPts val="900"/>
              </a:spcBef>
              <a:defRPr sz="2232"/>
            </a:pPr>
            <a:r>
              <a:t>Thomson - used cathode ray tube to measure the charge to mass ratio of the electron</a:t>
            </a:r>
          </a:p>
          <a:p>
            <a:pPr lvl="1" marL="690943" indent="-265747" defTabSz="425195">
              <a:spcBef>
                <a:spcPts val="900"/>
              </a:spcBef>
              <a:defRPr sz="2232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1.759</m:t>
                  </m:r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sup>
                  </m:sSup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 marL="265747" indent="-265747" defTabSz="425195">
              <a:spcBef>
                <a:spcPts val="900"/>
              </a:spcBef>
              <a:defRPr sz="2232"/>
            </a:pPr>
            <a:r>
              <a:t>Millikan - oil drop experiment - Determine charge of electron </a:t>
            </a:r>
          </a:p>
          <a:p>
            <a:pPr lvl="1" marL="690943" indent="-265747" defTabSz="425195">
              <a:spcBef>
                <a:spcPts val="900"/>
              </a:spcBef>
              <a:defRPr sz="2232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1.6</m:t>
                  </m:r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sup>
                  </m:sSup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 marL="265747" indent="-265747" defTabSz="425195">
              <a:spcBef>
                <a:spcPts val="900"/>
              </a:spcBef>
              <a:defRPr sz="2232"/>
            </a:pPr>
            <a:r>
              <a:t>Combine these to determine the mass of electron</a:t>
            </a:r>
          </a:p>
          <a:p>
            <a:pPr lvl="1" marL="690943" indent="-265747" defTabSz="425195">
              <a:spcBef>
                <a:spcPts val="900"/>
              </a:spcBef>
              <a:defRPr sz="2232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1.602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num>
                    <m:den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1.759</m:t>
                      </m:r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9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9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9.107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  <a:endParaRPr sz="2400"/>
          </a:p>
        </p:txBody>
      </p:sp>
      <p:sp>
        <p:nvSpPr>
          <p:cNvPr id="223" name="Image Credit: J.J. Thomson, Public domain, via Wikimedia Commons"/>
          <p:cNvSpPr txBox="1"/>
          <p:nvPr/>
        </p:nvSpPr>
        <p:spPr>
          <a:xfrm>
            <a:off x="61082" y="65011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J.J. Thomson, Public domain, via Wikimedia Commons</a:t>
            </a:r>
          </a:p>
        </p:txBody>
      </p:sp>
      <p:pic>
        <p:nvPicPr>
          <p:cNvPr id="224" name="JJ_Thomson_Cathode_Ray_2.png" descr="JJ_Thomson_Cathode_Ray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5525" y="3469838"/>
            <a:ext cx="5424687" cy="1500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Development of Atomic Theory</a:t>
            </a:r>
          </a:p>
        </p:txBody>
      </p:sp>
      <p:sp>
        <p:nvSpPr>
          <p:cNvPr id="227" name="Content Placeholder 2"/>
          <p:cNvSpPr txBox="1"/>
          <p:nvPr>
            <p:ph type="body" sz="half" idx="1"/>
          </p:nvPr>
        </p:nvSpPr>
        <p:spPr>
          <a:xfrm>
            <a:off x="469901" y="2057151"/>
            <a:ext cx="5424687" cy="4325682"/>
          </a:xfrm>
          <a:prstGeom prst="rect">
            <a:avLst/>
          </a:prstGeom>
        </p:spPr>
        <p:txBody>
          <a:bodyPr/>
          <a:lstStyle/>
          <a:p>
            <a:pPr marL="265747" indent="-265747" defTabSz="425195">
              <a:spcBef>
                <a:spcPts val="900"/>
              </a:spcBef>
              <a:defRPr sz="2232"/>
            </a:pPr>
            <a:r>
              <a:t>Thomson - used cathode ray tube to measure the charge to mass ratio of the electron</a:t>
            </a:r>
          </a:p>
          <a:p>
            <a:pPr lvl="1" marL="690943" indent="-265747" defTabSz="425195">
              <a:spcBef>
                <a:spcPts val="900"/>
              </a:spcBef>
              <a:defRPr sz="2232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1.759</m:t>
                  </m:r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sup>
                  </m:sSup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 marL="265747" indent="-265747" defTabSz="425195">
              <a:spcBef>
                <a:spcPts val="900"/>
              </a:spcBef>
              <a:defRPr sz="2232"/>
            </a:pPr>
            <a:r>
              <a:t>Millikan - oil drop experiment - Determine charge of electron </a:t>
            </a:r>
          </a:p>
          <a:p>
            <a:pPr lvl="1" marL="690943" indent="-265747" defTabSz="425195">
              <a:spcBef>
                <a:spcPts val="900"/>
              </a:spcBef>
              <a:defRPr sz="2232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1.6</m:t>
                  </m:r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sup>
                  </m:sSup>
                  <m:r>
                    <a:rPr xmlns:a="http://schemas.openxmlformats.org/drawingml/2006/main" sz="28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 marL="265747" indent="-265747" defTabSz="425195">
              <a:spcBef>
                <a:spcPts val="900"/>
              </a:spcBef>
              <a:defRPr sz="2232"/>
            </a:pPr>
            <a:r>
              <a:t>Combine these to determine the mass of electron</a:t>
            </a:r>
          </a:p>
          <a:p>
            <a:pPr lvl="1" marL="690943" indent="-265747" defTabSz="425195">
              <a:spcBef>
                <a:spcPts val="900"/>
              </a:spcBef>
              <a:defRPr sz="2232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1.602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f>
                    <m:fPr>
                      <m:ctrlP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num>
                    <m:den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1.759</m:t>
                      </m:r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9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9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9.107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  <a:endParaRPr sz="2400"/>
          </a:p>
        </p:txBody>
      </p:sp>
      <p:sp>
        <p:nvSpPr>
          <p:cNvPr id="228" name="Image Credit: OpenStax Chemistry - Figure 2.7 CC BY 4.0"/>
          <p:cNvSpPr txBox="1"/>
          <p:nvPr/>
        </p:nvSpPr>
        <p:spPr>
          <a:xfrm>
            <a:off x="22982" y="65011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2.7 CC BY 4.0</a:t>
            </a:r>
          </a:p>
        </p:txBody>
      </p:sp>
      <p:pic>
        <p:nvPicPr>
          <p:cNvPr id="229" name="Screen Shot 2021-09-11 at 2.53.18 PM.png" descr="Screen Shot 2021-09-11 at 2.53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8708" y="2297787"/>
            <a:ext cx="4613293" cy="3844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Atomic Theory</a:t>
            </a:r>
          </a:p>
        </p:txBody>
      </p:sp>
      <p:sp>
        <p:nvSpPr>
          <p:cNvPr id="232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Various models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“Plum Pudding” - electrons imbedded in positively charged mass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Saturn-like atom - Electrons orbit around a positively charged nucleus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Rutherford Experiment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Volume - mostly empty space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Small, heavy, positively charged nucleus </a:t>
            </a:r>
          </a:p>
        </p:txBody>
      </p:sp>
      <p:sp>
        <p:nvSpPr>
          <p:cNvPr id="233" name="Image Credit: OpenStax Chemistry - Figure 2.9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2.9 CC BY 4.0</a:t>
            </a:r>
          </a:p>
        </p:txBody>
      </p:sp>
      <p:pic>
        <p:nvPicPr>
          <p:cNvPr id="234" name="Screen Shot 2021-05-17 at 3.59.16 PM.png" descr="Screen Shot 2021-05-17 at 3.59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4734" y="2556350"/>
            <a:ext cx="5853495" cy="3251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Atomic Theory</a:t>
            </a:r>
          </a:p>
        </p:txBody>
      </p:sp>
      <p:sp>
        <p:nvSpPr>
          <p:cNvPr id="237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Various models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“Plum Pudding” - electrons imbedded in positively charged mass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Saturn-like atom - Electrons orbit around a positively charged nucleus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Rutherford Experiment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Volume - mostly empty space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Small, heavy, positively charged nucleus </a:t>
            </a:r>
          </a:p>
        </p:txBody>
      </p:sp>
      <p:sp>
        <p:nvSpPr>
          <p:cNvPr id="238" name="Image Credit: OpenStax Chemistry - Figure 2.10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2.10 CC BY 4.0</a:t>
            </a:r>
          </a:p>
        </p:txBody>
      </p:sp>
      <p:pic>
        <p:nvPicPr>
          <p:cNvPr id="239" name="Screen Shot 2021-05-17 at 4.01.07 PM.png" descr="Screen Shot 2021-05-17 at 4.01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3021" y="2424686"/>
            <a:ext cx="5786660" cy="3514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Isotopes &amp; Neutrons</a:t>
            </a:r>
          </a:p>
        </p:txBody>
      </p:sp>
      <p:sp>
        <p:nvSpPr>
          <p:cNvPr id="242" name="Content Placeholder 2"/>
          <p:cNvSpPr txBox="1"/>
          <p:nvPr>
            <p:ph type="body" idx="1"/>
          </p:nvPr>
        </p:nvSpPr>
        <p:spPr>
          <a:xfrm>
            <a:off x="673101" y="2019051"/>
            <a:ext cx="967792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Isotopes - apparently new elements found in the early 1900s</a:t>
            </a:r>
          </a:p>
          <a:p>
            <a:pPr lvl="1" marL="742950" indent="-285750">
              <a:defRPr sz="2400"/>
            </a:pPr>
            <a:r>
              <a:t>Same material, just differ in mass</a:t>
            </a:r>
          </a:p>
          <a:p>
            <a:pPr lvl="1" marL="742950" indent="-285750">
              <a:defRPr sz="2400"/>
            </a:pPr>
          </a:p>
          <a:p>
            <a:pPr lvl="1" marL="742950" indent="-285750">
              <a:defRPr sz="2400"/>
            </a:pPr>
          </a:p>
          <a:p>
            <a:pPr>
              <a:defRPr sz="2400"/>
            </a:pPr>
            <a:r>
              <a:t>Neutron - discovered in 1932</a:t>
            </a:r>
          </a:p>
          <a:p>
            <a:pPr lvl="1" marL="742950" indent="-285750">
              <a:defRPr sz="2400"/>
            </a:pPr>
            <a:r>
              <a:t>Explain existence of isotopes. Isotopes have the same number of protons, but different numbers of neutrons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45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Modern atomic theory began with the studies of Dalton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laws of definite and multiple proportions tell how atoms combine together in specific ratios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Rutherford’s experiment explained atoms as mostly empty space with a massive, compact nucleus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Dalton’s Atomic Theory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Matter is composed of atoms. An atom is the smallest unit that participates in a chemical change </a:t>
            </a:r>
          </a:p>
          <a:p>
            <a:pPr>
              <a:defRPr sz="2400"/>
            </a:pPr>
            <a:r>
              <a:t>An element consists of only one type of atom</a:t>
            </a:r>
          </a:p>
          <a:p>
            <a:pPr>
              <a:defRPr sz="2400"/>
            </a:pPr>
            <a:r>
              <a:t>Atoms of one element differ in properties from atoms of other elements</a:t>
            </a:r>
          </a:p>
        </p:txBody>
      </p:sp>
      <p:sp>
        <p:nvSpPr>
          <p:cNvPr id="182" name="Image Credit: OpenStax Chemistry - Figure 2.2 (Modification of work by “slgckgc”/Flickr)"/>
          <p:cNvSpPr txBox="1"/>
          <p:nvPr/>
        </p:nvSpPr>
        <p:spPr>
          <a:xfrm>
            <a:off x="48382" y="64503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2.2 (Modification of work by “slgckgc”/Flickr)</a:t>
            </a:r>
          </a:p>
        </p:txBody>
      </p:sp>
      <p:pic>
        <p:nvPicPr>
          <p:cNvPr id="183" name="Screen Shot 2021-05-17 at 2.55.55 PM.png" descr="Screen Shot 2021-05-17 at 2.55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441" y="2943789"/>
            <a:ext cx="4569909" cy="2476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Dalton’s Atomic Theory (2)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compound consists of two or more elements combined in a small, whole-number ratio.</a:t>
            </a:r>
          </a:p>
          <a:p>
            <a:pPr>
              <a:defRPr sz="2400"/>
            </a:pPr>
            <a:r>
              <a:t>Atoms are neither created nor destroyed during a chemical change, but are rearranged to yield new substances</a:t>
            </a:r>
          </a:p>
        </p:txBody>
      </p:sp>
      <p:sp>
        <p:nvSpPr>
          <p:cNvPr id="187" name="Image Credit: OpenStax Chemistry - Figure 2.3 (Modification of work by “Chemicalinterest”/Wikimedia Commons)"/>
          <p:cNvSpPr txBox="1"/>
          <p:nvPr/>
        </p:nvSpPr>
        <p:spPr>
          <a:xfrm>
            <a:off x="188082" y="64630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2.3 (Modification of work by “Chemicalinterest”/Wikimedia Commons)</a:t>
            </a:r>
          </a:p>
        </p:txBody>
      </p:sp>
      <p:pic>
        <p:nvPicPr>
          <p:cNvPr id="188" name="Screen Shot 2021-05-17 at 2.58.33 PM.png" descr="Screen Shot 2021-05-17 at 2.58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5422" y="2554756"/>
            <a:ext cx="5045822" cy="3254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Dalton’s Atomic Theory (2)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compound consists of two or more elements combined in a small, whole-number ratio.</a:t>
            </a:r>
          </a:p>
          <a:p>
            <a:pPr>
              <a:defRPr sz="2400"/>
            </a:pPr>
            <a:r>
              <a:t>Atoms are neither created nor destroyed during a chemical change, but are rearranged to yield new substances</a:t>
            </a:r>
          </a:p>
        </p:txBody>
      </p:sp>
      <p:sp>
        <p:nvSpPr>
          <p:cNvPr id="192" name="Image Credit: OpenStax Chemistry - Figure 2.4 (Copper: modification of work by http://images-of-elements.com/copper.php)"/>
          <p:cNvSpPr txBox="1"/>
          <p:nvPr/>
        </p:nvSpPr>
        <p:spPr>
          <a:xfrm>
            <a:off x="188082" y="64376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t>Image Credit: OpenStax Chemistry - Figure 2.4 (Copper: modification of work by </a:t>
            </a:r>
            <a:r>
              <a:rPr u="sng">
                <a:solidFill>
                  <a:srgbClr val="C573D2"/>
                </a:solidFill>
                <a:uFill>
                  <a:solidFill>
                    <a:srgbClr val="C573D2"/>
                  </a:solidFill>
                </a:uFill>
                <a:hlinkClick r:id="rId2" invalidUrl="" action="" tgtFrame="" tooltip="" history="1" highlightClick="0" endSnd="0"/>
              </a:rPr>
              <a:t>http://images-of-elements.com/copper.php</a:t>
            </a:r>
            <a:r>
              <a:t>)</a:t>
            </a:r>
          </a:p>
        </p:txBody>
      </p:sp>
      <p:pic>
        <p:nvPicPr>
          <p:cNvPr id="193" name="Screen Shot 2021-05-17 at 3.00.22 PM.png" descr="Screen Shot 2021-05-17 at 3.00.2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9730" y="2352771"/>
            <a:ext cx="5151169" cy="3658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Would this reaction violate Dalton’s rules?</a:t>
            </a:r>
          </a:p>
          <a:p>
            <a:pPr>
              <a:defRPr sz="2400"/>
            </a:pPr>
            <a:r>
              <a:t>Remember, atoms cannot be created to destroyed!</a:t>
            </a:r>
          </a:p>
          <a:p>
            <a:pPr>
              <a:defRPr sz="2400"/>
            </a:pPr>
            <a:r>
              <a:t>Look at this version</a:t>
            </a:r>
          </a:p>
        </p:txBody>
      </p:sp>
      <p:pic>
        <p:nvPicPr>
          <p:cNvPr id="197" name="Screen Shot 2021-05-17 at 3.04.26 PM.png" descr="Screen Shot 2021-05-17 at 3.04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2698" y="2140625"/>
            <a:ext cx="5461001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Image Credit: OpenStax Chemistry - Example 2.1 CC BY 4.0"/>
          <p:cNvSpPr txBox="1"/>
          <p:nvPr/>
        </p:nvSpPr>
        <p:spPr>
          <a:xfrm>
            <a:off x="61082" y="64503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Example 2.1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Would this reaction violate Dalton’s rules?</a:t>
            </a:r>
          </a:p>
          <a:p>
            <a:pPr>
              <a:defRPr sz="2400"/>
            </a:pPr>
            <a:r>
              <a:t>Remember, atoms cannot be created to destroyed!</a:t>
            </a:r>
          </a:p>
          <a:p>
            <a:pPr>
              <a:defRPr sz="2400"/>
            </a:pPr>
            <a:r>
              <a:t>Look at this version</a:t>
            </a:r>
          </a:p>
        </p:txBody>
      </p:sp>
      <p:pic>
        <p:nvPicPr>
          <p:cNvPr id="202" name="Screen Shot 2021-05-17 at 3.04.26 PM.png" descr="Screen Shot 2021-05-17 at 3.04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2698" y="2140625"/>
            <a:ext cx="5461001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Screen Shot 2021-05-17 at 3.06.18 PM.png" descr="Screen Shot 2021-05-17 at 3.06.1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8098" y="4746906"/>
            <a:ext cx="5410201" cy="8001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Image Credit: OpenStax Chemistry - Example 2.1 CC BY 4.0"/>
          <p:cNvSpPr txBox="1"/>
          <p:nvPr/>
        </p:nvSpPr>
        <p:spPr>
          <a:xfrm>
            <a:off x="61082" y="64503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Example 2.1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Law of Definite Proportions</a:t>
            </a:r>
          </a:p>
        </p:txBody>
      </p:sp>
      <p:sp>
        <p:nvSpPr>
          <p:cNvPr id="207" name="Content Placeholder 2"/>
          <p:cNvSpPr txBox="1"/>
          <p:nvPr>
            <p:ph type="body" sz="half" idx="1"/>
          </p:nvPr>
        </p:nvSpPr>
        <p:spPr>
          <a:xfrm>
            <a:off x="673101" y="2019051"/>
            <a:ext cx="9846793" cy="2084246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numbers of atoms of the elements in a given compound always exist in the same ratio</a:t>
            </a:r>
          </a:p>
          <a:p>
            <a:pPr>
              <a:defRPr sz="2400"/>
            </a:pPr>
            <a:r>
              <a:t>Example: isooctane</a:t>
            </a:r>
          </a:p>
        </p:txBody>
      </p:sp>
      <p:pic>
        <p:nvPicPr>
          <p:cNvPr id="208" name="Screen Shot 2021-05-17 at 3.25.54 PM.png" descr="Screen Shot 2021-05-17 at 3.25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347" y="3918666"/>
            <a:ext cx="9766301" cy="236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Image Credit: OpenStax Chemistry - Table 2.1 CC BY 4.0"/>
          <p:cNvSpPr txBox="1"/>
          <p:nvPr/>
        </p:nvSpPr>
        <p:spPr>
          <a:xfrm>
            <a:off x="10282" y="64757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Table 2.1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Law of Multiple Proportions</a:t>
            </a:r>
          </a:p>
        </p:txBody>
      </p:sp>
      <p:sp>
        <p:nvSpPr>
          <p:cNvPr id="212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When two elements react to form more than one compound, a fixed mass of one element will react with masses of the other element in a ratio of small, whole numbers</a:t>
            </a:r>
          </a:p>
          <a:p>
            <a:pPr>
              <a:defRPr sz="2400"/>
            </a:pPr>
            <a:r>
              <a:t>Carbon and chlorine:</a:t>
            </a:r>
          </a:p>
          <a:p>
            <a:pPr lvl="1" marL="742950" indent="-285750">
              <a:defRPr sz="2400"/>
            </a:pPr>
            <a:r>
              <a:t>Green solid: 1.116 g Cl to 1 g Cu</a:t>
            </a:r>
          </a:p>
          <a:p>
            <a:pPr lvl="1" marL="742950" indent="-285750">
              <a:defRPr sz="2400"/>
            </a:pPr>
            <a:r>
              <a:t>Brown solid: 0.558 g Cl to 1 g Cu</a:t>
            </a:r>
          </a:p>
        </p:txBody>
      </p:sp>
      <p:sp>
        <p:nvSpPr>
          <p:cNvPr id="213" name="Image Credit: OpenStax Chemistry - Figure 2.5 (a - modification of work by “Benjah-bmm27”/Wikimedia Commons ; b - modification of work by “Walkerma”/Wikimedia Commons"/>
          <p:cNvSpPr txBox="1"/>
          <p:nvPr/>
        </p:nvSpPr>
        <p:spPr>
          <a:xfrm>
            <a:off x="188082" y="6399529"/>
            <a:ext cx="1181583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2.5 (a - modification of work by “Benjah-bmm27”/Wikimedia Commons ; b - modification of work by “Walkerma”/Wikimedia Commons</a:t>
            </a:r>
          </a:p>
        </p:txBody>
      </p:sp>
      <p:pic>
        <p:nvPicPr>
          <p:cNvPr id="214" name="Screen Shot 2021-05-17 at 3.30.40 PM.png" descr="Screen Shot 2021-05-17 at 3.30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4239" y="2636197"/>
            <a:ext cx="5482842" cy="3091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7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Compound A: 4.27 g Carbon and 5.69 g Oxygen</a:t>
            </a:r>
          </a:p>
          <a:p>
            <a:pPr>
              <a:defRPr sz="2400"/>
            </a:pPr>
            <a:r>
              <a:t>Compound B: 5.19 g Carbon and 13.84 g Oxygen</a:t>
            </a:r>
          </a:p>
          <a:p>
            <a:pPr>
              <a:defRPr sz="2400"/>
            </a:pPr>
            <a:r>
              <a:t>Ratios are not the same - different compounds</a:t>
            </a:r>
          </a:p>
          <a:p>
            <a:pPr>
              <a:defRPr sz="2400"/>
            </a:pPr>
            <a:r>
              <a:t>Small whole number ratio - law of multiple proportions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0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0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/>
                  </m:r>
                  <m:r>
                    <a:rPr xmlns:a="http://schemas.openxmlformats.org/drawingml/2006/main" sz="30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</p:txBody>
      </p:sp>
      <p:pic>
        <p:nvPicPr>
          <p:cNvPr id="218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86724" y="2160900"/>
            <a:ext cx="4199402" cy="4143596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Compound A:         Compound B:"/>
          <p:cNvSpPr txBox="1"/>
          <p:nvPr/>
        </p:nvSpPr>
        <p:spPr>
          <a:xfrm>
            <a:off x="7350883" y="2160900"/>
            <a:ext cx="4071085" cy="291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Compound A:         Compound B: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1.33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2.67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f>
                        <m:fPr>
                          <m:ctrlP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1.33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num>
                        <m:den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</m:num>
                    <m:den>
                      <m:f>
                        <m:fPr>
                          <m:ctrlP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2.67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num>
                        <m:den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