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Atomic Structure and Chemical Formulae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Chemical Formulae</a:t>
            </a:r>
          </a:p>
        </p:txBody>
      </p:sp>
      <p:sp>
        <p:nvSpPr>
          <p:cNvPr id="219" name="Content Placeholder 2"/>
          <p:cNvSpPr txBox="1"/>
          <p:nvPr>
            <p:ph type="body" sz="half" idx="1"/>
          </p:nvPr>
        </p:nvSpPr>
        <p:spPr>
          <a:xfrm>
            <a:off x="469901" y="2057151"/>
            <a:ext cx="5424687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Molecular Formula - uses chemical symbols and numbers</a:t>
            </a:r>
          </a:p>
          <a:p>
            <a:pPr>
              <a:defRPr sz="2400"/>
            </a:pPr>
            <a:r>
              <a:t>Structural Formula - Shows how atoms are connected</a:t>
            </a:r>
          </a:p>
          <a:p>
            <a:pPr>
              <a:defRPr sz="2400"/>
            </a:pPr>
            <a:r>
              <a:t>Ball and Stick and Space-filling models - shows the geometric arrangement of the atoms</a:t>
            </a:r>
          </a:p>
        </p:txBody>
      </p:sp>
      <p:sp>
        <p:nvSpPr>
          <p:cNvPr id="220" name="Image Credit: OpenStax Chemistry - Figure 2.16 CC BY 4.0"/>
          <p:cNvSpPr txBox="1"/>
          <p:nvPr/>
        </p:nvSpPr>
        <p:spPr>
          <a:xfrm>
            <a:off x="-15118" y="64376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2.16 CC BY 4.0</a:t>
            </a:r>
          </a:p>
        </p:txBody>
      </p:sp>
      <p:pic>
        <p:nvPicPr>
          <p:cNvPr id="221" name="Screen Shot 2021-05-18 at 12.34.09 PM.png" descr="Screen Shot 2021-05-18 at 12.34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3963" y="3038898"/>
            <a:ext cx="6007101" cy="242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Chemical Formulae</a:t>
            </a:r>
          </a:p>
        </p:txBody>
      </p:sp>
      <p:sp>
        <p:nvSpPr>
          <p:cNvPr id="224" name="Content Placeholder 2"/>
          <p:cNvSpPr txBox="1"/>
          <p:nvPr>
            <p:ph type="body" sz="half" idx="1"/>
          </p:nvPr>
        </p:nvSpPr>
        <p:spPr>
          <a:xfrm>
            <a:off x="469901" y="2057151"/>
            <a:ext cx="5424687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Molecular Formula - uses chemical symbols and numbers</a:t>
            </a:r>
          </a:p>
          <a:p>
            <a:pPr>
              <a:defRPr sz="2400"/>
            </a:pPr>
            <a:r>
              <a:t>Structural Formula - Shows how atoms are connected</a:t>
            </a:r>
          </a:p>
          <a:p>
            <a:pPr>
              <a:defRPr sz="2400"/>
            </a:pPr>
            <a:r>
              <a:t>Ball and Stick and Space-filling models - shows the geometric arrangement of the atoms</a:t>
            </a:r>
          </a:p>
        </p:txBody>
      </p:sp>
      <p:sp>
        <p:nvSpPr>
          <p:cNvPr id="225" name="Image Credit: OpenStax Chemistry - Figure 2.17 CC BY 4.0"/>
          <p:cNvSpPr txBox="1"/>
          <p:nvPr/>
        </p:nvSpPr>
        <p:spPr>
          <a:xfrm>
            <a:off x="-15118" y="64376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2.17 CC BY 4.0</a:t>
            </a:r>
          </a:p>
        </p:txBody>
      </p:sp>
      <p:pic>
        <p:nvPicPr>
          <p:cNvPr id="226" name="Screen Shot 2021-05-18 at 12.38.22 PM.png" descr="Screen Shot 2021-05-18 at 12.38.2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5490" y="2994442"/>
            <a:ext cx="6311901" cy="2451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Molecules</a:t>
            </a:r>
          </a:p>
        </p:txBody>
      </p:sp>
      <p:sp>
        <p:nvSpPr>
          <p:cNvPr id="229" name="Content Placeholder 2"/>
          <p:cNvSpPr txBox="1"/>
          <p:nvPr>
            <p:ph type="body" sz="half" idx="1"/>
          </p:nvPr>
        </p:nvSpPr>
        <p:spPr>
          <a:xfrm>
            <a:off x="469901" y="2057151"/>
            <a:ext cx="5424687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subscript and the number in front of the symbol represent two different things</a:t>
            </a:r>
          </a:p>
          <a:p>
            <a:pPr lvl="1" marL="742950" indent="-285750">
              <a:defRPr sz="2400"/>
            </a:pPr>
            <a:r>
              <a:t>Subscript - number of atoms bonded together</a:t>
            </a:r>
          </a:p>
          <a:p>
            <a:pPr lvl="1" marL="742950" indent="-285750">
              <a:defRPr sz="2400"/>
            </a:pPr>
            <a:r>
              <a:t>Number in front - How many of those molecules/atoms</a:t>
            </a:r>
          </a:p>
          <a:p>
            <a:pPr>
              <a:defRPr sz="2400"/>
            </a:pPr>
            <a:r>
              <a:t>Example - Hydrogen</a:t>
            </a:r>
          </a:p>
        </p:txBody>
      </p:sp>
      <p:sp>
        <p:nvSpPr>
          <p:cNvPr id="230" name="Image Credit: OpenStax Chemistry - Figure 2.18 CC BY 4.0"/>
          <p:cNvSpPr txBox="1"/>
          <p:nvPr/>
        </p:nvSpPr>
        <p:spPr>
          <a:xfrm>
            <a:off x="-15118" y="64376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2.18 CC BY 4.0</a:t>
            </a:r>
          </a:p>
        </p:txBody>
      </p:sp>
      <p:pic>
        <p:nvPicPr>
          <p:cNvPr id="231" name="Screen Shot 2021-05-18 at 12.41.26 PM.png" descr="Screen Shot 2021-05-18 at 12.41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0510" y="3127792"/>
            <a:ext cx="6146801" cy="218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Empirical Formulae</a:t>
            </a:r>
          </a:p>
        </p:txBody>
      </p:sp>
      <p:sp>
        <p:nvSpPr>
          <p:cNvPr id="234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An empirical formula includes information on the types of atoms present and the simplest whole-number ratio of the number of atoms in the compound. </a:t>
            </a:r>
          </a:p>
          <a:p>
            <a:pPr>
              <a:defRPr sz="2400"/>
            </a:pPr>
            <a:r>
              <a:t>Example: </a:t>
            </a:r>
            <a14:m>
              <m:oMath>
                <m:r>
                  <a:rPr xmlns:a="http://schemas.openxmlformats.org/drawingml/2006/main" sz="30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0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i</m:t>
                </m:r>
                <m:sSub>
                  <m:e>
                    <m:r>
                      <a:rPr xmlns:a="http://schemas.openxmlformats.org/drawingml/2006/main" sz="30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30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</a:p>
          <a:p>
            <a:pPr>
              <a:defRPr sz="2400"/>
            </a:pPr>
            <a:r>
              <a:t>Differs from a molecular formula which gives the actual numbers of each atom in a molecule</a:t>
            </a:r>
          </a:p>
          <a:p>
            <a:pPr>
              <a:defRPr sz="2400"/>
            </a:pPr>
            <a:r>
              <a:t>Example: Acetic Acid: </a:t>
            </a:r>
            <a14:m>
              <m:oMath>
                <m:sSub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sSub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4</m:t>
                    </m:r>
                  </m:sub>
                </m:sSub>
                <m:sSub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</a:p>
        </p:txBody>
      </p:sp>
      <p:sp>
        <p:nvSpPr>
          <p:cNvPr id="235" name="Image Credit: OpenStax Chemistry - Figure 2.19b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2.19b CC BY 4.0</a:t>
            </a:r>
          </a:p>
        </p:txBody>
      </p:sp>
      <p:pic>
        <p:nvPicPr>
          <p:cNvPr id="236" name="Screen Shot 2021-05-18 at 12.43.54 PM.png" descr="Screen Shot 2021-05-18 at 12.43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2678" y="2672556"/>
            <a:ext cx="4280207" cy="30186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Empirical Formulae</a:t>
            </a:r>
          </a:p>
        </p:txBody>
      </p:sp>
      <p:sp>
        <p:nvSpPr>
          <p:cNvPr id="239" name="Image Credit: OpenStax Chemistry - Figure 2.21b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2.21b CC BY 4.0</a:t>
            </a:r>
          </a:p>
        </p:txBody>
      </p:sp>
      <p:pic>
        <p:nvPicPr>
          <p:cNvPr id="240" name="Screen Shot 2021-05-18 at 12.46.39 PM.png" descr="Screen Shot 2021-05-18 at 12.46.3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4710" y="398175"/>
            <a:ext cx="2327084" cy="2598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Screen Shot 2021-03-10 at 6.52.47 AM.png" descr="Screen Shot 2021-03-10 at 6.52.47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59381" y="4020052"/>
            <a:ext cx="4963752" cy="1355647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Text"/>
          <p:cNvSpPr txBox="1"/>
          <p:nvPr/>
        </p:nvSpPr>
        <p:spPr>
          <a:xfrm>
            <a:off x="6626983" y="4053628"/>
            <a:ext cx="4828548" cy="1028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b>
                  </m:sSub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</m:oMath>
              </m:oMathPara>
            </a14:m>
          </a:p>
        </p:txBody>
      </p:sp>
      <p:sp>
        <p:nvSpPr>
          <p:cNvPr id="243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An empirical formula includes information on the types of atoms present and the simplest whole-number ratio of the number of atoms in the compound. </a:t>
            </a:r>
          </a:p>
          <a:p>
            <a:pPr>
              <a:defRPr sz="2400"/>
            </a:pPr>
            <a:r>
              <a:t>Example: </a:t>
            </a:r>
            <a14:m>
              <m:oMath>
                <m:r>
                  <a:rPr xmlns:a="http://schemas.openxmlformats.org/drawingml/2006/main" sz="30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0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i</m:t>
                </m:r>
                <m:sSub>
                  <m:e>
                    <m:r>
                      <a:rPr xmlns:a="http://schemas.openxmlformats.org/drawingml/2006/main" sz="30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30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</a:p>
          <a:p>
            <a:pPr>
              <a:defRPr sz="2400"/>
            </a:pPr>
            <a:r>
              <a:t>Differs from a molecular formula which gives the actual numbers of each atom in a molecule</a:t>
            </a:r>
          </a:p>
          <a:p>
            <a:pPr>
              <a:defRPr sz="2400"/>
            </a:pPr>
            <a:r>
              <a:t>Example: Acetic Acid: </a:t>
            </a:r>
            <a14:m>
              <m:oMath>
                <m:sSub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sSub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4</m:t>
                    </m:r>
                  </m:sub>
                </m:sSub>
                <m:sSub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4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Molecules of glucose contain 6 carbon atoms, 12 hydrogen atoms and 6 oxygen atoms. What are the molecular and empirical formulae for glucose.</a:t>
            </a:r>
          </a:p>
        </p:txBody>
      </p:sp>
      <p:pic>
        <p:nvPicPr>
          <p:cNvPr id="247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877" y="1895400"/>
            <a:ext cx="4634574" cy="4572985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Ratio of C:H:O = 1:2:1"/>
          <p:cNvSpPr txBox="1"/>
          <p:nvPr/>
        </p:nvSpPr>
        <p:spPr>
          <a:xfrm>
            <a:off x="6893683" y="1954529"/>
            <a:ext cx="4456963" cy="2158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12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b>
                  </m:sSub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sub>
                  </m:sSub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:r>
              <a:t>Ratio of C:H:O = 1:2:1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Isomers</a:t>
            </a:r>
          </a:p>
        </p:txBody>
      </p:sp>
      <p:sp>
        <p:nvSpPr>
          <p:cNvPr id="251" name="Content Placeholder 2"/>
          <p:cNvSpPr txBox="1"/>
          <p:nvPr>
            <p:ph type="body" sz="half" idx="1"/>
          </p:nvPr>
        </p:nvSpPr>
        <p:spPr>
          <a:xfrm>
            <a:off x="673101" y="2019051"/>
            <a:ext cx="4840130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Isomers have the same chemical formulae but different chemical structures</a:t>
            </a:r>
          </a:p>
          <a:p>
            <a:pPr>
              <a:defRPr sz="2400"/>
            </a:pPr>
            <a:r>
              <a:t>Example: </a:t>
            </a:r>
            <a14:m>
              <m:oMath>
                <m:sSub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sSub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4</m:t>
                    </m:r>
                  </m:sub>
                </m:sSub>
                <m:sSub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</a:p>
        </p:txBody>
      </p:sp>
      <p:pic>
        <p:nvPicPr>
          <p:cNvPr id="252" name="Screen Shot 2021-05-18 at 12.55.35 PM.png" descr="Screen Shot 2021-05-18 at 12.55.3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2501" y="2702342"/>
            <a:ext cx="4864101" cy="295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55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 marL="271462" indent="-271462" defTabSz="434340">
              <a:spcBef>
                <a:spcPts val="900"/>
              </a:spcBef>
              <a:defRPr sz="2280"/>
            </a:pPr>
            <a:r>
              <a:t>Atoms can be described by the atomic number (Z), mass number (A) and atomic charge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Molecular formulae are used to identify specific elements and differentiate between isotopes. A structural formula will show how the atoms are bonded together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An empirical formula differs from a molecular formula in that it reduces to the simplest whole-number ratio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Atomic Structure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We learned that an atom consists of a tiny nucleus surrounded by electrons</a:t>
            </a:r>
          </a:p>
          <a:p>
            <a:pPr>
              <a:defRPr sz="2400"/>
            </a:pPr>
            <a:r>
              <a:t>If the nucleus were the size of a blueberry, the entire atom would be the size of a football stadium!</a:t>
            </a:r>
          </a:p>
          <a:p>
            <a:pPr>
              <a:defRPr sz="2400"/>
            </a:pPr>
            <a:r>
              <a:t>New units:</a:t>
            </a:r>
          </a:p>
          <a:p>
            <a:pPr lvl="1" marL="742950" indent="-285750">
              <a:defRPr sz="2400"/>
            </a:pPr>
            <a:r>
              <a:t>Fundamental unit of charge: e</a:t>
            </a:r>
          </a:p>
          <a:p>
            <a:pPr lvl="1" marL="742950" indent="-285750">
              <a:defRPr sz="2400"/>
            </a:pPr>
            <a:r>
              <a:t>Atomic mass unit - amu</a:t>
            </a:r>
          </a:p>
        </p:txBody>
      </p:sp>
      <p:sp>
        <p:nvSpPr>
          <p:cNvPr id="182" name="Image Credit: OpenStax Chemistry - Figure 2.11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2.11 CC BY 4.0</a:t>
            </a:r>
          </a:p>
        </p:txBody>
      </p:sp>
      <p:pic>
        <p:nvPicPr>
          <p:cNvPr id="183" name="Screen Shot 2021-05-18 at 9.08.00 AM.png" descr="Screen Shot 2021-05-18 at 9.08.0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9205" y="2626142"/>
            <a:ext cx="3670301" cy="311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Atomic Structure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We learned that an atom consists of a tiny nucleus surrounded by electrons</a:t>
            </a:r>
          </a:p>
          <a:p>
            <a:pPr>
              <a:defRPr sz="2400"/>
            </a:pPr>
            <a:r>
              <a:t>If the nucleus were the size of a blueberry, the entire atom would be the size of a football stadium!</a:t>
            </a:r>
          </a:p>
          <a:p>
            <a:pPr>
              <a:defRPr sz="2400"/>
            </a:pPr>
            <a:r>
              <a:t>New units:</a:t>
            </a:r>
          </a:p>
          <a:p>
            <a:pPr lvl="1" marL="742950" indent="-285750">
              <a:defRPr sz="2400"/>
            </a:pPr>
            <a:r>
              <a:t>Fundamental unit of charge: e</a:t>
            </a:r>
          </a:p>
          <a:p>
            <a:pPr lvl="1" marL="742950" indent="-285750">
              <a:defRPr sz="2400"/>
            </a:pPr>
            <a:r>
              <a:t>Atomic mass unit - amu</a:t>
            </a:r>
          </a:p>
        </p:txBody>
      </p:sp>
      <p:sp>
        <p:nvSpPr>
          <p:cNvPr id="187" name="Image Credit: User ThatsHowIRoll on en.wikipedia, Public domain, via Wikimedia Commons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User ThatsHowIRoll on en.wikipedia, Public domain, via Wikimedia Commons</a:t>
            </a:r>
          </a:p>
        </p:txBody>
      </p:sp>
      <p:pic>
        <p:nvPicPr>
          <p:cNvPr id="188" name="800px-TheBigHouse.jpg" descr="800px-TheBigHous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8230" y="2286863"/>
            <a:ext cx="5188894" cy="3891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Units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73101" y="2019051"/>
            <a:ext cx="10845798" cy="16935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New units make it easier to deal with the numbers for such small objects</a:t>
            </a:r>
          </a:p>
        </p:txBody>
      </p:sp>
      <p:sp>
        <p:nvSpPr>
          <p:cNvPr id="192" name="Image Credit: OpenStax Chemistry - Table 2.2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Table 2.2 CC BY 4.0</a:t>
            </a:r>
          </a:p>
        </p:txBody>
      </p:sp>
      <p:pic>
        <p:nvPicPr>
          <p:cNvPr id="193" name="Screen Shot 2021-05-18 at 9.15.35 AM.png" descr="Screen Shot 2021-05-18 at 9.15.3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3800" y="3855939"/>
            <a:ext cx="9804400" cy="240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Atomic Number</a:t>
            </a:r>
          </a:p>
        </p:txBody>
      </p:sp>
      <p:sp>
        <p:nvSpPr>
          <p:cNvPr id="196" name="Content Placeholder 2"/>
          <p:cNvSpPr txBox="1"/>
          <p:nvPr>
            <p:ph type="body" idx="1"/>
          </p:nvPr>
        </p:nvSpPr>
        <p:spPr>
          <a:xfrm>
            <a:off x="673101" y="2019051"/>
            <a:ext cx="11008867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atomic number (Z) defines the atom. It is the number of protons in the nucleus of the atom</a:t>
            </a:r>
          </a:p>
          <a:p>
            <a:pPr>
              <a:defRPr sz="2400"/>
            </a:pPr>
            <a:r>
              <a:t>The mass number (A) is the total number of protons and neutrons in the atom</a:t>
            </a:r>
          </a:p>
          <a:p>
            <a:pPr>
              <a:defRPr sz="2400"/>
            </a:pPr>
            <a:r>
              <a:t>The atomic charge of an atom is the number of protons minus the number of electrons. </a:t>
            </a:r>
          </a:p>
          <a:p>
            <a:pPr lvl="1" marL="742950" indent="-285750">
              <a:defRPr sz="2400"/>
            </a:pPr>
            <a:r>
              <a:t>If they are not equal, the atom is electrically charged and is called an ion</a:t>
            </a:r>
          </a:p>
          <a:p>
            <a:pPr lvl="1" marL="742950" indent="-285750">
              <a:defRPr sz="2400"/>
            </a:pPr>
            <a:r>
              <a:t>Anion - negatively charged</a:t>
            </a:r>
          </a:p>
          <a:p>
            <a:pPr lvl="1" marL="742950" indent="-285750">
              <a:defRPr sz="2400"/>
            </a:pPr>
            <a:r>
              <a:t>Cation - positively charged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9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Iodine atoms added to salt are anions each with a -1 charge and a mass number of 127. How many protons, neutrons and electrons would be in one of these iodine anions? </a:t>
            </a:r>
          </a:p>
        </p:txBody>
      </p:sp>
      <p:pic>
        <p:nvPicPr>
          <p:cNvPr id="200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877" y="1895400"/>
            <a:ext cx="4634574" cy="457298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Atom - Iodine ; anion ; A = 127…"/>
          <p:cNvSpPr txBox="1"/>
          <p:nvPr/>
        </p:nvSpPr>
        <p:spPr>
          <a:xfrm>
            <a:off x="6893683" y="1954529"/>
            <a:ext cx="4456963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Atom - Iodine ; anion ; A = 127</a:t>
            </a:r>
          </a:p>
          <a:p>
            <a:pPr/>
          </a:p>
          <a:p>
            <a:pPr/>
            <a:r>
              <a:t>For iodine, we can look up the atomic number: Z = 53 = number of protons</a:t>
            </a:r>
          </a:p>
          <a:p>
            <a:pPr/>
          </a:p>
          <a:p>
            <a:pPr/>
            <a:r>
              <a:t>A = 127 and Z = 53 so, the number of neutrons is 127-53 = 74</a:t>
            </a:r>
          </a:p>
          <a:p>
            <a:pPr/>
          </a:p>
          <a:p>
            <a:pPr/>
            <a:r>
              <a:t>If it were neutral, the number of protons would be the same as the number of electrons but we have a -1 charge</a:t>
            </a:r>
          </a:p>
          <a:p>
            <a:pPr/>
          </a:p>
          <a:p>
            <a:pPr/>
            <a:r>
              <a:t>53 + 1 = 54 electrons.</a:t>
            </a:r>
          </a:p>
          <a:p>
            <a:pPr/>
          </a:p>
          <a:p>
            <a:pPr/>
            <a:r>
              <a:t>So, 53 protons, 74 neutrons and 54 electrons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Chemical Symbols</a:t>
            </a:r>
          </a:p>
        </p:txBody>
      </p:sp>
      <p:sp>
        <p:nvSpPr>
          <p:cNvPr id="204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Chemical symbol - 1-3 letter abbreviation for an element</a:t>
            </a:r>
          </a:p>
          <a:p>
            <a:pPr>
              <a:defRPr sz="2400"/>
            </a:pPr>
            <a:r>
              <a:t>Only the first letter is capitalized</a:t>
            </a:r>
          </a:p>
          <a:p>
            <a:pPr>
              <a:defRPr sz="2400"/>
            </a:pPr>
            <a:r>
              <a:t>Examples</a:t>
            </a:r>
          </a:p>
        </p:txBody>
      </p:sp>
      <p:sp>
        <p:nvSpPr>
          <p:cNvPr id="205" name="Image Credit: OpenStax Chemistry - Table 2.3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Table 2.3 CC BY 4.0</a:t>
            </a:r>
          </a:p>
        </p:txBody>
      </p:sp>
      <p:pic>
        <p:nvPicPr>
          <p:cNvPr id="206" name="Screen Shot 2021-05-18 at 12.11.46 PM.png" descr="Screen Shot 2021-05-18 at 12.11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9695" y="1799934"/>
            <a:ext cx="6281025" cy="4763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Isotopes</a:t>
            </a:r>
          </a:p>
        </p:txBody>
      </p:sp>
      <p:sp>
        <p:nvSpPr>
          <p:cNvPr id="209" name="Content Placeholder 2"/>
          <p:cNvSpPr txBox="1"/>
          <p:nvPr>
            <p:ph type="body" sz="half" idx="1"/>
          </p:nvPr>
        </p:nvSpPr>
        <p:spPr>
          <a:xfrm>
            <a:off x="673101" y="2019051"/>
            <a:ext cx="4843647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Isotopes have different numbers of neutrons in the nucleus</a:t>
            </a:r>
          </a:p>
          <a:p>
            <a:pPr>
              <a:defRPr sz="2400"/>
            </a:pPr>
            <a:r>
              <a:t>Magnesium has isotopes with mass numbers of 24, 25 and 26</a:t>
            </a:r>
          </a:p>
          <a:p>
            <a:pPr>
              <a:defRPr sz="2400"/>
            </a:pPr>
            <a:r>
              <a:t>These can be written as:</a:t>
            </a:r>
          </a:p>
          <a:p>
            <a:pPr lvl="1" marL="742950" indent="-285750">
              <a:defRPr sz="2400"/>
            </a:pPr>
            <a:r>
              <a:rPr baseline="48666"/>
              <a:t>24</a:t>
            </a:r>
            <a:r>
              <a:t>Mg, </a:t>
            </a:r>
            <a:r>
              <a:rPr baseline="48666"/>
              <a:t>25</a:t>
            </a:r>
            <a:r>
              <a:t>Mg, </a:t>
            </a:r>
            <a:r>
              <a:rPr baseline="48666"/>
              <a:t>26</a:t>
            </a:r>
            <a:r>
              <a:t>Mg</a:t>
            </a:r>
          </a:p>
          <a:p>
            <a:pPr lvl="1" marL="742950" indent="-285750">
              <a:defRPr sz="2400"/>
            </a:pPr>
            <a:r>
              <a:t>Magnesium-24 or Mg-24, etc.</a:t>
            </a:r>
          </a:p>
        </p:txBody>
      </p:sp>
      <p:sp>
        <p:nvSpPr>
          <p:cNvPr id="210" name="Image Credit: OpenStax Chemistry - Figure 2.14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2.14 CC BY 4.0</a:t>
            </a:r>
          </a:p>
        </p:txBody>
      </p:sp>
      <p:pic>
        <p:nvPicPr>
          <p:cNvPr id="211" name="Screen Shot 2021-05-18 at 12.20.02 PM.png" descr="Screen Shot 2021-05-18 at 12.20.0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7284" y="3390350"/>
            <a:ext cx="6057901" cy="157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Atomic Mass</a:t>
            </a:r>
          </a:p>
        </p:txBody>
      </p:sp>
      <p:sp>
        <p:nvSpPr>
          <p:cNvPr id="214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May not be whole numbers because different isotopes exist</a:t>
            </a:r>
          </a:p>
          <a:p>
            <a:pPr>
              <a:defRPr sz="2400"/>
            </a:pPr>
            <a:r>
              <a:t>Average mass = sum of (fractional abundance x mass of isotope) for each isotope</a:t>
            </a:r>
          </a:p>
          <a:p>
            <a:pPr>
              <a:defRPr sz="2400"/>
            </a:pPr>
            <a:r>
              <a:t>Example: Boron</a:t>
            </a:r>
          </a:p>
        </p:txBody>
      </p:sp>
      <p:pic>
        <p:nvPicPr>
          <p:cNvPr id="215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9461" y="2057499"/>
            <a:ext cx="4162007" cy="410669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ext"/>
          <p:cNvSpPr txBox="1"/>
          <p:nvPr/>
        </p:nvSpPr>
        <p:spPr>
          <a:xfrm>
            <a:off x="6868283" y="2157729"/>
            <a:ext cx="4044364" cy="3081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p>
                    <m:e/>
                    <m:sup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sup>
                  </m:sSup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19.9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%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10.0129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p>
                    <m:e/>
                    <m:sup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sup>
                  </m:sSup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80.1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%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11.0093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0.199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10.0129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</m:oMath>
              </m:oMathPara>
            </a14:m>
          </a:p>
          <a:p>
            <a:pPr/>
            <a:r>
              <a:t>                     </a:t>
            </a:r>
            <a14:m>
              <m:oMath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0.801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11.0093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2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1.99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8.82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10.81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