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2CDE9"/>
          </a:solidFill>
        </a:fill>
      </a:tcStyle>
    </a:wholeTbl>
    <a:band2H>
      <a:tcTxStyle b="def" i="def"/>
      <a:tcStyle>
        <a:tcBdr/>
        <a:fill>
          <a:solidFill>
            <a:srgbClr val="F1E8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E4DD"/>
          </a:solidFill>
        </a:fill>
      </a:tcStyle>
    </a:wholeTbl>
    <a:band2H>
      <a:tcTxStyle b="def" i="def"/>
      <a:tcStyle>
        <a:tcBdr/>
        <a:fill>
          <a:solidFill>
            <a:srgbClr val="E8F2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4CFCE"/>
          </a:solidFill>
        </a:fill>
      </a:tcStyle>
    </a:wholeTbl>
    <a:band2H>
      <a:tcTxStyle b="def" i="def"/>
      <a:tcStyle>
        <a:tcBdr/>
        <a:fill>
          <a:solidFill>
            <a:srgbClr val="FAE9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5" name="Shape 17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le Text"/>
          <p:cNvSpPr txBox="1"/>
          <p:nvPr>
            <p:ph type="title"/>
          </p:nvPr>
        </p:nvSpPr>
        <p:spPr>
          <a:xfrm>
            <a:off x="3962398" y="1964266"/>
            <a:ext cx="7197727" cy="2421465"/>
          </a:xfrm>
          <a:prstGeom prst="rect">
            <a:avLst/>
          </a:prstGeom>
        </p:spPr>
        <p:txBody>
          <a:bodyPr anchor="b"/>
          <a:lstStyle>
            <a:lvl1pPr algn="r"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3962398" y="4385731"/>
            <a:ext cx="7197727" cy="1405468"/>
          </a:xfrm>
          <a:prstGeom prst="rect">
            <a:avLst/>
          </a:prstGeom>
        </p:spPr>
        <p:txBody>
          <a:bodyPr anchor="t"/>
          <a:lstStyle>
            <a:lvl1pPr marL="0" indent="0" algn="r">
              <a:buClrTx/>
              <a:buSzTx/>
              <a:buFontTx/>
              <a:buNone/>
              <a:defRPr cap="all"/>
            </a:lvl1pPr>
            <a:lvl2pPr marL="0" indent="457200" algn="r">
              <a:buClrTx/>
              <a:buSzTx/>
              <a:buFontTx/>
              <a:buNone/>
              <a:defRPr cap="all"/>
            </a:lvl2pPr>
            <a:lvl3pPr marL="0" indent="914400" algn="r">
              <a:buClrTx/>
              <a:buSzTx/>
              <a:buFontTx/>
              <a:buNone/>
              <a:defRPr cap="all"/>
            </a:lvl3pPr>
            <a:lvl4pPr marL="0" indent="1371600" algn="r">
              <a:buClrTx/>
              <a:buSzTx/>
              <a:buFontTx/>
              <a:buNone/>
              <a:defRPr cap="all"/>
            </a:lvl4pPr>
            <a:lvl5pPr marL="0" indent="1828800" algn="r">
              <a:buClrTx/>
              <a:buSzTx/>
              <a:buFontTx/>
              <a:buNone/>
              <a:defRPr cap="all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xfrm>
            <a:off x="10922783" y="5943917"/>
            <a:ext cx="237343" cy="2311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Text"/>
          <p:cNvSpPr txBox="1"/>
          <p:nvPr>
            <p:ph type="title"/>
          </p:nvPr>
        </p:nvSpPr>
        <p:spPr>
          <a:xfrm>
            <a:off x="685800" y="4732864"/>
            <a:ext cx="10131428" cy="566739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96" name="Picture Placeholder 2"/>
          <p:cNvSpPr/>
          <p:nvPr>
            <p:ph type="pic" sz="half" idx="21"/>
          </p:nvPr>
        </p:nvSpPr>
        <p:spPr>
          <a:xfrm>
            <a:off x="1371599" y="932112"/>
            <a:ext cx="8759829" cy="3164976"/>
          </a:xfrm>
          <a:prstGeom prst="rect">
            <a:avLst/>
          </a:prstGeom>
          <a:ln w="50800" cap="sq">
            <a:solidFill>
              <a:srgbClr val="FFFFFF">
                <a:alpha val="50000"/>
              </a:srgbClr>
            </a:solidFill>
            <a:miter lim="800000"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  <p:txBody>
          <a:bodyPr lIns="91439" rIns="91439" anchor="t">
            <a:noAutofit/>
          </a:bodyPr>
          <a:lstStyle/>
          <a:p>
            <a:pPr/>
          </a:p>
        </p:txBody>
      </p:sp>
      <p:sp>
        <p:nvSpPr>
          <p:cNvPr id="97" name="Body Level One…"/>
          <p:cNvSpPr txBox="1"/>
          <p:nvPr>
            <p:ph type="body" sz="quarter" idx="1"/>
          </p:nvPr>
        </p:nvSpPr>
        <p:spPr>
          <a:xfrm>
            <a:off x="685800" y="5299602"/>
            <a:ext cx="10131428" cy="493713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sz="1400"/>
            </a:lvl1pPr>
            <a:lvl2pPr marL="0" indent="457200">
              <a:buClrTx/>
              <a:buSzTx/>
              <a:buFontTx/>
              <a:buNone/>
              <a:defRPr sz="1400"/>
            </a:lvl2pPr>
            <a:lvl3pPr marL="0" indent="914400">
              <a:buClrTx/>
              <a:buSzTx/>
              <a:buFontTx/>
              <a:buNone/>
              <a:defRPr sz="1400"/>
            </a:lvl3pPr>
            <a:lvl4pPr marL="0" indent="1371600">
              <a:buClrTx/>
              <a:buSzTx/>
              <a:buFontTx/>
              <a:buNone/>
              <a:defRPr sz="1400"/>
            </a:lvl4pPr>
            <a:lvl5pPr marL="0" indent="1828800">
              <a:buClrTx/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Text"/>
          <p:cNvSpPr txBox="1"/>
          <p:nvPr>
            <p:ph type="title"/>
          </p:nvPr>
        </p:nvSpPr>
        <p:spPr>
          <a:xfrm>
            <a:off x="685801" y="609601"/>
            <a:ext cx="10131428" cy="3124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06" name="Body Level One…"/>
          <p:cNvSpPr txBox="1"/>
          <p:nvPr>
            <p:ph type="body" sz="quarter" idx="1"/>
          </p:nvPr>
        </p:nvSpPr>
        <p:spPr>
          <a:xfrm>
            <a:off x="685800" y="4343400"/>
            <a:ext cx="10131429" cy="14478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2000"/>
            </a:lvl1pPr>
            <a:lvl2pPr marL="0" indent="457200">
              <a:buClrTx/>
              <a:buSzTx/>
              <a:buFontTx/>
              <a:buNone/>
              <a:defRPr sz="2000"/>
            </a:lvl2pPr>
            <a:lvl3pPr marL="0" indent="914400">
              <a:buClrTx/>
              <a:buSzTx/>
              <a:buFontTx/>
              <a:buNone/>
              <a:defRPr sz="2000"/>
            </a:lvl3pPr>
            <a:lvl4pPr marL="0" indent="1371600">
              <a:buClrTx/>
              <a:buSzTx/>
              <a:buFontTx/>
              <a:buNone/>
              <a:defRPr sz="2000"/>
            </a:lvl4pPr>
            <a:lvl5pPr marL="0" indent="1828800">
              <a:buClrTx/>
              <a:buSzTx/>
              <a:buFont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14"/>
          <p:cNvSpPr txBox="1"/>
          <p:nvPr/>
        </p:nvSpPr>
        <p:spPr>
          <a:xfrm>
            <a:off x="10237867" y="2399317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15" name="TextBox 10"/>
          <p:cNvSpPr txBox="1"/>
          <p:nvPr/>
        </p:nvSpPr>
        <p:spPr>
          <a:xfrm>
            <a:off x="488274" y="479454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16" name="Title Text"/>
          <p:cNvSpPr txBox="1"/>
          <p:nvPr>
            <p:ph type="title"/>
          </p:nvPr>
        </p:nvSpPr>
        <p:spPr>
          <a:xfrm>
            <a:off x="992266" y="609601"/>
            <a:ext cx="9550401" cy="2743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17" name="Body Level One…"/>
          <p:cNvSpPr txBox="1"/>
          <p:nvPr>
            <p:ph type="body" sz="quarter" idx="1"/>
          </p:nvPr>
        </p:nvSpPr>
        <p:spPr>
          <a:xfrm>
            <a:off x="1097875" y="3352800"/>
            <a:ext cx="9339185" cy="3810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</a:lvl1pPr>
            <a:lvl2pPr marL="0" indent="457200">
              <a:buClrTx/>
              <a:buSzTx/>
              <a:buFontTx/>
              <a:buNone/>
            </a:lvl2pPr>
            <a:lvl3pPr marL="0" indent="914400">
              <a:buClrTx/>
              <a:buSzTx/>
              <a:buFontTx/>
              <a:buNone/>
            </a:lvl3pPr>
            <a:lvl4pPr marL="0" indent="1371600">
              <a:buClrTx/>
              <a:buSzTx/>
              <a:buFontTx/>
              <a:buNone/>
            </a:lvl4pPr>
            <a:lvl5pPr marL="0" indent="1828800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8" name="Text Placeholder 2"/>
          <p:cNvSpPr/>
          <p:nvPr>
            <p:ph type="body" sz="quarter" idx="21"/>
          </p:nvPr>
        </p:nvSpPr>
        <p:spPr>
          <a:xfrm>
            <a:off x="687464" y="4343400"/>
            <a:ext cx="10152369" cy="144780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  <a:defRPr sz="2000"/>
            </a:pP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/>
          <p:nvPr>
            <p:ph type="title"/>
          </p:nvPr>
        </p:nvSpPr>
        <p:spPr>
          <a:xfrm>
            <a:off x="685801" y="3308580"/>
            <a:ext cx="10131426" cy="1468801"/>
          </a:xfrm>
          <a:prstGeom prst="rect">
            <a:avLst/>
          </a:prstGeom>
        </p:spPr>
        <p:txBody>
          <a:bodyPr anchor="b"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27" name="Body Level One…"/>
          <p:cNvSpPr txBox="1"/>
          <p:nvPr>
            <p:ph type="body" sz="quarter" idx="1"/>
          </p:nvPr>
        </p:nvSpPr>
        <p:spPr>
          <a:xfrm>
            <a:off x="685801" y="4777380"/>
            <a:ext cx="10131426" cy="860401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sz="2000"/>
            </a:lvl1pPr>
            <a:lvl2pPr marL="0" indent="457200">
              <a:buClrTx/>
              <a:buSzTx/>
              <a:buFontTx/>
              <a:buNone/>
              <a:defRPr sz="2000"/>
            </a:lvl2pPr>
            <a:lvl3pPr marL="0" indent="914400">
              <a:buClrTx/>
              <a:buSzTx/>
              <a:buFontTx/>
              <a:buNone/>
              <a:defRPr sz="2000"/>
            </a:lvl3pPr>
            <a:lvl4pPr marL="0" indent="1371600">
              <a:buClrTx/>
              <a:buSzTx/>
              <a:buFontTx/>
              <a:buNone/>
              <a:defRPr sz="2000"/>
            </a:lvl4pPr>
            <a:lvl5pPr marL="0" indent="1828800">
              <a:buClrTx/>
              <a:buSzTx/>
              <a:buFont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Box 12"/>
          <p:cNvSpPr txBox="1"/>
          <p:nvPr/>
        </p:nvSpPr>
        <p:spPr>
          <a:xfrm>
            <a:off x="10237867" y="2399317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36" name="TextBox 13"/>
          <p:cNvSpPr txBox="1"/>
          <p:nvPr/>
        </p:nvSpPr>
        <p:spPr>
          <a:xfrm>
            <a:off x="488274" y="479454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37" name="Title Text"/>
          <p:cNvSpPr txBox="1"/>
          <p:nvPr>
            <p:ph type="title"/>
          </p:nvPr>
        </p:nvSpPr>
        <p:spPr>
          <a:xfrm>
            <a:off x="992266" y="609601"/>
            <a:ext cx="9550401" cy="2743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38" name="Body Level One…"/>
          <p:cNvSpPr txBox="1"/>
          <p:nvPr>
            <p:ph type="body" sz="quarter" idx="1"/>
          </p:nvPr>
        </p:nvSpPr>
        <p:spPr>
          <a:xfrm>
            <a:off x="685800" y="3886200"/>
            <a:ext cx="10135437" cy="889000"/>
          </a:xfrm>
          <a:prstGeom prst="rect">
            <a:avLst/>
          </a:prstGeom>
        </p:spPr>
        <p:txBody>
          <a:bodyPr anchor="b"/>
          <a:lstStyle>
            <a:lvl1pPr indent="-571500">
              <a:buClrTx/>
              <a:buSzTx/>
              <a:buFontTx/>
              <a:buNone/>
              <a:defRPr sz="2400"/>
            </a:lvl1pPr>
            <a:lvl2pPr marL="885825" indent="-428625">
              <a:buClrTx/>
              <a:buFontTx/>
              <a:defRPr sz="2400"/>
            </a:lvl2pPr>
            <a:lvl3pPr marL="1404257" indent="-489857">
              <a:buClrTx/>
              <a:buFontTx/>
              <a:defRPr sz="2400"/>
            </a:lvl3pPr>
            <a:lvl4pPr marL="1714500" indent="-342900">
              <a:buClrTx/>
              <a:buFontTx/>
              <a:defRPr sz="2400"/>
            </a:lvl4pPr>
            <a:lvl5pPr marL="2171700" indent="-342900">
              <a:buClrTx/>
              <a:buFontTx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" name="Text Placeholder 2"/>
          <p:cNvSpPr/>
          <p:nvPr>
            <p:ph type="body" sz="quarter" idx="21"/>
          </p:nvPr>
        </p:nvSpPr>
        <p:spPr>
          <a:xfrm>
            <a:off x="685798" y="4775200"/>
            <a:ext cx="10135438" cy="1016000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</a:pPr>
          </a:p>
        </p:txBody>
      </p:sp>
      <p:sp>
        <p:nvSpPr>
          <p:cNvPr id="1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 Text"/>
          <p:cNvSpPr txBox="1"/>
          <p:nvPr>
            <p:ph type="title"/>
          </p:nvPr>
        </p:nvSpPr>
        <p:spPr>
          <a:xfrm>
            <a:off x="685801" y="609601"/>
            <a:ext cx="10131428" cy="2743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8" name="Body Level One…"/>
          <p:cNvSpPr txBox="1"/>
          <p:nvPr>
            <p:ph type="body" sz="quarter" idx="1"/>
          </p:nvPr>
        </p:nvSpPr>
        <p:spPr>
          <a:xfrm>
            <a:off x="685801" y="3505200"/>
            <a:ext cx="10131429" cy="838200"/>
          </a:xfrm>
          <a:prstGeom prst="rect">
            <a:avLst/>
          </a:prstGeom>
        </p:spPr>
        <p:txBody>
          <a:bodyPr anchor="b"/>
          <a:lstStyle>
            <a:lvl1pPr indent="-571500">
              <a:buClrTx/>
              <a:buSzTx/>
              <a:buFontTx/>
              <a:buNone/>
              <a:defRPr sz="2800"/>
            </a:lvl1pPr>
            <a:lvl2pPr marL="957262" indent="-500062">
              <a:buClrTx/>
              <a:buFontTx/>
              <a:defRPr sz="2800"/>
            </a:lvl2pPr>
            <a:lvl3pPr marL="1485900" indent="-571500">
              <a:buClrTx/>
              <a:buFontTx/>
              <a:defRPr sz="2800"/>
            </a:lvl3pPr>
            <a:lvl4pPr marL="1771650" indent="-400050">
              <a:buClrTx/>
              <a:buFontTx/>
              <a:defRPr sz="2800"/>
            </a:lvl4pPr>
            <a:lvl5pPr marL="2228850" indent="-400050">
              <a:buClrTx/>
              <a:buFont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9" name="Text Placeholder 2"/>
          <p:cNvSpPr/>
          <p:nvPr>
            <p:ph type="body" sz="quarter" idx="21"/>
          </p:nvPr>
        </p:nvSpPr>
        <p:spPr>
          <a:xfrm>
            <a:off x="685799" y="4343400"/>
            <a:ext cx="10131430" cy="1447800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</a:pPr>
          </a:p>
        </p:txBody>
      </p:sp>
      <p:sp>
        <p:nvSpPr>
          <p:cNvPr id="1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Body Level One…"/>
          <p:cNvSpPr txBox="1"/>
          <p:nvPr>
            <p:ph type="body" idx="1"/>
          </p:nvPr>
        </p:nvSpPr>
        <p:spPr>
          <a:xfrm>
            <a:off x="685801" y="2142066"/>
            <a:ext cx="10131426" cy="3649134"/>
          </a:xfrm>
          <a:prstGeom prst="rect">
            <a:avLst/>
          </a:prstGeom>
        </p:spPr>
        <p:txBody>
          <a:bodyPr anchor="t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itle Text"/>
          <p:cNvSpPr txBox="1"/>
          <p:nvPr>
            <p:ph type="title"/>
          </p:nvPr>
        </p:nvSpPr>
        <p:spPr>
          <a:xfrm>
            <a:off x="8658675" y="609598"/>
            <a:ext cx="2158553" cy="518160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67" name="Body Level One…"/>
          <p:cNvSpPr txBox="1"/>
          <p:nvPr>
            <p:ph type="body" idx="1"/>
          </p:nvPr>
        </p:nvSpPr>
        <p:spPr>
          <a:xfrm>
            <a:off x="685800" y="609600"/>
            <a:ext cx="7832116" cy="5181600"/>
          </a:xfrm>
          <a:prstGeom prst="rect">
            <a:avLst/>
          </a:prstGeom>
        </p:spPr>
        <p:txBody>
          <a:bodyPr anchor="t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idx="1"/>
          </p:nvPr>
        </p:nvSpPr>
        <p:spPr>
          <a:xfrm>
            <a:off x="685801" y="2142066"/>
            <a:ext cx="10131426" cy="3649134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/>
          <p:nvPr>
            <p:ph type="title"/>
          </p:nvPr>
        </p:nvSpPr>
        <p:spPr>
          <a:xfrm>
            <a:off x="685800" y="3308580"/>
            <a:ext cx="10131428" cy="1468801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sz="quarter" idx="1"/>
          </p:nvPr>
        </p:nvSpPr>
        <p:spPr>
          <a:xfrm>
            <a:off x="685798" y="4777380"/>
            <a:ext cx="10131430" cy="860401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cap="all" sz="2000"/>
            </a:lvl1pPr>
            <a:lvl2pPr marL="0" indent="457200">
              <a:buClrTx/>
              <a:buSzTx/>
              <a:buFontTx/>
              <a:buNone/>
              <a:defRPr cap="all" sz="2000"/>
            </a:lvl2pPr>
            <a:lvl3pPr marL="0" indent="914400">
              <a:buClrTx/>
              <a:buSzTx/>
              <a:buFontTx/>
              <a:buNone/>
              <a:defRPr cap="all" sz="2000"/>
            </a:lvl3pPr>
            <a:lvl4pPr marL="0" indent="1371600">
              <a:buClrTx/>
              <a:buSzTx/>
              <a:buFontTx/>
              <a:buNone/>
              <a:defRPr cap="all" sz="2000"/>
            </a:lvl4pPr>
            <a:lvl5pPr marL="0" indent="1828800">
              <a:buClrTx/>
              <a:buSzTx/>
              <a:buFontTx/>
              <a:buNone/>
              <a:defRPr cap="all"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2" name="Body Level One…"/>
          <p:cNvSpPr txBox="1"/>
          <p:nvPr>
            <p:ph type="body" sz="half" idx="1"/>
          </p:nvPr>
        </p:nvSpPr>
        <p:spPr>
          <a:xfrm>
            <a:off x="685801" y="2142066"/>
            <a:ext cx="4995335" cy="3649135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1" name="Body Level One…"/>
          <p:cNvSpPr txBox="1"/>
          <p:nvPr>
            <p:ph type="body" sz="quarter" idx="1"/>
          </p:nvPr>
        </p:nvSpPr>
        <p:spPr>
          <a:xfrm>
            <a:off x="973670" y="2218266"/>
            <a:ext cx="4709055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2800"/>
            </a:lvl1pPr>
            <a:lvl2pPr marL="0" indent="457200">
              <a:buClrTx/>
              <a:buSzTx/>
              <a:buFontTx/>
              <a:buNone/>
              <a:defRPr sz="2800"/>
            </a:lvl2pPr>
            <a:lvl3pPr marL="0" indent="914400">
              <a:buClrTx/>
              <a:buSzTx/>
              <a:buFontTx/>
              <a:buNone/>
              <a:defRPr sz="2800"/>
            </a:lvl3pPr>
            <a:lvl4pPr marL="0" indent="1371600">
              <a:buClrTx/>
              <a:buSzTx/>
              <a:buFontTx/>
              <a:buNone/>
              <a:defRPr sz="2800"/>
            </a:lvl4pPr>
            <a:lvl5pPr marL="0" indent="1828800">
              <a:buClrTx/>
              <a:buSzTx/>
              <a:buFont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Text Placeholder 4"/>
          <p:cNvSpPr/>
          <p:nvPr>
            <p:ph type="body" sz="quarter" idx="21"/>
          </p:nvPr>
        </p:nvSpPr>
        <p:spPr>
          <a:xfrm>
            <a:off x="6096003" y="2226734"/>
            <a:ext cx="4722813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FontTx/>
              <a:buNone/>
              <a:defRPr sz="2800"/>
            </a:pP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xfrm>
            <a:off x="685800" y="2074333"/>
            <a:ext cx="3680886" cy="137160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half" idx="1"/>
          </p:nvPr>
        </p:nvSpPr>
        <p:spPr>
          <a:xfrm>
            <a:off x="4648201" y="609601"/>
            <a:ext cx="6169027" cy="518160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Text Placeholder 3"/>
          <p:cNvSpPr/>
          <p:nvPr>
            <p:ph type="body" sz="quarter" idx="21"/>
          </p:nvPr>
        </p:nvSpPr>
        <p:spPr>
          <a:xfrm>
            <a:off x="685800" y="3445933"/>
            <a:ext cx="3680886" cy="1828801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  <a:defRPr sz="1600"/>
            </a:pP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Text"/>
          <p:cNvSpPr txBox="1"/>
          <p:nvPr>
            <p:ph type="title"/>
          </p:nvPr>
        </p:nvSpPr>
        <p:spPr>
          <a:xfrm>
            <a:off x="685800" y="1600200"/>
            <a:ext cx="6164654" cy="1371600"/>
          </a:xfrm>
          <a:prstGeom prst="rect">
            <a:avLst/>
          </a:prstGeom>
        </p:spPr>
        <p:txBody>
          <a:bodyPr anchor="b"/>
          <a:lstStyle>
            <a:lvl1pPr>
              <a:defRPr sz="2800"/>
            </a:lvl1pPr>
          </a:lstStyle>
          <a:p>
            <a:pPr/>
            <a:r>
              <a:t>Title Text</a:t>
            </a:r>
          </a:p>
        </p:txBody>
      </p:sp>
      <p:sp>
        <p:nvSpPr>
          <p:cNvPr id="86" name="Picture Placeholder 2"/>
          <p:cNvSpPr/>
          <p:nvPr>
            <p:ph type="pic" sz="quarter" idx="21"/>
          </p:nvPr>
        </p:nvSpPr>
        <p:spPr>
          <a:xfrm>
            <a:off x="7536253" y="914400"/>
            <a:ext cx="3280975" cy="4572000"/>
          </a:xfrm>
          <a:prstGeom prst="rect">
            <a:avLst/>
          </a:prstGeom>
          <a:ln w="50800" cap="sq">
            <a:solidFill>
              <a:srgbClr val="FFFFFF">
                <a:alpha val="50000"/>
              </a:srgbClr>
            </a:solidFill>
            <a:miter lim="800000"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  <p:txBody>
          <a:bodyPr lIns="91439" rIns="91439" anchor="t">
            <a:noAutofit/>
          </a:bodyPr>
          <a:lstStyle/>
          <a:p>
            <a:pPr/>
          </a:p>
        </p:txBody>
      </p:sp>
      <p:sp>
        <p:nvSpPr>
          <p:cNvPr id="87" name="Body Level One…"/>
          <p:cNvSpPr txBox="1"/>
          <p:nvPr>
            <p:ph type="body" sz="quarter" idx="1"/>
          </p:nvPr>
        </p:nvSpPr>
        <p:spPr>
          <a:xfrm>
            <a:off x="685800" y="2971800"/>
            <a:ext cx="6164654" cy="1828800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</a:lvl1pPr>
            <a:lvl2pPr marL="0" indent="457200">
              <a:buClrTx/>
              <a:buSzTx/>
              <a:buFontTx/>
              <a:buNone/>
            </a:lvl2pPr>
            <a:lvl3pPr marL="0" indent="914400">
              <a:buClrTx/>
              <a:buSzTx/>
              <a:buFontTx/>
              <a:buNone/>
            </a:lvl3pPr>
            <a:lvl4pPr marL="0" indent="1371600">
              <a:buClrTx/>
              <a:buSzTx/>
              <a:buFontTx/>
              <a:buNone/>
            </a:lvl4pPr>
            <a:lvl5pPr marL="0" indent="1828800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/>
          <p:nvPr>
            <p:ph type="title"/>
          </p:nvPr>
        </p:nvSpPr>
        <p:spPr>
          <a:xfrm>
            <a:off x="685801" y="609600"/>
            <a:ext cx="10131426" cy="1456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10579886" y="5943917"/>
            <a:ext cx="237342" cy="2311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85750" marR="0" indent="-28575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1pPr>
      <a:lvl2pPr marL="778668" marR="0" indent="-321468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2pPr>
      <a:lvl3pPr marL="1281792" marR="0" indent="-367392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3pPr>
      <a:lvl4pPr marL="1628775" marR="0" indent="-257175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4pPr>
      <a:lvl5pPr marL="2085975" marR="0" indent="-257175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5pPr>
      <a:lvl6pPr marL="26289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6pPr>
      <a:lvl7pPr marL="30861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7pPr>
      <a:lvl8pPr marL="35433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8pPr>
      <a:lvl9pPr marL="40005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itle 1"/>
          <p:cNvSpPr txBox="1"/>
          <p:nvPr>
            <p:ph type="ctrTitle"/>
          </p:nvPr>
        </p:nvSpPr>
        <p:spPr>
          <a:xfrm>
            <a:off x="3962398" y="2650732"/>
            <a:ext cx="7197727" cy="1734999"/>
          </a:xfrm>
          <a:prstGeom prst="rect">
            <a:avLst/>
          </a:prstGeom>
        </p:spPr>
        <p:txBody>
          <a:bodyPr/>
          <a:lstStyle>
            <a:lvl1pPr>
              <a:defRPr cap="none"/>
            </a:lvl1pPr>
          </a:lstStyle>
          <a:p>
            <a:pPr/>
            <a:r>
              <a:t>Introduction to Physical Science</a:t>
            </a:r>
          </a:p>
        </p:txBody>
      </p:sp>
      <p:sp>
        <p:nvSpPr>
          <p:cNvPr id="178" name="Subtitle 2"/>
          <p:cNvSpPr txBox="1"/>
          <p:nvPr>
            <p:ph type="subTitle" sz="quarter" idx="1"/>
          </p:nvPr>
        </p:nvSpPr>
        <p:spPr>
          <a:xfrm>
            <a:off x="3794588" y="4411131"/>
            <a:ext cx="7533348" cy="1405468"/>
          </a:xfrm>
          <a:prstGeom prst="rect">
            <a:avLst/>
          </a:prstGeom>
        </p:spPr>
        <p:txBody>
          <a:bodyPr/>
          <a:lstStyle/>
          <a:p>
            <a:pPr>
              <a:defRPr cap="none" sz="2400"/>
            </a:pPr>
            <a:r>
              <a:t>Compounds and Nomenclature</a:t>
            </a:r>
          </a:p>
          <a:p>
            <a:pPr>
              <a:defRPr cap="none" sz="2400"/>
            </a:pPr>
            <a:r>
              <a:t>Presented by Robert Wagner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Example</a:t>
            </a:r>
          </a:p>
        </p:txBody>
      </p:sp>
      <p:sp>
        <p:nvSpPr>
          <p:cNvPr id="215" name="Content Placeholder 2"/>
          <p:cNvSpPr txBox="1"/>
          <p:nvPr>
            <p:ph type="body" sz="half" idx="1"/>
          </p:nvPr>
        </p:nvSpPr>
        <p:spPr>
          <a:xfrm>
            <a:off x="673101" y="2019051"/>
            <a:ext cx="5482841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The gemstone sapphire is mostly a compound of aluminum and oxygen that contains aluminum cations, </a:t>
            </a:r>
            <a14:m>
              <m:oMath>
                <m:r>
                  <a:rPr xmlns:a="http://schemas.openxmlformats.org/drawingml/2006/main" sz="29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A</m:t>
                </m:r>
                <m:sSup>
                  <m:e>
                    <m:r>
                      <a:rPr xmlns:a="http://schemas.openxmlformats.org/drawingml/2006/main" sz="29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l</m:t>
                    </m:r>
                  </m:e>
                  <m:sup>
                    <m:r>
                      <a:rPr xmlns:a="http://schemas.openxmlformats.org/drawingml/2006/main" sz="29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xmlns:a="http://schemas.openxmlformats.org/drawingml/2006/main" sz="29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+</m:t>
                    </m:r>
                  </m:sup>
                </m:sSup>
              </m:oMath>
            </a14:m>
            <a:r>
              <a:t>, and oxygen anions, </a:t>
            </a:r>
            <a14:m>
              <m:oMath>
                <m:sSup>
                  <m:e>
                    <m:r>
                      <a:rPr xmlns:a="http://schemas.openxmlformats.org/drawingml/2006/main" sz="31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O</m:t>
                    </m:r>
                  </m:e>
                  <m:sup>
                    <m:r>
                      <a:rPr xmlns:a="http://schemas.openxmlformats.org/drawingml/2006/main" sz="31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xmlns:a="http://schemas.openxmlformats.org/drawingml/2006/main" sz="31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-</m:t>
                    </m:r>
                  </m:sup>
                </m:sSup>
              </m:oMath>
            </a14:m>
            <a:r>
              <a:t>. What is the formula of this compound?</a:t>
            </a:r>
          </a:p>
        </p:txBody>
      </p:sp>
      <p:pic>
        <p:nvPicPr>
          <p:cNvPr id="216" name="Screen Shot 2021-02-28 at 5.36.04 PM.png" descr="Screen Shot 2021-02-28 at 5.36.0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04877" y="1895400"/>
            <a:ext cx="4634574" cy="4572985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Need to match positive and negative charges…"/>
          <p:cNvSpPr txBox="1"/>
          <p:nvPr/>
        </p:nvSpPr>
        <p:spPr>
          <a:xfrm>
            <a:off x="6893683" y="1954529"/>
            <a:ext cx="4456963" cy="32783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u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sup>
                  </m:s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/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</m:sup>
                  </m:sSup>
                </m:oMath>
              </m:oMathPara>
            </a14:m>
          </a:p>
          <a:p>
            <a:pPr/>
          </a:p>
          <a:p>
            <a:pPr/>
            <a:r>
              <a:t>Need to match positive and negative charges</a:t>
            </a:r>
          </a:p>
          <a:p>
            <a:pPr/>
          </a:p>
          <a:p>
            <a:pPr/>
            <a14:m>
              <m:oMath>
                <m:r>
                  <a:rPr xmlns:a="http://schemas.openxmlformats.org/drawingml/2006/main" sz="2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</m:t>
                </m:r>
                <m:r>
                  <a:rPr xmlns:a="http://schemas.openxmlformats.org/drawingml/2006/main" sz="2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2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A</m:t>
                </m:r>
                <m:sSup>
                  <m:e>
                    <m:r>
                      <a:rPr xmlns:a="http://schemas.openxmlformats.org/drawingml/2006/main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</m:t>
                    </m:r>
                  </m:e>
                  <m:sup>
                    <m:r>
                      <a:rPr xmlns:a="http://schemas.openxmlformats.org/drawingml/2006/main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xmlns:a="http://schemas.openxmlformats.org/drawingml/2006/main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sup>
                </m:sSup>
                <m:r>
                  <a:rPr xmlns:a="http://schemas.openxmlformats.org/drawingml/2006/main" sz="2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</m:oMath>
            </a14:m>
            <a:r>
              <a:t>6 positive charges</a:t>
            </a:r>
          </a:p>
          <a:p>
            <a:pPr/>
          </a:p>
          <a:p>
            <a:pPr/>
            <a14:m>
              <m:oMath>
                <m:r>
                  <a:rPr xmlns:a="http://schemas.openxmlformats.org/drawingml/2006/main" sz="2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3</m:t>
                </m:r>
                <m:r>
                  <a:rPr xmlns:a="http://schemas.openxmlformats.org/drawingml/2006/main" sz="2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sSup>
                  <m:e>
                    <m:r>
                      <a:rPr xmlns:a="http://schemas.openxmlformats.org/drawingml/2006/main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O</m:t>
                    </m:r>
                  </m:e>
                  <m:sup>
                    <m:r>
                      <a:rPr xmlns:a="http://schemas.openxmlformats.org/drawingml/2006/main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xmlns:a="http://schemas.openxmlformats.org/drawingml/2006/main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</m:sup>
                </m:sSup>
                <m:r>
                  <a:rPr xmlns:a="http://schemas.openxmlformats.org/drawingml/2006/main" sz="2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</m:oMath>
            </a14:m>
            <a:r>
              <a:t>6 negative charges</a:t>
            </a:r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sSub>
                    <m:e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</m:e>
                    <m:sub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sSub>
                    <m:e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</m:e>
                    <m:sub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b>
                  </m:sSub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Example</a:t>
            </a:r>
          </a:p>
        </p:txBody>
      </p:sp>
      <p:sp>
        <p:nvSpPr>
          <p:cNvPr id="220" name="Content Placeholder 2"/>
          <p:cNvSpPr txBox="1"/>
          <p:nvPr>
            <p:ph type="body" sz="half" idx="1"/>
          </p:nvPr>
        </p:nvSpPr>
        <p:spPr>
          <a:xfrm>
            <a:off x="673101" y="2019051"/>
            <a:ext cx="5482841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Baking powder contains calcium dihydrogen phosphate, and ionic compound composed of the ions </a:t>
            </a:r>
            <a14:m>
              <m:oMath>
                <m:r>
                  <a:rPr xmlns:a="http://schemas.openxmlformats.org/drawingml/2006/main" sz="30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C</m:t>
                </m:r>
                <m:sSup>
                  <m:e>
                    <m:r>
                      <a:rPr xmlns:a="http://schemas.openxmlformats.org/drawingml/2006/main" sz="30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a</m:t>
                    </m:r>
                  </m:e>
                  <m:sup>
                    <m:r>
                      <a:rPr xmlns:a="http://schemas.openxmlformats.org/drawingml/2006/main" sz="30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xmlns:a="http://schemas.openxmlformats.org/drawingml/2006/main" sz="30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+</m:t>
                    </m:r>
                  </m:sup>
                </m:sSup>
                <m:r>
                  <a:rPr xmlns:a="http://schemas.openxmlformats.org/drawingml/2006/main" sz="30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/>
                </m:r>
                <m:sSub>
                  <m:e>
                    <m:r>
                      <a:rPr xmlns:a="http://schemas.openxmlformats.org/drawingml/2006/main" sz="30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H</m:t>
                    </m:r>
                  </m:e>
                  <m:sub>
                    <m:r>
                      <a:rPr xmlns:a="http://schemas.openxmlformats.org/drawingml/2006/main" sz="30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xmlns:a="http://schemas.openxmlformats.org/drawingml/2006/main" sz="30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P</m:t>
                </m:r>
                <m:sSubSup>
                  <m:e>
                    <m:r>
                      <a:rPr xmlns:a="http://schemas.openxmlformats.org/drawingml/2006/main" sz="30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O</m:t>
                    </m:r>
                  </m:e>
                  <m:sub>
                    <m:r>
                      <a:rPr xmlns:a="http://schemas.openxmlformats.org/drawingml/2006/main" sz="30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4</m:t>
                    </m:r>
                  </m:sub>
                  <m:sup>
                    <m:r>
                      <a:rPr xmlns:a="http://schemas.openxmlformats.org/drawingml/2006/main" sz="30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-</m:t>
                    </m:r>
                  </m:sup>
                </m:sSubSup>
              </m:oMath>
            </a14:m>
            <a:r>
              <a:t> What is the formula of this compound?</a:t>
            </a:r>
          </a:p>
        </p:txBody>
      </p:sp>
      <p:pic>
        <p:nvPicPr>
          <p:cNvPr id="221" name="Screen Shot 2021-02-28 at 5.36.04 PM.png" descr="Screen Shot 2021-02-28 at 5.36.0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04877" y="1895400"/>
            <a:ext cx="4634574" cy="4572985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Need to match positive and negative charges…"/>
          <p:cNvSpPr txBox="1"/>
          <p:nvPr/>
        </p:nvSpPr>
        <p:spPr>
          <a:xfrm>
            <a:off x="6893683" y="1954529"/>
            <a:ext cx="4456963" cy="3291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u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sup>
                  </m:s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/>
                  </m:r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sSub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sub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</m:sup>
                  </m:sSubSup>
                </m:oMath>
              </m:oMathPara>
            </a14:m>
          </a:p>
          <a:p>
            <a:pPr/>
          </a:p>
          <a:p>
            <a:pPr/>
            <a:r>
              <a:t>Need to match positive and negative charges</a:t>
            </a:r>
          </a:p>
          <a:p>
            <a:pPr/>
          </a:p>
          <a:p>
            <a:pPr/>
            <a14:m>
              <m:oMath>
                <m:r>
                  <a:rPr xmlns:a="http://schemas.openxmlformats.org/drawingml/2006/main" sz="22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22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22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sSup>
                  <m:e>
                    <m:r>
                      <a:rPr xmlns:a="http://schemas.openxmlformats.org/drawingml/2006/main" sz="2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e>
                  <m:sup>
                    <m:r>
                      <a:rPr xmlns:a="http://schemas.openxmlformats.org/drawingml/2006/main" sz="2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xmlns:a="http://schemas.openxmlformats.org/drawingml/2006/main" sz="2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sup>
                </m:sSup>
                <m:r>
                  <a:rPr xmlns:a="http://schemas.openxmlformats.org/drawingml/2006/main" sz="22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</m:oMath>
            </a14:m>
            <a:r>
              <a:t>2 positive charges</a:t>
            </a:r>
          </a:p>
          <a:p>
            <a:pPr/>
          </a:p>
          <a:p>
            <a:pPr/>
            <a14:m>
              <m:oMath>
                <m:r>
                  <a:rPr xmlns:a="http://schemas.openxmlformats.org/drawingml/2006/main" sz="2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</m:t>
                </m:r>
                <m:r>
                  <a:rPr xmlns:a="http://schemas.openxmlformats.org/drawingml/2006/main" sz="2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sSub>
                  <m:e>
                    <m:r>
                      <a:rPr xmlns:a="http://schemas.openxmlformats.org/drawingml/2006/main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e>
                  <m:sub>
                    <m:r>
                      <a:rPr xmlns:a="http://schemas.openxmlformats.org/drawingml/2006/main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xmlns:a="http://schemas.openxmlformats.org/drawingml/2006/main" sz="2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sSubSup>
                  <m:e>
                    <m:r>
                      <a:rPr xmlns:a="http://schemas.openxmlformats.org/drawingml/2006/main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O</m:t>
                    </m:r>
                  </m:e>
                  <m:sub>
                    <m:r>
                      <a:rPr xmlns:a="http://schemas.openxmlformats.org/drawingml/2006/main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4</m:t>
                    </m:r>
                  </m:sub>
                  <m:sup>
                    <m:r>
                      <a:rPr xmlns:a="http://schemas.openxmlformats.org/drawingml/2006/main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</m:sup>
                </m:sSubSup>
                <m:r>
                  <a:rPr xmlns:a="http://schemas.openxmlformats.org/drawingml/2006/main" sz="2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</m:oMath>
            </a14:m>
            <a:r>
              <a:t>2 negative charges</a:t>
            </a:r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sub>
                  </m:sSub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Molecular Compounds</a:t>
            </a:r>
          </a:p>
        </p:txBody>
      </p:sp>
      <p:sp>
        <p:nvSpPr>
          <p:cNvPr id="225" name="Content Placeholder 2"/>
          <p:cNvSpPr txBox="1"/>
          <p:nvPr>
            <p:ph type="body" sz="half" idx="1"/>
          </p:nvPr>
        </p:nvSpPr>
        <p:spPr>
          <a:xfrm>
            <a:off x="469901" y="2057151"/>
            <a:ext cx="6136662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Atoms are sharing rather than transferring electrons</a:t>
            </a:r>
          </a:p>
          <a:p>
            <a:pPr lvl="1" marL="742950" indent="-285750">
              <a:defRPr sz="2400"/>
            </a:pPr>
            <a:r>
              <a:t>Combination of nonmetals</a:t>
            </a:r>
          </a:p>
          <a:p>
            <a:pPr>
              <a:defRPr sz="2400"/>
            </a:pPr>
            <a:r>
              <a:t>Properties of molecular compounds </a:t>
            </a:r>
          </a:p>
          <a:p>
            <a:pPr lvl="1" marL="742950" indent="-285750">
              <a:defRPr sz="2400"/>
            </a:pPr>
            <a:r>
              <a:t>Liquids or gases </a:t>
            </a:r>
          </a:p>
          <a:p>
            <a:pPr lvl="1" marL="742950" indent="-285750">
              <a:defRPr sz="2400"/>
            </a:pPr>
            <a:r>
              <a:t>Melt and boil at low temperatures</a:t>
            </a:r>
          </a:p>
          <a:p>
            <a:pPr lvl="1" marL="742950" indent="-285750">
              <a:defRPr sz="2400"/>
            </a:pPr>
            <a:r>
              <a:t>Non-conductive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Example</a:t>
            </a:r>
          </a:p>
        </p:txBody>
      </p:sp>
      <p:sp>
        <p:nvSpPr>
          <p:cNvPr id="228" name="Content Placeholder 2"/>
          <p:cNvSpPr txBox="1"/>
          <p:nvPr>
            <p:ph type="body" sz="half" idx="1"/>
          </p:nvPr>
        </p:nvSpPr>
        <p:spPr>
          <a:xfrm>
            <a:off x="673101" y="2019051"/>
            <a:ext cx="5482841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Predict whether the following compounds are ionic or molecular:</a:t>
            </a:r>
          </a:p>
          <a:p>
            <a:pPr lvl="1" marL="742950" indent="-285750">
              <a:defRPr sz="2400"/>
            </a:pPr>
            <a14:m>
              <m:oMath>
                <m:r>
                  <a:rPr xmlns:a="http://schemas.openxmlformats.org/drawingml/2006/main" sz="27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K</m:t>
                </m:r>
                <m:r>
                  <a:rPr xmlns:a="http://schemas.openxmlformats.org/drawingml/2006/main" sz="27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I</m:t>
                </m:r>
              </m:oMath>
            </a14:m>
            <a:r>
              <a:t> - the source of iodine in table salt</a:t>
            </a:r>
          </a:p>
          <a:p>
            <a:pPr lvl="1" marL="742950" indent="-285750">
              <a:defRPr sz="2400"/>
            </a:pPr>
            <a14:m>
              <m:oMath>
                <m:sSub>
                  <m:e>
                    <m:r>
                      <a:rPr xmlns:a="http://schemas.openxmlformats.org/drawingml/2006/main" sz="29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H</m:t>
                    </m:r>
                  </m:e>
                  <m:sub>
                    <m:r>
                      <a:rPr xmlns:a="http://schemas.openxmlformats.org/drawingml/2006/main" sz="29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sSub>
                  <m:e>
                    <m:r>
                      <a:rPr xmlns:a="http://schemas.openxmlformats.org/drawingml/2006/main" sz="29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O</m:t>
                    </m:r>
                  </m:e>
                  <m:sub>
                    <m:r>
                      <a:rPr xmlns:a="http://schemas.openxmlformats.org/drawingml/2006/main" sz="29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</m:oMath>
            </a14:m>
            <a:r>
              <a:t> - Hydrogen peroxide</a:t>
            </a:r>
          </a:p>
          <a:p>
            <a:pPr lvl="1" marL="742950" indent="-285750">
              <a:defRPr sz="2400"/>
            </a:pPr>
            <a14:m>
              <m:oMath>
                <m:r>
                  <a:rPr xmlns:a="http://schemas.openxmlformats.org/drawingml/2006/main" sz="30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C</m:t>
                </m:r>
                <m:r>
                  <a:rPr xmlns:a="http://schemas.openxmlformats.org/drawingml/2006/main" sz="30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H</m:t>
                </m:r>
                <m:r>
                  <a:rPr xmlns:a="http://schemas.openxmlformats.org/drawingml/2006/main" sz="30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C</m:t>
                </m:r>
                <m:sSub>
                  <m:e>
                    <m:r>
                      <a:rPr xmlns:a="http://schemas.openxmlformats.org/drawingml/2006/main" sz="30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l</m:t>
                    </m:r>
                  </m:e>
                  <m:sub>
                    <m:r>
                      <a:rPr xmlns:a="http://schemas.openxmlformats.org/drawingml/2006/main" sz="30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3</m:t>
                    </m:r>
                  </m:sub>
                </m:sSub>
              </m:oMath>
            </a14:m>
            <a:r>
              <a:t> - Chloroform</a:t>
            </a:r>
          </a:p>
          <a:p>
            <a:pPr lvl="1" marL="742950" indent="-285750">
              <a:defRPr sz="2400"/>
            </a:pPr>
            <a14:m>
              <m:oMath>
                <m:r>
                  <a:rPr xmlns:a="http://schemas.openxmlformats.org/drawingml/2006/main" sz="29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L</m:t>
                </m:r>
                <m:sSub>
                  <m:e>
                    <m:r>
                      <a:rPr xmlns:a="http://schemas.openxmlformats.org/drawingml/2006/main" sz="29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i</m:t>
                    </m:r>
                  </m:e>
                  <m:sub>
                    <m:r>
                      <a:rPr xmlns:a="http://schemas.openxmlformats.org/drawingml/2006/main" sz="29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xmlns:a="http://schemas.openxmlformats.org/drawingml/2006/main" sz="29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C</m:t>
                </m:r>
                <m:sSub>
                  <m:e>
                    <m:r>
                      <a:rPr xmlns:a="http://schemas.openxmlformats.org/drawingml/2006/main" sz="29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O</m:t>
                    </m:r>
                  </m:e>
                  <m:sub>
                    <m:r>
                      <a:rPr xmlns:a="http://schemas.openxmlformats.org/drawingml/2006/main" sz="29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3</m:t>
                    </m:r>
                  </m:sub>
                </m:sSub>
              </m:oMath>
            </a14:m>
            <a:r>
              <a:t> - Used in antidepressants</a:t>
            </a:r>
          </a:p>
        </p:txBody>
      </p:sp>
      <p:pic>
        <p:nvPicPr>
          <p:cNvPr id="229" name="Screen Shot 2021-02-28 at 5.36.04 PM.png" descr="Screen Shot 2021-02-28 at 5.36.0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04877" y="1895400"/>
            <a:ext cx="4634574" cy="4572985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: Potassium(K) is a metal, Iodine(I) is a nonmetal - Ionic…"/>
          <p:cNvSpPr txBox="1"/>
          <p:nvPr/>
        </p:nvSpPr>
        <p:spPr>
          <a:xfrm>
            <a:off x="6893683" y="1954529"/>
            <a:ext cx="4456963" cy="4746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2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2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2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2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2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u</m:t>
                  </m:r>
                  <m:r>
                    <a:rPr xmlns:a="http://schemas.openxmlformats.org/drawingml/2006/main" sz="2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2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2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2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2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2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2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e>
                    <m:sub>
                      <m:r>
                        <a:rPr xmlns:a="http://schemas.openxmlformats.org/drawingml/2006/mai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sSub>
                    <m:e>
                      <m:r>
                        <a:rPr xmlns:a="http://schemas.openxmlformats.org/drawingml/2006/mai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</m:e>
                    <m:sub>
                      <m:r>
                        <a:rPr xmlns:a="http://schemas.openxmlformats.org/drawingml/2006/mai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2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2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2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H</m:t>
                  </m:r>
                  <m:r>
                    <a:rPr xmlns:a="http://schemas.openxmlformats.org/drawingml/2006/main" sz="2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sSub>
                    <m:e>
                      <m:r>
                        <a:rPr xmlns:a="http://schemas.openxmlformats.org/drawingml/2006/mai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</m:e>
                    <m:sub>
                      <m:r>
                        <a:rPr xmlns:a="http://schemas.openxmlformats.org/drawingml/2006/mai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b>
                  </m:sSub>
                  <m:r>
                    <a:rPr xmlns:a="http://schemas.openxmlformats.org/drawingml/2006/main" sz="2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2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/>
                  </m:r>
                  <m:r>
                    <a:rPr xmlns:a="http://schemas.openxmlformats.org/drawingml/2006/main" sz="2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sSub>
                    <m:e>
                      <m:r>
                        <a:rPr xmlns:a="http://schemas.openxmlformats.org/drawingml/2006/mai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e>
                    <m:sub>
                      <m:r>
                        <a:rPr xmlns:a="http://schemas.openxmlformats.org/drawingml/2006/mai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2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sSub>
                    <m:e>
                      <m:r>
                        <a:rPr xmlns:a="http://schemas.openxmlformats.org/drawingml/2006/mai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</m:e>
                    <m:sub>
                      <m:r>
                        <a:rPr xmlns:a="http://schemas.openxmlformats.org/drawingml/2006/mai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b>
                  </m:sSub>
                </m:oMath>
              </m:oMathPara>
            </a14:m>
          </a:p>
          <a:p>
            <a:pPr/>
          </a:p>
          <a:p>
            <a:pPr/>
            <a14:m>
              <m:oMath>
                <m:r>
                  <a:rPr xmlns:a="http://schemas.openxmlformats.org/drawingml/2006/main" sz="2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K</m:t>
                </m:r>
                <m:r>
                  <a:rPr xmlns:a="http://schemas.openxmlformats.org/drawingml/2006/main" sz="2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</m:oMath>
            </a14:m>
            <a:r>
              <a:t>: Potassium(K) is a metal, Iodine(I) is a nonmetal - Ionic</a:t>
            </a:r>
          </a:p>
          <a:p>
            <a:pPr/>
          </a:p>
          <a:p>
            <a:pPr/>
            <a14:m>
              <m:oMath>
                <m:sSub>
                  <m:e>
                    <m:r>
                      <a:rPr xmlns:a="http://schemas.openxmlformats.org/drawingml/2006/main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e>
                  <m:sub>
                    <m:r>
                      <a:rPr xmlns:a="http://schemas.openxmlformats.org/drawingml/2006/main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sSub>
                  <m:e>
                    <m:r>
                      <a:rPr xmlns:a="http://schemas.openxmlformats.org/drawingml/2006/main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O</m:t>
                    </m:r>
                  </m:e>
                  <m:sub>
                    <m:r>
                      <a:rPr xmlns:a="http://schemas.openxmlformats.org/drawingml/2006/main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</m:oMath>
            </a14:m>
            <a:r>
              <a:t>: Hydrogen(H) is a nonmetal and Oxygen(O) is a nonmetal - Molecular</a:t>
            </a:r>
          </a:p>
          <a:p>
            <a:pPr/>
          </a:p>
          <a:p>
            <a:pPr/>
            <a14:m>
              <m:oMath>
                <m:r>
                  <a:rPr xmlns:a="http://schemas.openxmlformats.org/drawingml/2006/main" sz="22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r>
                  <a:rPr xmlns:a="http://schemas.openxmlformats.org/drawingml/2006/main" sz="22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H</m:t>
                </m:r>
                <m:r>
                  <a:rPr xmlns:a="http://schemas.openxmlformats.org/drawingml/2006/main" sz="22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sSub>
                  <m:e>
                    <m:r>
                      <a:rPr xmlns:a="http://schemas.openxmlformats.org/drawingml/2006/main" sz="2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</m:t>
                    </m:r>
                  </m:e>
                  <m:sub>
                    <m:r>
                      <a:rPr xmlns:a="http://schemas.openxmlformats.org/drawingml/2006/main" sz="2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sub>
                </m:sSub>
              </m:oMath>
            </a14:m>
            <a:r>
              <a:t>: Carbon(C) is a nonmetal, Hydrogen(H) is a nonmetal, and Chlorine(Cl) is a nonmetal - Molecular</a:t>
            </a:r>
          </a:p>
          <a:p>
            <a:pPr/>
          </a:p>
          <a:p>
            <a:pPr/>
            <a14:m>
              <m:oMath>
                <m:r>
                  <a:rPr xmlns:a="http://schemas.openxmlformats.org/drawingml/2006/main" sz="2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</m:t>
                </m:r>
                <m:sSub>
                  <m:e>
                    <m:r>
                      <a:rPr xmlns:a="http://schemas.openxmlformats.org/drawingml/2006/main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e>
                  <m:sub>
                    <m:r>
                      <a:rPr xmlns:a="http://schemas.openxmlformats.org/drawingml/2006/main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xmlns:a="http://schemas.openxmlformats.org/drawingml/2006/main" sz="2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sSub>
                  <m:e>
                    <m:r>
                      <a:rPr xmlns:a="http://schemas.openxmlformats.org/drawingml/2006/main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O</m:t>
                    </m:r>
                  </m:e>
                  <m:sub>
                    <m:r>
                      <a:rPr xmlns:a="http://schemas.openxmlformats.org/drawingml/2006/main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sub>
                </m:sSub>
              </m:oMath>
            </a14:m>
            <a:r>
              <a:t>: Lithium(Li) is a metal, Carbonate</a:t>
            </a:r>
            <a14:m>
              <m:oMath>
                <m:r>
                  <a:rPr xmlns:a="http://schemas.openxmlformats.org/drawingml/2006/main" sz="2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2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sSub>
                  <m:e>
                    <m:r>
                      <a:rPr xmlns:a="http://schemas.openxmlformats.org/drawingml/2006/main" sz="2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O</m:t>
                    </m:r>
                  </m:e>
                  <m:sub>
                    <m:r>
                      <a:rPr xmlns:a="http://schemas.openxmlformats.org/drawingml/2006/main" sz="2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sub>
                </m:sSub>
                <m:r>
                  <a:rPr xmlns:a="http://schemas.openxmlformats.org/drawingml/2006/main" sz="2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is a polyatomic ion - Ionic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Naming - Ionic Compounds (Monatomic)</a:t>
            </a:r>
          </a:p>
        </p:txBody>
      </p:sp>
      <p:sp>
        <p:nvSpPr>
          <p:cNvPr id="233" name="Content Placeholder 2"/>
          <p:cNvSpPr txBox="1"/>
          <p:nvPr>
            <p:ph type="body" sz="half" idx="1"/>
          </p:nvPr>
        </p:nvSpPr>
        <p:spPr>
          <a:xfrm>
            <a:off x="673101" y="2019051"/>
            <a:ext cx="3970458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Nomenclature - collection of rules for naming things</a:t>
            </a:r>
          </a:p>
          <a:p>
            <a:pPr>
              <a:defRPr sz="2400"/>
            </a:pPr>
            <a:r>
              <a:t>Monatomic ions</a:t>
            </a:r>
          </a:p>
          <a:p>
            <a:pPr lvl="1" marL="742950" indent="-285750">
              <a:defRPr sz="2400"/>
            </a:pPr>
            <a:r>
              <a:t>Name of cation (metal)</a:t>
            </a:r>
          </a:p>
          <a:p>
            <a:pPr lvl="1" marL="742950" indent="-285750">
              <a:defRPr sz="2400"/>
            </a:pPr>
            <a:r>
              <a:t>Name of anion (nonmetal) using suffix -ide</a:t>
            </a:r>
          </a:p>
        </p:txBody>
      </p:sp>
      <p:pic>
        <p:nvPicPr>
          <p:cNvPr id="234" name="Screen Shot 2021-05-22 at 2.31.27 PM.png" descr="Screen Shot 2021-05-22 at 2.31.27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57942" y="2972654"/>
            <a:ext cx="7274774" cy="2418476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Image Credit: OpenStax Chemistry - Table 2.7 CC BY 4.0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Chemistry - Table 2.7 CC BY 4.0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Naming - Ionic Compounds (Polyatomic)</a:t>
            </a:r>
          </a:p>
        </p:txBody>
      </p:sp>
      <p:sp>
        <p:nvSpPr>
          <p:cNvPr id="238" name="Content Placeholder 2"/>
          <p:cNvSpPr txBox="1"/>
          <p:nvPr>
            <p:ph type="body" sz="half" idx="1"/>
          </p:nvPr>
        </p:nvSpPr>
        <p:spPr>
          <a:xfrm>
            <a:off x="673101" y="2019051"/>
            <a:ext cx="3970458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Monatomic ions</a:t>
            </a:r>
          </a:p>
          <a:p>
            <a:pPr lvl="1" marL="742950" indent="-285750">
              <a:defRPr sz="2400"/>
            </a:pPr>
            <a:r>
              <a:t>Name of cation</a:t>
            </a:r>
          </a:p>
          <a:p>
            <a:pPr lvl="1" marL="742950" indent="-285750">
              <a:defRPr sz="2400"/>
            </a:pPr>
            <a:r>
              <a:t>Name of anion</a:t>
            </a:r>
          </a:p>
        </p:txBody>
      </p:sp>
      <p:pic>
        <p:nvPicPr>
          <p:cNvPr id="239" name="Screen Shot 2021-05-22 at 2.33.31 PM.png" descr="Screen Shot 2021-05-22 at 2.33.31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94131" y="2911892"/>
            <a:ext cx="7658101" cy="2540001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Image Credit: OpenStax Chemistry - Table 2.8 CC BY 4.0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Chemistry - Table 2.8 CC BY 4.0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Naming - Metal Ions</a:t>
            </a:r>
          </a:p>
        </p:txBody>
      </p:sp>
      <p:sp>
        <p:nvSpPr>
          <p:cNvPr id="243" name="Content Placeholder 2"/>
          <p:cNvSpPr txBox="1"/>
          <p:nvPr>
            <p:ph type="body" sz="half" idx="1"/>
          </p:nvPr>
        </p:nvSpPr>
        <p:spPr>
          <a:xfrm>
            <a:off x="673101" y="2019051"/>
            <a:ext cx="3970458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Metal ions</a:t>
            </a:r>
          </a:p>
          <a:p>
            <a:pPr lvl="1" marL="742950" indent="-285750">
              <a:defRPr sz="2400"/>
            </a:pPr>
            <a:r>
              <a:t>Metal ion with charge in parentheses after the metal</a:t>
            </a:r>
          </a:p>
          <a:p>
            <a:pPr lvl="1" marL="742950" indent="-285750">
              <a:defRPr sz="2400"/>
            </a:pPr>
            <a:r>
              <a:t>Name of anion with -ide suffix</a:t>
            </a:r>
          </a:p>
        </p:txBody>
      </p:sp>
      <p:sp>
        <p:nvSpPr>
          <p:cNvPr id="244" name="Image Credit: OpenStax Chemistry - Table 2.9 CC BY 4.0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Chemistry - Table 2.9 CC BY 4.0</a:t>
            </a:r>
          </a:p>
        </p:txBody>
      </p:sp>
      <p:pic>
        <p:nvPicPr>
          <p:cNvPr id="245" name="Screen Shot 2021-05-22 at 2.35.44 PM.png" descr="Screen Shot 2021-05-22 at 2.35.4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11137" y="2468745"/>
            <a:ext cx="6434193" cy="34262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Example</a:t>
            </a:r>
          </a:p>
        </p:txBody>
      </p:sp>
      <p:sp>
        <p:nvSpPr>
          <p:cNvPr id="248" name="Content Placeholder 2"/>
          <p:cNvSpPr txBox="1"/>
          <p:nvPr>
            <p:ph type="body" sz="half" idx="1"/>
          </p:nvPr>
        </p:nvSpPr>
        <p:spPr>
          <a:xfrm>
            <a:off x="673101" y="2019051"/>
            <a:ext cx="5482841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Name the following ionic compounds:</a:t>
            </a:r>
          </a:p>
          <a:p>
            <a:pPr lvl="1" marL="742950" indent="-285750">
              <a:defRPr sz="2400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0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F</m:t>
                  </m:r>
                  <m:sSub>
                    <m:e>
                      <m:r>
                        <a:rPr xmlns:a="http://schemas.openxmlformats.org/drawingml/2006/main" sz="30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</m:e>
                    <m:sub>
                      <m:r>
                        <a:rPr xmlns:a="http://schemas.openxmlformats.org/drawingml/2006/main" sz="30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sSub>
                    <m:e>
                      <m:r>
                        <a:rPr xmlns:a="http://schemas.openxmlformats.org/drawingml/2006/main" sz="30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b>
                      <m:r>
                        <a:rPr xmlns:a="http://schemas.openxmlformats.org/drawingml/2006/main" sz="30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b>
                  </m:sSub>
                </m:oMath>
              </m:oMathPara>
            </a14:m>
          </a:p>
          <a:p>
            <a:pPr lvl="1" marL="742950" indent="-285750">
              <a:defRPr sz="2400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0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0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u</m:t>
                  </m:r>
                  <m:r>
                    <a:rPr xmlns:a="http://schemas.openxmlformats.org/drawingml/2006/main" sz="30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30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e</m:t>
                  </m:r>
                </m:oMath>
              </m:oMathPara>
            </a14:m>
          </a:p>
          <a:p>
            <a:pPr lvl="1" marL="742950" indent="-285750">
              <a:defRPr sz="2400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8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28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8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N</m:t>
                  </m:r>
                </m:oMath>
              </m:oMathPara>
            </a14:m>
          </a:p>
          <a:p>
            <a:pPr lvl="1" marL="742950" indent="-285750">
              <a:defRPr sz="2400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0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T</m:t>
                  </m:r>
                  <m:sSub>
                    <m:e>
                      <m:r>
                        <a:rPr xmlns:a="http://schemas.openxmlformats.org/drawingml/2006/main" sz="30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e>
                    <m:sub>
                      <m:r>
                        <a:rPr xmlns:a="http://schemas.openxmlformats.org/drawingml/2006/main" sz="30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30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0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S</m:t>
                  </m:r>
                  <m:sSub>
                    <m:e>
                      <m:r>
                        <a:rPr xmlns:a="http://schemas.openxmlformats.org/drawingml/2006/main" sz="30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</m:e>
                    <m:sub>
                      <m:r>
                        <a:rPr xmlns:a="http://schemas.openxmlformats.org/drawingml/2006/main" sz="30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sub>
                  </m:sSub>
                  <m:sSub>
                    <m:e>
                      <m:r>
                        <a:rPr xmlns:a="http://schemas.openxmlformats.org/drawingml/2006/main" sz="30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e>
                    <m:sub>
                      <m:r>
                        <a:rPr xmlns:a="http://schemas.openxmlformats.org/drawingml/2006/main" sz="30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b>
                  </m:sSub>
                </m:oMath>
              </m:oMathPara>
            </a14:m>
          </a:p>
        </p:txBody>
      </p:sp>
      <p:pic>
        <p:nvPicPr>
          <p:cNvPr id="249" name="Screen Shot 2021-02-28 at 5.36.04 PM.png" descr="Screen Shot 2021-02-28 at 5.36.0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04877" y="1895400"/>
            <a:ext cx="4634574" cy="4572985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Iron(III) Sulfide…"/>
          <p:cNvSpPr txBox="1"/>
          <p:nvPr/>
        </p:nvSpPr>
        <p:spPr>
          <a:xfrm>
            <a:off x="6868283" y="1929129"/>
            <a:ext cx="4507763" cy="3170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sSup>
                    <m:e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p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</m:sup>
                  </m:sSup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  <m:sSup>
                    <m:e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</m:e>
                    <m:sup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</m:sup>
                  </m:sSup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p>
                    <m:e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e>
                    <m:sup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</m:sup>
                  </m:sSup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/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  <m:sSubSup>
                    <m:e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</m:e>
                    <m:sub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sub>
                    <m:sup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</m:sup>
                  </m:sSubSup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sup>
                  </m:s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sup>
                  </m:s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sup>
                  </m:s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/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sup>
                  </m:sSup>
                </m:oMath>
              </m:oMathPara>
            </a14:m>
          </a:p>
          <a:p>
            <a:pPr/>
          </a:p>
          <a:p>
            <a:pPr marL="300789" indent="-300789">
              <a:buSzPct val="100000"/>
              <a:buAutoNum type="arabicParenR" startAt="1"/>
            </a:pPr>
            <a:r>
              <a:t>Iron(III) Sulfide</a:t>
            </a:r>
          </a:p>
          <a:p>
            <a:pPr/>
          </a:p>
          <a:p>
            <a:pPr/>
            <a:r>
              <a:t>2) Copper(II) Selenide</a:t>
            </a:r>
          </a:p>
          <a:p>
            <a:pPr/>
          </a:p>
          <a:p>
            <a:pPr/>
            <a:r>
              <a:t>3) Gallium(III) Nitride</a:t>
            </a:r>
          </a:p>
          <a:p>
            <a:pPr/>
          </a:p>
          <a:p>
            <a:pPr/>
            <a:r>
              <a:t>4) Titanium(III) Sulfate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Molecular (Covalent) Compounds</a:t>
            </a:r>
          </a:p>
        </p:txBody>
      </p:sp>
      <p:sp>
        <p:nvSpPr>
          <p:cNvPr id="253" name="Content Placeholder 2"/>
          <p:cNvSpPr txBox="1"/>
          <p:nvPr>
            <p:ph type="body" sz="half" idx="1"/>
          </p:nvPr>
        </p:nvSpPr>
        <p:spPr>
          <a:xfrm>
            <a:off x="673101" y="2019051"/>
            <a:ext cx="3970458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Different ratios are possible (</a:t>
            </a:r>
            <a14:m>
              <m:oMath>
                <m:r>
                  <a:rPr xmlns:a="http://schemas.openxmlformats.org/drawingml/2006/main" sz="30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C</m:t>
                </m:r>
                <m:r>
                  <a:rPr xmlns:a="http://schemas.openxmlformats.org/drawingml/2006/main" sz="30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O</m:t>
                </m:r>
                <m:r>
                  <a:rPr xmlns:a="http://schemas.openxmlformats.org/drawingml/2006/main" sz="30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/>
                </m:r>
                <m:r>
                  <a:rPr xmlns:a="http://schemas.openxmlformats.org/drawingml/2006/main" sz="30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C</m:t>
                </m:r>
                <m:sSub>
                  <m:e>
                    <m:r>
                      <a:rPr xmlns:a="http://schemas.openxmlformats.org/drawingml/2006/main" sz="30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O</m:t>
                    </m:r>
                  </m:e>
                  <m:sub>
                    <m:r>
                      <a:rPr xmlns:a="http://schemas.openxmlformats.org/drawingml/2006/main" sz="30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</m:oMath>
            </a14:m>
            <a:r>
              <a:t>)</a:t>
            </a:r>
          </a:p>
          <a:p>
            <a:pPr lvl="1" marL="742950" indent="-285750">
              <a:defRPr sz="2400"/>
            </a:pPr>
            <a:r>
              <a:t>Use prefixes to specify the number of atoms of each element</a:t>
            </a:r>
          </a:p>
          <a:p>
            <a:pPr lvl="1" marL="742950" indent="-285750">
              <a:defRPr sz="2400"/>
            </a:pPr>
            <a:r>
              <a:t>Mono- is not included if the first element has only one atom</a:t>
            </a:r>
          </a:p>
        </p:txBody>
      </p:sp>
      <p:sp>
        <p:nvSpPr>
          <p:cNvPr id="254" name="Image Credit: OpenStax Chemistry - Table 2.10 CC BY 4.0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Chemistry - Table 2.10 CC BY 4.0</a:t>
            </a:r>
          </a:p>
        </p:txBody>
      </p:sp>
      <p:pic>
        <p:nvPicPr>
          <p:cNvPr id="255" name="Screen Shot 2021-05-22 at 2.47.15 PM.png" descr="Screen Shot 2021-05-22 at 2.47.15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43655" y="2627069"/>
            <a:ext cx="7216521" cy="31096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Molecular (Covalent) Compounds</a:t>
            </a:r>
          </a:p>
        </p:txBody>
      </p:sp>
      <p:sp>
        <p:nvSpPr>
          <p:cNvPr id="258" name="Content Placeholder 2"/>
          <p:cNvSpPr txBox="1"/>
          <p:nvPr>
            <p:ph type="body" sz="half" idx="1"/>
          </p:nvPr>
        </p:nvSpPr>
        <p:spPr>
          <a:xfrm>
            <a:off x="673101" y="2019051"/>
            <a:ext cx="3970458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Different ratios are possible (</a:t>
            </a:r>
            <a14:m>
              <m:oMath>
                <m:r>
                  <a:rPr xmlns:a="http://schemas.openxmlformats.org/drawingml/2006/main" sz="30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C</m:t>
                </m:r>
                <m:r>
                  <a:rPr xmlns:a="http://schemas.openxmlformats.org/drawingml/2006/main" sz="30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O</m:t>
                </m:r>
                <m:r>
                  <a:rPr xmlns:a="http://schemas.openxmlformats.org/drawingml/2006/main" sz="30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/>
                </m:r>
                <m:r>
                  <a:rPr xmlns:a="http://schemas.openxmlformats.org/drawingml/2006/main" sz="30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C</m:t>
                </m:r>
                <m:sSub>
                  <m:e>
                    <m:r>
                      <a:rPr xmlns:a="http://schemas.openxmlformats.org/drawingml/2006/main" sz="30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O</m:t>
                    </m:r>
                  </m:e>
                  <m:sub>
                    <m:r>
                      <a:rPr xmlns:a="http://schemas.openxmlformats.org/drawingml/2006/main" sz="30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</m:oMath>
            </a14:m>
            <a:r>
              <a:t>)</a:t>
            </a:r>
          </a:p>
          <a:p>
            <a:pPr lvl="1" marL="742950" indent="-285750">
              <a:defRPr sz="2400"/>
            </a:pPr>
            <a:r>
              <a:t>Use prefixes to specify the number of atoms of each element</a:t>
            </a:r>
          </a:p>
          <a:p>
            <a:pPr lvl="1" marL="742950" indent="-285750">
              <a:defRPr sz="2400"/>
            </a:pPr>
            <a:r>
              <a:t>Mono- is not included if the first element has only one atom</a:t>
            </a:r>
          </a:p>
          <a:p>
            <a:pPr>
              <a:defRPr sz="2400"/>
            </a:pPr>
            <a:r>
              <a:t>Exceptions </a:t>
            </a:r>
            <a14:m>
              <m:oMath>
                <m:sSub>
                  <m:e>
                    <m:r>
                      <a:rPr xmlns:a="http://schemas.openxmlformats.org/drawingml/2006/main" sz="29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N</m:t>
                    </m:r>
                  </m:e>
                  <m:sub>
                    <m:r>
                      <a:rPr xmlns:a="http://schemas.openxmlformats.org/drawingml/2006/main" sz="29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xmlns:a="http://schemas.openxmlformats.org/drawingml/2006/main" sz="29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O</m:t>
                </m:r>
              </m:oMath>
            </a14:m>
            <a:r>
              <a:t> (Nitrous oxide)</a:t>
            </a:r>
          </a:p>
        </p:txBody>
      </p:sp>
      <p:sp>
        <p:nvSpPr>
          <p:cNvPr id="259" name="Image Credit: OpenStax Chemistry - Table 2.11 CC BY 4.0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Chemistry - Table 2.11 CC BY 4.0</a:t>
            </a:r>
          </a:p>
        </p:txBody>
      </p:sp>
      <p:pic>
        <p:nvPicPr>
          <p:cNvPr id="260" name="Screen Shot 2021-05-22 at 2.48.44 PM.png" descr="Screen Shot 2021-05-22 at 2.48.4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72033" y="2626343"/>
            <a:ext cx="7204068" cy="31110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Chemical Reactions</a:t>
            </a:r>
          </a:p>
        </p:txBody>
      </p:sp>
      <p:sp>
        <p:nvSpPr>
          <p:cNvPr id="181" name="Content Placeholder 2"/>
          <p:cNvSpPr txBox="1"/>
          <p:nvPr>
            <p:ph type="body" sz="half" idx="1"/>
          </p:nvPr>
        </p:nvSpPr>
        <p:spPr>
          <a:xfrm>
            <a:off x="673101" y="2019051"/>
            <a:ext cx="4918402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In chemical reactions, the nucleus remains unchanged</a:t>
            </a:r>
          </a:p>
          <a:p>
            <a:pPr>
              <a:defRPr sz="2400"/>
            </a:pPr>
            <a:r>
              <a:t>Electrons can be added, lost or shared with other atoms</a:t>
            </a:r>
          </a:p>
          <a:p>
            <a:pPr>
              <a:defRPr sz="2400"/>
            </a:pPr>
            <a:r>
              <a:t>Ions - electrically charged particles formed when atoms either gain or lose electrons. </a:t>
            </a:r>
          </a:p>
        </p:txBody>
      </p:sp>
      <p:sp>
        <p:nvSpPr>
          <p:cNvPr id="182" name="Image Credit: Nauka, Public domain, via Wikimedia Commons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Nauka, Public domain, via Wikimedia Commons</a:t>
            </a:r>
          </a:p>
        </p:txBody>
      </p:sp>
      <p:pic>
        <p:nvPicPr>
          <p:cNvPr id="183" name="Screen Shot 2021-05-22 at 9.55.17 AM.png" descr="Screen Shot 2021-05-22 at 9.55.17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38709" y="2762915"/>
            <a:ext cx="6361232" cy="28379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Example</a:t>
            </a:r>
          </a:p>
        </p:txBody>
      </p:sp>
      <p:sp>
        <p:nvSpPr>
          <p:cNvPr id="263" name="Content Placeholder 2"/>
          <p:cNvSpPr txBox="1"/>
          <p:nvPr>
            <p:ph type="body" sz="half" idx="1"/>
          </p:nvPr>
        </p:nvSpPr>
        <p:spPr>
          <a:xfrm>
            <a:off x="673101" y="2019051"/>
            <a:ext cx="5482841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Name the following ionic compounds:</a:t>
            </a:r>
          </a:p>
          <a:p>
            <a:pPr lvl="1" marL="742950" indent="-285750">
              <a:defRPr sz="2400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0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S</m:t>
                  </m:r>
                  <m:sSub>
                    <m:e>
                      <m:r>
                        <a:rPr xmlns:a="http://schemas.openxmlformats.org/drawingml/2006/main" sz="30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30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sub>
                  </m:sSub>
                </m:oMath>
              </m:oMathPara>
            </a14:m>
          </a:p>
          <a:p>
            <a:pPr lvl="1" marL="742950" indent="-285750">
              <a:defRPr sz="2400"/>
            </a:pPr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30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e>
                    <m:sub>
                      <m:r>
                        <a:rPr xmlns:a="http://schemas.openxmlformats.org/drawingml/2006/main" sz="30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sSub>
                    <m:e>
                      <m:r>
                        <a:rPr xmlns:a="http://schemas.openxmlformats.org/drawingml/2006/main" sz="30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</m:e>
                    <m:sub>
                      <m:r>
                        <a:rPr xmlns:a="http://schemas.openxmlformats.org/drawingml/2006/main" sz="30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b>
                  </m:sSub>
                </m:oMath>
              </m:oMathPara>
            </a14:m>
          </a:p>
          <a:p>
            <a:pPr lvl="1" marL="742950" indent="-285750">
              <a:defRPr sz="2400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0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C</m:t>
                  </m:r>
                  <m:sSub>
                    <m:e>
                      <m:r>
                        <a:rPr xmlns:a="http://schemas.openxmlformats.org/drawingml/2006/main" sz="30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</m:e>
                    <m:sub>
                      <m:r>
                        <a:rPr xmlns:a="http://schemas.openxmlformats.org/drawingml/2006/main" sz="30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sSub>
                    <m:e>
                      <m:r>
                        <a:rPr xmlns:a="http://schemas.openxmlformats.org/drawingml/2006/main" sz="30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</m:e>
                    <m:sub>
                      <m:r>
                        <a:rPr xmlns:a="http://schemas.openxmlformats.org/drawingml/2006/main" sz="30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sub>
                  </m:sSub>
                </m:oMath>
              </m:oMathPara>
            </a14:m>
          </a:p>
          <a:p>
            <a:pPr lvl="1" marL="742950" indent="-285750">
              <a:defRPr sz="2400"/>
            </a:pPr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b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sub>
                  </m:sSub>
                  <m:sSub>
                    <m:e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</m:e>
                    <m:sub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sub>
                  </m:sSub>
                </m:oMath>
              </m:oMathPara>
            </a14:m>
          </a:p>
        </p:txBody>
      </p:sp>
      <p:pic>
        <p:nvPicPr>
          <p:cNvPr id="264" name="Screen Shot 2021-02-28 at 5.36.04 PM.png" descr="Screen Shot 2021-02-28 at 5.36.0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04877" y="1895400"/>
            <a:ext cx="4634574" cy="4572985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1) Sulfur Hexafluoride…"/>
          <p:cNvSpPr txBox="1"/>
          <p:nvPr/>
        </p:nvSpPr>
        <p:spPr>
          <a:xfrm>
            <a:off x="6868283" y="1929129"/>
            <a:ext cx="4507763" cy="1958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1) Sulfur Hexafluoride</a:t>
            </a:r>
          </a:p>
          <a:p>
            <a:pPr/>
          </a:p>
          <a:p>
            <a:pPr/>
            <a:r>
              <a:t>2) Dinitrogen Trioxide</a:t>
            </a:r>
          </a:p>
          <a:p>
            <a:pPr/>
          </a:p>
          <a:p>
            <a:pPr/>
            <a:r>
              <a:t>3) Dichlorine Heptoxide</a:t>
            </a:r>
          </a:p>
          <a:p>
            <a:pPr/>
          </a:p>
          <a:p>
            <a:pPr/>
            <a:r>
              <a:t>4) Tetraphosphorus Hexoxide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Binary Acids</a:t>
            </a:r>
          </a:p>
        </p:txBody>
      </p:sp>
      <p:sp>
        <p:nvSpPr>
          <p:cNvPr id="268" name="Content Placeholder 2"/>
          <p:cNvSpPr txBox="1"/>
          <p:nvPr>
            <p:ph type="body" sz="half" idx="1"/>
          </p:nvPr>
        </p:nvSpPr>
        <p:spPr>
          <a:xfrm>
            <a:off x="673101" y="2019051"/>
            <a:ext cx="3970458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Consists of hydrogen and one nonmetallic element</a:t>
            </a:r>
          </a:p>
          <a:p>
            <a:pPr lvl="1" marL="742950" indent="-285750">
              <a:defRPr sz="2400"/>
            </a:pPr>
            <a:r>
              <a:t>Hydrogen is changed to hydro-</a:t>
            </a:r>
          </a:p>
          <a:p>
            <a:pPr lvl="1" marL="742950" indent="-285750">
              <a:defRPr sz="2400"/>
            </a:pPr>
            <a:r>
              <a:t>The nonmetallic element name adds the -ic suffix</a:t>
            </a:r>
          </a:p>
          <a:p>
            <a:pPr lvl="1" marL="742950" indent="-285750">
              <a:defRPr sz="2400"/>
            </a:pPr>
            <a:r>
              <a:t>The word acid is added</a:t>
            </a:r>
          </a:p>
        </p:txBody>
      </p:sp>
      <p:sp>
        <p:nvSpPr>
          <p:cNvPr id="269" name="Image Credit: OpenStax Chemistry - Table 2.12 CC BY 4.0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Chemistry - Table 2.12 CC BY 4.0</a:t>
            </a:r>
          </a:p>
        </p:txBody>
      </p:sp>
      <p:pic>
        <p:nvPicPr>
          <p:cNvPr id="270" name="Screen Shot 2021-05-22 at 2.55.37 PM.png" descr="Screen Shot 2021-05-22 at 2.55.37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99035" y="2497765"/>
            <a:ext cx="6949988" cy="33682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Oxyacids</a:t>
            </a:r>
          </a:p>
        </p:txBody>
      </p:sp>
      <p:sp>
        <p:nvSpPr>
          <p:cNvPr id="273" name="Content Placeholder 2"/>
          <p:cNvSpPr txBox="1"/>
          <p:nvPr>
            <p:ph type="body" sz="half" idx="1"/>
          </p:nvPr>
        </p:nvSpPr>
        <p:spPr>
          <a:xfrm>
            <a:off x="673101" y="2019051"/>
            <a:ext cx="3970458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Contain hydrogen, oxygen and at least one other element</a:t>
            </a:r>
          </a:p>
          <a:p>
            <a:pPr lvl="1" marL="742950" indent="-285750">
              <a:defRPr sz="2400"/>
            </a:pPr>
            <a:r>
              <a:t>Omit hydrogen</a:t>
            </a:r>
          </a:p>
          <a:p>
            <a:pPr lvl="1" marL="742950" indent="-285750">
              <a:defRPr sz="2400"/>
            </a:pPr>
            <a:r>
              <a:t>Start with root name of anion</a:t>
            </a:r>
          </a:p>
          <a:p>
            <a:pPr lvl="1" marL="742950" indent="-285750">
              <a:defRPr sz="2400"/>
            </a:pPr>
            <a:r>
              <a:t>Replace -ate with -ic or -ite with -ous</a:t>
            </a:r>
          </a:p>
          <a:p>
            <a:pPr lvl="1" marL="742950" indent="-285750">
              <a:defRPr sz="2400"/>
            </a:pPr>
            <a:r>
              <a:t>Add “acid”</a:t>
            </a:r>
          </a:p>
        </p:txBody>
      </p:sp>
      <p:sp>
        <p:nvSpPr>
          <p:cNvPr id="274" name="Image Credit: OpenStax Chemistry - Table 2.13 CC BY 4.0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Chemistry - Table 2.13 CC BY 4.0</a:t>
            </a:r>
          </a:p>
        </p:txBody>
      </p:sp>
      <p:pic>
        <p:nvPicPr>
          <p:cNvPr id="275" name="Screen Shot 2021-05-22 at 2.58.11 PM.png" descr="Screen Shot 2021-05-22 at 2.58.11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31261" y="2103858"/>
            <a:ext cx="6926779" cy="41560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Summary</a:t>
            </a:r>
          </a:p>
        </p:txBody>
      </p:sp>
      <p:sp>
        <p:nvSpPr>
          <p:cNvPr id="278" name="Content Placeholder 2"/>
          <p:cNvSpPr txBox="1"/>
          <p:nvPr>
            <p:ph type="body" idx="1"/>
          </p:nvPr>
        </p:nvSpPr>
        <p:spPr>
          <a:xfrm>
            <a:off x="1030287" y="2040466"/>
            <a:ext cx="10131426" cy="3649134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Ionic compounds are formed when electrons are transferred between atoms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Molecular (covalent) compounds are formed when electrons are shared between atoms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Naming conventions for compounds vary depending on the specific types of bonds and the compounds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Anions and Cations</a:t>
            </a:r>
          </a:p>
        </p:txBody>
      </p:sp>
      <p:sp>
        <p:nvSpPr>
          <p:cNvPr id="186" name="Content Placeholder 2"/>
          <p:cNvSpPr txBox="1"/>
          <p:nvPr>
            <p:ph type="body" sz="half" idx="1"/>
          </p:nvPr>
        </p:nvSpPr>
        <p:spPr>
          <a:xfrm>
            <a:off x="673101" y="2019051"/>
            <a:ext cx="4703684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Cations - positive charge - lose electrons</a:t>
            </a:r>
          </a:p>
          <a:p>
            <a:pPr>
              <a:defRPr sz="2400"/>
            </a:pPr>
            <a:r>
              <a:t>Anions - negative charge - gain electrons</a:t>
            </a:r>
          </a:p>
          <a:p>
            <a:pPr>
              <a:defRPr sz="2400"/>
            </a:pPr>
            <a:r>
              <a:t>Examples</a:t>
            </a:r>
          </a:p>
          <a:p>
            <a:pPr lvl="1" marL="742950" indent="-285750">
              <a:defRPr sz="2400"/>
            </a:pPr>
            <a:r>
              <a:t>Group 1 - lose 1 electron</a:t>
            </a:r>
          </a:p>
          <a:p>
            <a:pPr lvl="1" marL="742950" indent="-285750">
              <a:defRPr sz="2400"/>
            </a:pPr>
            <a:r>
              <a:t>Group 2 - lose 2 electrons</a:t>
            </a:r>
          </a:p>
          <a:p>
            <a:pPr lvl="1" marL="742950" indent="-285750">
              <a:defRPr sz="2400"/>
            </a:pPr>
            <a:r>
              <a:t>Group 17 - gain 1 electron</a:t>
            </a:r>
          </a:p>
        </p:txBody>
      </p:sp>
      <p:sp>
        <p:nvSpPr>
          <p:cNvPr id="187" name="Image Credit: OpenStax Chemistry - Figure 2.29 CC BY 4.0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Chemistry - Figure 2.29 CC BY 4.0</a:t>
            </a:r>
          </a:p>
        </p:txBody>
      </p:sp>
      <p:pic>
        <p:nvPicPr>
          <p:cNvPr id="188" name="Screen Shot 2021-05-22 at 9.57.04 AM.png" descr="Screen Shot 2021-05-22 at 9.57.04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22553" y="1985563"/>
            <a:ext cx="6473469" cy="39862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Example</a:t>
            </a:r>
          </a:p>
        </p:txBody>
      </p:sp>
      <p:sp>
        <p:nvSpPr>
          <p:cNvPr id="191" name="Content Placeholder 2"/>
          <p:cNvSpPr txBox="1"/>
          <p:nvPr>
            <p:ph type="body" sz="half" idx="1"/>
          </p:nvPr>
        </p:nvSpPr>
        <p:spPr>
          <a:xfrm>
            <a:off x="673101" y="2019051"/>
            <a:ext cx="5482841" cy="432568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/>
            <a:r>
              <a:t>An ion found in some compounds used as antiperspirants contains 13 protons and 10 electrons. What is its symbol?</a:t>
            </a:r>
          </a:p>
        </p:txBody>
      </p:sp>
      <p:pic>
        <p:nvPicPr>
          <p:cNvPr id="192" name="Screen Shot 2021-02-28 at 5.36.04 PM.png" descr="Screen Shot 2021-02-28 at 5.36.0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04877" y="1895400"/>
            <a:ext cx="4634574" cy="4572985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Known: contains 13 protons and 10 electrons…"/>
          <p:cNvSpPr txBox="1"/>
          <p:nvPr/>
        </p:nvSpPr>
        <p:spPr>
          <a:xfrm>
            <a:off x="6893683" y="1954529"/>
            <a:ext cx="4456963" cy="3619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Known: contains 13 protons and 10 electrons</a:t>
            </a:r>
          </a:p>
          <a:p>
            <a:pPr/>
          </a:p>
          <a:p>
            <a:pPr/>
            <a:r>
              <a:t>13 protons implies that the atomic number is 13</a:t>
            </a:r>
          </a:p>
          <a:p>
            <a:pPr/>
          </a:p>
          <a:p>
            <a:pPr/>
            <a:r>
              <a:t>From the periodic table, this is Aluminum (Al)</a:t>
            </a:r>
          </a:p>
          <a:p>
            <a:pPr/>
          </a:p>
          <a:p>
            <a:pPr/>
            <a:r>
              <a:t>Charge: 13 positive and 10 negative means a net charge of 3+</a:t>
            </a:r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sSup>
                    <m:e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</m:e>
                    <m:sup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sup>
                  </m:sSup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Example</a:t>
            </a:r>
          </a:p>
        </p:txBody>
      </p:sp>
      <p:sp>
        <p:nvSpPr>
          <p:cNvPr id="196" name="Content Placeholder 2"/>
          <p:cNvSpPr txBox="1"/>
          <p:nvPr>
            <p:ph type="body" sz="half" idx="1"/>
          </p:nvPr>
        </p:nvSpPr>
        <p:spPr>
          <a:xfrm>
            <a:off x="673101" y="2019051"/>
            <a:ext cx="5482841" cy="432568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/>
            <a:r>
              <a:t>Magnesium and nitrogen react to form an ionic compound. Predict which forms an anion, which forms a cation, and the charges of each ion. Write the symbol for each ion and name them. </a:t>
            </a:r>
          </a:p>
        </p:txBody>
      </p:sp>
      <p:pic>
        <p:nvPicPr>
          <p:cNvPr id="197" name="Screen Shot 2021-02-28 at 5.36.04 PM.png" descr="Screen Shot 2021-02-28 at 5.36.0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04877" y="1895400"/>
            <a:ext cx="4634574" cy="4572985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Known: Magnesium and nitrogen…"/>
          <p:cNvSpPr txBox="1"/>
          <p:nvPr/>
        </p:nvSpPr>
        <p:spPr>
          <a:xfrm>
            <a:off x="6893683" y="1954529"/>
            <a:ext cx="4456963" cy="4746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Known: Magnesium and nitrogen</a:t>
            </a:r>
          </a:p>
          <a:p>
            <a:pPr/>
          </a:p>
          <a:p>
            <a:pPr/>
            <a:r>
              <a:t>Magnesium - group 2 (metal) - form positive ion (cation) </a:t>
            </a:r>
          </a:p>
          <a:p>
            <a:pPr/>
          </a:p>
          <a:p>
            <a:pPr/>
            <a:r>
              <a:t>Mg - loses to electrons - charge 2+</a:t>
            </a:r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sSup>
                    <m:e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</m:e>
                    <m:sup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sup>
                  </m:sSup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u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</m:oMath>
              </m:oMathPara>
            </a14:m>
          </a:p>
          <a:p>
            <a:pPr/>
          </a:p>
          <a:p>
            <a:pPr/>
            <a:r>
              <a:t>Nitrogen - group 15 (nonmetal) - form negative ion (anion)</a:t>
            </a:r>
          </a:p>
          <a:p>
            <a:pPr/>
          </a:p>
          <a:p>
            <a:pPr/>
            <a:r>
              <a:t>Nitrogen - gains 3 electrons - charge 3-</a:t>
            </a:r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sSup>
                    <m:e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e>
                    <m:sup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</m:sup>
                  </m:sSup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</m:oMath>
              </m:oMathPara>
            </a14:m>
          </a:p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Monatomic &amp; Polyatomic Ions</a:t>
            </a:r>
          </a:p>
        </p:txBody>
      </p:sp>
      <p:sp>
        <p:nvSpPr>
          <p:cNvPr id="201" name="Content Placeholder 2"/>
          <p:cNvSpPr txBox="1"/>
          <p:nvPr>
            <p:ph type="body" sz="half" idx="1"/>
          </p:nvPr>
        </p:nvSpPr>
        <p:spPr>
          <a:xfrm>
            <a:off x="673101" y="2019051"/>
            <a:ext cx="4843647" cy="4317399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Monatomic ions - formed from only one atom</a:t>
            </a:r>
          </a:p>
          <a:p>
            <a:pPr>
              <a:defRPr sz="2400"/>
            </a:pPr>
            <a:r>
              <a:t>Polyatomic ions - electrically charged molecules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Oxyanions - polyatomic ions that contain one or more oxygen atoms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Naming - Prefixes</a:t>
            </a:r>
          </a:p>
        </p:txBody>
      </p:sp>
      <p:sp>
        <p:nvSpPr>
          <p:cNvPr id="204" name="Content Placeholder 2"/>
          <p:cNvSpPr txBox="1"/>
          <p:nvPr>
            <p:ph type="body" sz="half" idx="1"/>
          </p:nvPr>
        </p:nvSpPr>
        <p:spPr>
          <a:xfrm>
            <a:off x="673101" y="2019051"/>
            <a:ext cx="4843647" cy="4317399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Suffixes:</a:t>
            </a:r>
          </a:p>
          <a:p>
            <a:pPr lvl="1" marL="742950" indent="-285750">
              <a:defRPr sz="2400"/>
            </a:pPr>
            <a:r>
              <a:t>-ate and -ite refer to ions containing more or fewer oxygen atoms</a:t>
            </a:r>
          </a:p>
          <a:p>
            <a:pPr>
              <a:defRPr sz="2400"/>
            </a:pPr>
            <a:r>
              <a:t>Prefixes:</a:t>
            </a:r>
          </a:p>
          <a:p>
            <a:pPr lvl="1" marL="742950" indent="-285750">
              <a:defRPr sz="2400"/>
            </a:pPr>
            <a:r>
              <a:t>Per- means more oxygen atoms than -ate</a:t>
            </a:r>
          </a:p>
          <a:p>
            <a:pPr lvl="1" marL="742950" indent="-285750">
              <a:defRPr sz="2400"/>
            </a:pPr>
            <a:r>
              <a:t>Hypo- means fewer oxygen atoms than -ite</a:t>
            </a:r>
          </a:p>
          <a:p>
            <a:pPr>
              <a:defRPr sz="2400"/>
            </a:pPr>
            <a:r>
              <a:t>Examples:</a:t>
            </a:r>
          </a:p>
        </p:txBody>
      </p:sp>
      <p:pic>
        <p:nvPicPr>
          <p:cNvPr id="205" name="Screen Shot 2021-02-28 at 5.36.04 PM.png" descr="Screen Shot 2021-02-28 at 5.36.0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05420" y="2291800"/>
            <a:ext cx="3822701" cy="3771901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Perchlorate:…"/>
          <p:cNvSpPr txBox="1"/>
          <p:nvPr/>
        </p:nvSpPr>
        <p:spPr>
          <a:xfrm>
            <a:off x="6995283" y="2386329"/>
            <a:ext cx="3642976" cy="222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Perchlorate: </a:t>
            </a:r>
            <a14:m>
              <m:oMath>
                <m:r>
                  <a:rPr xmlns:a="http://schemas.openxmlformats.org/drawingml/2006/main" sz="2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r>
                  <a:rPr xmlns:a="http://schemas.openxmlformats.org/drawingml/2006/main" sz="2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</m:t>
                </m:r>
                <m:sSubSup>
                  <m:e>
                    <m:r>
                      <a:rPr xmlns:a="http://schemas.openxmlformats.org/drawingml/2006/main" sz="2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O</m:t>
                    </m:r>
                  </m:e>
                  <m:sub>
                    <m:r>
                      <a:rPr xmlns:a="http://schemas.openxmlformats.org/drawingml/2006/main" sz="2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4</m:t>
                    </m:r>
                  </m:sub>
                  <m:sup>
                    <m:r>
                      <a:rPr xmlns:a="http://schemas.openxmlformats.org/drawingml/2006/main" sz="2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</m:sup>
                </m:sSubSup>
              </m:oMath>
            </a14:m>
          </a:p>
          <a:p>
            <a:pPr/>
          </a:p>
          <a:p>
            <a:pPr/>
            <a:r>
              <a:t>Chlorate: </a:t>
            </a:r>
            <a14:m>
              <m:oMath>
                <m:r>
                  <a:rPr xmlns:a="http://schemas.openxmlformats.org/drawingml/2006/main" sz="2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r>
                  <a:rPr xmlns:a="http://schemas.openxmlformats.org/drawingml/2006/main" sz="2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</m:t>
                </m:r>
                <m:sSubSup>
                  <m:e>
                    <m:r>
                      <a:rPr xmlns:a="http://schemas.openxmlformats.org/drawingml/2006/main" sz="2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O</m:t>
                    </m:r>
                  </m:e>
                  <m:sub>
                    <m:r>
                      <a:rPr xmlns:a="http://schemas.openxmlformats.org/drawingml/2006/main" sz="2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sub>
                  <m:sup>
                    <m:r>
                      <a:rPr xmlns:a="http://schemas.openxmlformats.org/drawingml/2006/main" sz="2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</m:sup>
                </m:sSubSup>
              </m:oMath>
            </a14:m>
          </a:p>
          <a:p>
            <a:pPr/>
          </a:p>
          <a:p>
            <a:pPr/>
            <a:r>
              <a:t>Chlorite: </a:t>
            </a:r>
            <a14:m>
              <m:oMath>
                <m:r>
                  <a:rPr xmlns:a="http://schemas.openxmlformats.org/drawingml/2006/main" sz="2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r>
                  <a:rPr xmlns:a="http://schemas.openxmlformats.org/drawingml/2006/main" sz="2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</m:t>
                </m:r>
                <m:sSubSup>
                  <m:e>
                    <m:r>
                      <a:rPr xmlns:a="http://schemas.openxmlformats.org/drawingml/2006/main" sz="2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O</m:t>
                    </m:r>
                  </m:e>
                  <m:sub>
                    <m:r>
                      <a:rPr xmlns:a="http://schemas.openxmlformats.org/drawingml/2006/main" sz="2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  <m:sup>
                    <m:r>
                      <a:rPr xmlns:a="http://schemas.openxmlformats.org/drawingml/2006/main" sz="2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</m:sup>
                </m:sSubSup>
              </m:oMath>
            </a14:m>
          </a:p>
          <a:p>
            <a:pPr/>
          </a:p>
          <a:p>
            <a:pPr/>
            <a:r>
              <a:t>Hypochlorite: </a:t>
            </a:r>
            <a14:m>
              <m:oMath>
                <m:r>
                  <a:rPr xmlns:a="http://schemas.openxmlformats.org/drawingml/2006/main" sz="2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r>
                  <a:rPr xmlns:a="http://schemas.openxmlformats.org/drawingml/2006/main" sz="2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</m:t>
                </m:r>
                <m:sSup>
                  <m:e>
                    <m:r>
                      <a:rPr xmlns:a="http://schemas.openxmlformats.org/drawingml/2006/main" sz="2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O</m:t>
                    </m:r>
                  </m:e>
                  <m:sup>
                    <m:r>
                      <a:rPr xmlns:a="http://schemas.openxmlformats.org/drawingml/2006/main" sz="2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</m:sup>
                </m:sSup>
              </m:oMath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Ionic and Covalent Bonds</a:t>
            </a:r>
          </a:p>
        </p:txBody>
      </p:sp>
      <p:sp>
        <p:nvSpPr>
          <p:cNvPr id="209" name="Content Placeholder 2"/>
          <p:cNvSpPr txBox="1"/>
          <p:nvPr>
            <p:ph type="body" sz="half" idx="1"/>
          </p:nvPr>
        </p:nvSpPr>
        <p:spPr>
          <a:xfrm>
            <a:off x="673101" y="2019051"/>
            <a:ext cx="5482841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Ionic bonds - electrons are transferred. Bonded by the electrostatic force</a:t>
            </a:r>
          </a:p>
          <a:p>
            <a:pPr>
              <a:defRPr sz="2400"/>
            </a:pPr>
            <a:r>
              <a:t>Covalent (molecular) bonds - electrons are shared. Bonded by forces between nuclei and the shared electrons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Ionic Compounds</a:t>
            </a:r>
          </a:p>
        </p:txBody>
      </p:sp>
      <p:sp>
        <p:nvSpPr>
          <p:cNvPr id="212" name="Content Placeholder 2"/>
          <p:cNvSpPr txBox="1"/>
          <p:nvPr>
            <p:ph type="body" sz="half" idx="1"/>
          </p:nvPr>
        </p:nvSpPr>
        <p:spPr>
          <a:xfrm>
            <a:off x="469901" y="2057151"/>
            <a:ext cx="6136662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Generally forms between a nonmetal and a metal. </a:t>
            </a:r>
          </a:p>
          <a:p>
            <a:pPr lvl="1" marL="742950" indent="-285750">
              <a:defRPr sz="2400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N</m:t>
                  </m:r>
                  <m:sSup>
                    <m:e>
                      <m:r>
                        <a:rPr xmlns:a="http://schemas.openxmlformats.org/drawingml/2006/main" sz="29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e>
                    <m:sup>
                      <m:r>
                        <a:rPr xmlns:a="http://schemas.openxmlformats.org/drawingml/2006/main" sz="29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sup>
                  </m:sSup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C</m:t>
                  </m:r>
                  <m:sSup>
                    <m:e>
                      <m:r>
                        <a:rPr xmlns:a="http://schemas.openxmlformats.org/drawingml/2006/main" sz="29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</m:e>
                    <m:sup>
                      <m:r>
                        <a:rPr xmlns:a="http://schemas.openxmlformats.org/drawingml/2006/main" sz="29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</m:sup>
                  </m:sSup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l</m:t>
                  </m:r>
                </m:oMath>
              </m:oMathPara>
            </a14:m>
          </a:p>
          <a:p>
            <a:pPr lvl="1" marL="742950" indent="-285750">
              <a:defRPr sz="2400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C</m:t>
                  </m:r>
                  <m:sSup>
                    <m:e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e>
                    <m:sup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sup>
                  </m:sSup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C</m:t>
                  </m:r>
                  <m:sSup>
                    <m:e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</m:e>
                    <m:sup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</m:sup>
                  </m:sSup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C</m:t>
                  </m:r>
                  <m:sSub>
                    <m:e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</m:e>
                    <m:sub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</a:p>
          <a:p>
            <a:pPr>
              <a:defRPr sz="2400"/>
            </a:pPr>
            <a:r>
              <a:t>Properties of ionic compounds </a:t>
            </a:r>
          </a:p>
          <a:p>
            <a:pPr lvl="1" marL="742950" indent="-285750">
              <a:defRPr sz="2400"/>
            </a:pPr>
            <a:r>
              <a:t>Solids</a:t>
            </a:r>
          </a:p>
          <a:p>
            <a:pPr lvl="1" marL="742950" indent="-285750">
              <a:defRPr sz="2400"/>
            </a:pPr>
            <a:r>
              <a:t>Melt and boil at high temperatures</a:t>
            </a:r>
          </a:p>
          <a:p>
            <a:pPr lvl="1" marL="742950" indent="-285750">
              <a:defRPr sz="2400"/>
            </a:pPr>
            <a:r>
              <a:t>Molten - conduct electricity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Celestial">
  <a:themeElements>
    <a:clrScheme name="Celesti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0000FF"/>
      </a:hlink>
      <a:folHlink>
        <a:srgbClr val="FF00FF"/>
      </a:folHlink>
    </a:clrScheme>
    <a:fontScheme name="Celesti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381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elestial">
  <a:themeElements>
    <a:clrScheme name="Celesti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0000FF"/>
      </a:hlink>
      <a:folHlink>
        <a:srgbClr val="FF00FF"/>
      </a:folHlink>
    </a:clrScheme>
    <a:fontScheme name="Celesti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381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