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794588" y="44111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Formula Mass and the Mole Concept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19" name="Content Placeholder 2"/>
          <p:cNvSpPr txBox="1"/>
          <p:nvPr>
            <p:ph type="body" sz="half" idx="1"/>
          </p:nvPr>
        </p:nvSpPr>
        <p:spPr>
          <a:xfrm>
            <a:off x="673101" y="2019051"/>
            <a:ext cx="548284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Moles from grams: How many moles of glycine molecules are contained in 28.35 g of glycine (</a:t>
            </a:r>
            <a14:m>
              <m:oMath>
                <m:sSub>
                  <m:e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sSub>
                  <m:e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H</m:t>
                    </m:r>
                  </m:e>
                  <m:sub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5</m:t>
                    </m:r>
                  </m:sub>
                </m:sSub>
                <m:sSub>
                  <m:e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</m:e>
                  <m:sub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)?</a:t>
            </a:r>
          </a:p>
        </p:txBody>
      </p:sp>
      <p:pic>
        <p:nvPicPr>
          <p:cNvPr id="220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4628" y="1895400"/>
            <a:ext cx="4824823" cy="4760706"/>
          </a:xfrm>
          <a:prstGeom prst="rect">
            <a:avLst/>
          </a:prstGeom>
          <a:ln w="12700">
            <a:miter lim="400000"/>
          </a:ln>
        </p:spPr>
      </p:pic>
      <p:sp>
        <p:nvSpPr>
          <p:cNvPr id="221" name="Find molar mass…"/>
          <p:cNvSpPr txBox="1"/>
          <p:nvPr/>
        </p:nvSpPr>
        <p:spPr>
          <a:xfrm>
            <a:off x="6703432" y="1954529"/>
            <a:ext cx="4647214" cy="48134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Find molar mass</a:t>
            </a:r>
          </a:p>
          <a:p>
            <a:pPr/>
            <a:r>
              <a:t>C: 2 x 12.01 = 24.02 g/mol glycine</a:t>
            </a:r>
          </a:p>
          <a:p>
            <a:pPr/>
            <a:r>
              <a:t>H: 5 x 1.088 = 5.040 g/mol glycine</a:t>
            </a:r>
          </a:p>
          <a:p>
            <a:pPr/>
            <a:r>
              <a:t>O: 2 x 16.00 = 32.00 g/mol glycine</a:t>
            </a:r>
          </a:p>
          <a:p>
            <a:pPr/>
            <a:r>
              <a:t>N: 1 x 14.007 = 14.007 g/mol glycine</a:t>
            </a:r>
          </a:p>
          <a:p>
            <a:pPr/>
          </a:p>
          <a:p>
            <a:pPr/>
            <a:r>
              <a:t>24.02 + 5.040 + 32.00 + 14.007 = 75.07 g/mol glycine</a:t>
            </a:r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28.35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75.07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0.378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Percent Composition</a:t>
            </a:r>
          </a:p>
        </p:txBody>
      </p:sp>
      <p:sp>
        <p:nvSpPr>
          <p:cNvPr id="224" name="Content Placeholder 2"/>
          <p:cNvSpPr txBox="1"/>
          <p:nvPr>
            <p:ph type="body" idx="1"/>
          </p:nvPr>
        </p:nvSpPr>
        <p:spPr>
          <a:xfrm>
            <a:off x="736601" y="2019051"/>
            <a:ext cx="8799825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Percent composition:</a:t>
            </a:r>
          </a:p>
          <a:p>
            <a:pPr lvl="1" marL="742950" indent="-285750">
              <a:defRPr sz="2400"/>
            </a:pPr>
            <a:r>
              <a:t>The percentage by mass of each element in the compound</a:t>
            </a:r>
          </a:p>
          <a:p>
            <a:pPr>
              <a:defRPr sz="2400"/>
            </a:pPr>
            <a:r>
              <a:t>Example: a compound of hydrogen and carbon</a:t>
            </a:r>
          </a:p>
          <a:p>
            <a:pPr lvl="1" marL="742950" indent="-285750">
              <a:defRPr sz="24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num>
                    <m:den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den>
                  </m:f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100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%</m:t>
                  </m:r>
                </m:oMath>
              </m:oMathPara>
            </a14:m>
          </a:p>
          <a:p>
            <a:pPr lvl="1" marL="742950" indent="-285750">
              <a:defRPr sz="24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num>
                    <m:den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den>
                  </m:f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100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%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27" name="Content Placeholder 2"/>
          <p:cNvSpPr txBox="1"/>
          <p:nvPr>
            <p:ph type="body" sz="half" idx="1"/>
          </p:nvPr>
        </p:nvSpPr>
        <p:spPr>
          <a:xfrm>
            <a:off x="673101" y="2019051"/>
            <a:ext cx="5482841" cy="432568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A 12.04g sample of a liquid is found to contain 7.34 gC, 1.85 g H, and 2.85 g N. What is the percent composition of the compound?</a:t>
            </a:r>
          </a:p>
        </p:txBody>
      </p:sp>
      <p:pic>
        <p:nvPicPr>
          <p:cNvPr id="228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4628" y="1895400"/>
            <a:ext cx="4824823" cy="4760706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7.34 g C ; 1.85 g H ; 2.85 g N"/>
          <p:cNvSpPr txBox="1"/>
          <p:nvPr/>
        </p:nvSpPr>
        <p:spPr>
          <a:xfrm>
            <a:off x="6703432" y="1954529"/>
            <a:ext cx="4647214" cy="42971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7.34 g C ; 1.85 g H ; 2.85 g N</a:t>
            </a:r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7.34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num>
                    <m:den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12.04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den>
                  </m:f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100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61.0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1.85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num>
                    <m:den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12.04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den>
                  </m:f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100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15.4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2.85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12.04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den>
                  </m:f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100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23.7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</m:oMath>
              </m:oMathPara>
            </a14:m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Percent Composition from Formula</a:t>
            </a:r>
          </a:p>
        </p:txBody>
      </p:sp>
      <p:sp>
        <p:nvSpPr>
          <p:cNvPr id="232" name="Content Placeholder 2"/>
          <p:cNvSpPr txBox="1"/>
          <p:nvPr>
            <p:ph type="body" idx="1"/>
          </p:nvPr>
        </p:nvSpPr>
        <p:spPr>
          <a:xfrm>
            <a:off x="736601" y="2019051"/>
            <a:ext cx="8799825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Can use the molecular or empirical formula to determine percent composition</a:t>
            </a:r>
          </a:p>
          <a:p>
            <a:pPr>
              <a:defRPr sz="2400"/>
            </a:pPr>
            <a:r>
              <a:t>Example: </a:t>
            </a:r>
            <a14:m>
              <m:oMath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N</m:t>
                </m:r>
                <m:sSub>
                  <m:e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H</m:t>
                    </m:r>
                  </m:e>
                  <m:sub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</m:oMath>
            </a14:m>
            <a:r>
              <a:rPr sz="2200"/>
              <a:t> ; </a:t>
            </a:r>
            <a:r>
              <a:t>Molecular weight: N: 1 x 14.01 amu and H 3 x 1.008 amu = 17.03 amu</a:t>
            </a:r>
          </a:p>
          <a:p>
            <a:pPr lvl="1" marL="742950" indent="-285750">
              <a:defRPr sz="24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14.01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17.03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sSub>
                        <m:e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den>
                  </m:f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100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82.27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%</m:t>
                  </m:r>
                </m:oMath>
              </m:oMathPara>
            </a14:m>
          </a:p>
          <a:p>
            <a:pPr lvl="1" marL="742950" indent="-285750">
              <a:defRPr sz="24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3.024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num>
                    <m:den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17.03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sSub>
                        <m:e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den>
                  </m:f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100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17.76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%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35" name="Content Placeholder 2"/>
          <p:cNvSpPr txBox="1"/>
          <p:nvPr>
            <p:ph type="body" sz="half" idx="1"/>
          </p:nvPr>
        </p:nvSpPr>
        <p:spPr>
          <a:xfrm>
            <a:off x="673101" y="2019051"/>
            <a:ext cx="548284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What is the percent composition of aspirin (</a:t>
            </a:r>
            <a14:m>
              <m:oMath>
                <m:sSub>
                  <m:e>
                    <m:r>
                      <a:rPr xmlns:a="http://schemas.openxmlformats.org/drawingml/2006/main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9</m:t>
                    </m:r>
                  </m:sub>
                </m:sSub>
                <m:sSub>
                  <m:e>
                    <m:r>
                      <a:rPr xmlns:a="http://schemas.openxmlformats.org/drawingml/2006/main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H</m:t>
                    </m:r>
                  </m:e>
                  <m:sub>
                    <m:r>
                      <a:rPr xmlns:a="http://schemas.openxmlformats.org/drawingml/2006/main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8</m:t>
                    </m:r>
                  </m:sub>
                </m:sSub>
                <m:sSub>
                  <m:e>
                    <m:r>
                      <a:rPr xmlns:a="http://schemas.openxmlformats.org/drawingml/2006/main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</m:e>
                  <m:sub>
                    <m:r>
                      <a:rPr xmlns:a="http://schemas.openxmlformats.org/drawingml/2006/main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4</m:t>
                    </m:r>
                  </m:sub>
                </m:sSub>
              </m:oMath>
            </a14:m>
            <a:r>
              <a:t>)?</a:t>
            </a:r>
          </a:p>
        </p:txBody>
      </p:sp>
      <p:pic>
        <p:nvPicPr>
          <p:cNvPr id="236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4628" y="1895400"/>
            <a:ext cx="4824823" cy="4760706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Molar mass: C: 9 x 12.01 = 108.09 ; H: 8 x 1.008 = 8.064 ; O: 4 x 16.00 = 64.00 = 180.154 g/mol"/>
          <p:cNvSpPr txBox="1"/>
          <p:nvPr/>
        </p:nvSpPr>
        <p:spPr>
          <a:xfrm>
            <a:off x="6703432" y="1954529"/>
            <a:ext cx="4647214" cy="4867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Molar mass: C: 9 x 12.01 = 108.09 ; H: 8 x 1.008 = 8.064 ; O: 4 x 16.00 = 64.00 = 180.154 g/mol</a:t>
            </a:r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108.09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num>
                    <m:den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180.154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den>
                  </m:f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100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60.00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8.064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num>
                    <m:den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180.154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den>
                  </m:f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100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4.476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64.00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num>
                    <m:den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180.154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den>
                  </m:f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100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35.52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</m:oMath>
              </m:oMathPara>
            </a14:m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40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The formula mass is the sum of the masses of the individual atoms composing a compound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One mole is defined to be the amount of a substance containing 6.022x10</a:t>
            </a:r>
            <a:r>
              <a:rPr baseline="52833"/>
              <a:t>23</a:t>
            </a:r>
            <a:r>
              <a:t> atoms/molecules 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The molar mass of an atom or compound is numerically equal to the the atomic or formula weight in amu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Formula Mass</a:t>
            </a:r>
          </a:p>
        </p:txBody>
      </p:sp>
      <p:sp>
        <p:nvSpPr>
          <p:cNvPr id="181" name="Content Placeholder 2"/>
          <p:cNvSpPr txBox="1"/>
          <p:nvPr>
            <p:ph type="body" sz="half" idx="1"/>
          </p:nvPr>
        </p:nvSpPr>
        <p:spPr>
          <a:xfrm>
            <a:off x="673101" y="2019051"/>
            <a:ext cx="4590533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Sum of the average atomic masses of the component atoms</a:t>
            </a:r>
          </a:p>
          <a:p>
            <a:pPr>
              <a:defRPr sz="2400"/>
            </a:pPr>
            <a:r>
              <a:t>Covalent substances</a:t>
            </a:r>
          </a:p>
          <a:p>
            <a:pPr lvl="1" marL="742950" indent="-285750">
              <a:defRPr sz="2400"/>
            </a:pPr>
            <a:r>
              <a:t>Formula represents the number and type of atoms making a single molecule</a:t>
            </a:r>
          </a:p>
          <a:p>
            <a:pPr lvl="1" marL="742950" indent="-285750">
              <a:defRPr sz="2400"/>
            </a:pPr>
            <a:r>
              <a:t>Molecular mass</a:t>
            </a:r>
          </a:p>
        </p:txBody>
      </p:sp>
      <p:sp>
        <p:nvSpPr>
          <p:cNvPr id="182" name="Image Credit: OpenStax Chemistry - Figure 3.2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- Figure 3.2 CC BY 4.0</a:t>
            </a:r>
          </a:p>
        </p:txBody>
      </p:sp>
      <p:pic>
        <p:nvPicPr>
          <p:cNvPr id="183" name="Screen Shot 2021-06-07 at 1.03.23 PM.png" descr="Screen Shot 2021-06-07 at 1.03.2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00781" y="3180136"/>
            <a:ext cx="6486060" cy="21051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86" name="Content Placeholder 2"/>
          <p:cNvSpPr txBox="1"/>
          <p:nvPr>
            <p:ph type="body" sz="half" idx="1"/>
          </p:nvPr>
        </p:nvSpPr>
        <p:spPr>
          <a:xfrm>
            <a:off x="673101" y="2019051"/>
            <a:ext cx="548284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What is the formula mass of ibuprofen (</a:t>
            </a:r>
            <a14:m>
              <m:oMath>
                <m:sSub>
                  <m:e>
                    <m:r>
                      <a:rPr xmlns:a="http://schemas.openxmlformats.org/drawingml/2006/main" sz="27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13</m:t>
                    </m:r>
                  </m:sub>
                </m:sSub>
                <m:sSub>
                  <m:e>
                    <m:r>
                      <a:rPr xmlns:a="http://schemas.openxmlformats.org/drawingml/2006/main" sz="27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H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18</m:t>
                    </m:r>
                  </m:sub>
                </m:sSub>
                <m:sSub>
                  <m:e>
                    <m:r>
                      <a:rPr xmlns:a="http://schemas.openxmlformats.org/drawingml/2006/main" sz="27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</m:oMath>
            </a14:m>
            <a:r>
              <a:t>)?</a:t>
            </a:r>
            <a:endParaRPr sz="2200"/>
          </a:p>
        </p:txBody>
      </p:sp>
      <p:pic>
        <p:nvPicPr>
          <p:cNvPr id="187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4628" y="1895400"/>
            <a:ext cx="4824823" cy="4760706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C: 13 atoms x 12.01 amu…"/>
          <p:cNvSpPr txBox="1"/>
          <p:nvPr/>
        </p:nvSpPr>
        <p:spPr>
          <a:xfrm>
            <a:off x="6703432" y="1954529"/>
            <a:ext cx="4647214" cy="329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C: 13 atoms x 12.01 amu</a:t>
            </a:r>
          </a:p>
          <a:p>
            <a:pPr/>
            <a:r>
              <a:t>H: 18 atoms x 1.008 amu</a:t>
            </a:r>
          </a:p>
          <a:p>
            <a:pPr/>
            <a:r>
              <a:t>O: 2 atoms x 16.00 amu</a:t>
            </a:r>
          </a:p>
          <a:p>
            <a:pPr/>
          </a:p>
          <a:p>
            <a:pPr/>
            <a:r>
              <a:t>C: 156.13 amu</a:t>
            </a:r>
          </a:p>
          <a:p>
            <a:pPr/>
            <a:r>
              <a:t>H: 18.144 amu</a:t>
            </a:r>
          </a:p>
          <a:p>
            <a:pPr/>
            <a:r>
              <a:t>O: 32.00 amu</a:t>
            </a:r>
          </a:p>
          <a:p>
            <a:pPr/>
          </a:p>
          <a:p>
            <a:pPr/>
            <a:r>
              <a:t>156.13 amu + 18.144 amu + 32.00 amu </a:t>
            </a:r>
          </a:p>
          <a:p>
            <a:pPr/>
            <a:r>
              <a:t>= 206.27 amu</a:t>
            </a:r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Formula Mass (2)</a:t>
            </a:r>
          </a:p>
        </p:txBody>
      </p:sp>
      <p:sp>
        <p:nvSpPr>
          <p:cNvPr id="191" name="Content Placeholder 2"/>
          <p:cNvSpPr txBox="1"/>
          <p:nvPr>
            <p:ph type="body" sz="half" idx="1"/>
          </p:nvPr>
        </p:nvSpPr>
        <p:spPr>
          <a:xfrm>
            <a:off x="673101" y="2019051"/>
            <a:ext cx="4590533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Sum of the average atomic masses of the component atoms</a:t>
            </a:r>
          </a:p>
          <a:p>
            <a:pPr>
              <a:defRPr sz="2400"/>
            </a:pPr>
            <a:r>
              <a:t>Ionic substances</a:t>
            </a:r>
          </a:p>
          <a:p>
            <a:pPr lvl="1" marL="742950" indent="-285750">
              <a:defRPr sz="2400"/>
            </a:pPr>
            <a:r>
              <a:t>Sum the average atomic masses of all atoms in the compound’s formula</a:t>
            </a:r>
          </a:p>
          <a:p>
            <a:pPr lvl="1" marL="742950" indent="-285750">
              <a:defRPr sz="2400"/>
            </a:pPr>
            <a:r>
              <a:t>NOT a molecular mass</a:t>
            </a:r>
          </a:p>
        </p:txBody>
      </p:sp>
      <p:sp>
        <p:nvSpPr>
          <p:cNvPr id="192" name="Image Credit: OpenStax Chemistry - Figure 3.4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- Figure 3.4 CC BY 4.0</a:t>
            </a:r>
          </a:p>
        </p:txBody>
      </p:sp>
      <p:pic>
        <p:nvPicPr>
          <p:cNvPr id="193" name="Screen Shot 2021-06-07 at 1.10.05 PM.png" descr="Screen Shot 2021-06-07 at 1.10.0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67569" y="3255747"/>
            <a:ext cx="6641373" cy="18522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96" name="Content Placeholder 2"/>
          <p:cNvSpPr txBox="1"/>
          <p:nvPr>
            <p:ph type="body" sz="half" idx="1"/>
          </p:nvPr>
        </p:nvSpPr>
        <p:spPr>
          <a:xfrm>
            <a:off x="673101" y="2019051"/>
            <a:ext cx="548284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What is the formula mass of Aluminum sulfate (</a:t>
            </a:r>
            <a14:m>
              <m:oMath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A</m:t>
                </m:r>
                <m:sSub>
                  <m:e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l</m:t>
                    </m:r>
                  </m:e>
                  <m:sub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S</m:t>
                </m:r>
                <m:sSub>
                  <m:e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</m:e>
                  <m:sub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4</m:t>
                    </m:r>
                  </m:sub>
                </m:sSub>
                <m:sSub>
                  <m:e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b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</m:oMath>
            </a14:m>
            <a:r>
              <a:t>)?</a:t>
            </a:r>
            <a:endParaRPr sz="2200"/>
          </a:p>
        </p:txBody>
      </p:sp>
      <p:pic>
        <p:nvPicPr>
          <p:cNvPr id="197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4628" y="1895400"/>
            <a:ext cx="4824823" cy="4760706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Al: 2 atoms x 26.98 amu…"/>
          <p:cNvSpPr txBox="1"/>
          <p:nvPr/>
        </p:nvSpPr>
        <p:spPr>
          <a:xfrm>
            <a:off x="6703432" y="1954529"/>
            <a:ext cx="4647214" cy="3896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sub>
                  </m:sSub>
                </m:oMath>
              </m:oMathPara>
            </a14:m>
          </a:p>
          <a:p>
            <a:pPr/>
          </a:p>
          <a:p>
            <a:pPr/>
            <a:r>
              <a:t>Al: 2 atoms x 26.98 amu</a:t>
            </a:r>
          </a:p>
          <a:p>
            <a:pPr/>
            <a:r>
              <a:t>S: 3 atoms x 32.06 amu</a:t>
            </a:r>
          </a:p>
          <a:p>
            <a:pPr/>
            <a:r>
              <a:t>O: 12 atoms x 16.00 amu</a:t>
            </a:r>
          </a:p>
          <a:p>
            <a:pPr/>
          </a:p>
          <a:p>
            <a:pPr/>
            <a:r>
              <a:t>Al: 53.96 amu</a:t>
            </a:r>
          </a:p>
          <a:p>
            <a:pPr/>
            <a:r>
              <a:t>S: 96.18 amu</a:t>
            </a:r>
          </a:p>
          <a:p>
            <a:pPr/>
            <a:r>
              <a:t>O: 192.00 amu</a:t>
            </a:r>
          </a:p>
          <a:p>
            <a:pPr/>
          </a:p>
          <a:p>
            <a:pPr/>
            <a:r>
              <a:t>53.96 amu + 96.18 amu + 192.00 amu </a:t>
            </a:r>
          </a:p>
          <a:p>
            <a:pPr/>
            <a:r>
              <a:t>= 342.14 amu</a:t>
            </a:r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The Mole</a:t>
            </a:r>
          </a:p>
        </p:txBody>
      </p:sp>
      <p:sp>
        <p:nvSpPr>
          <p:cNvPr id="201" name="Content Placeholder 2"/>
          <p:cNvSpPr txBox="1"/>
          <p:nvPr>
            <p:ph type="body" idx="1"/>
          </p:nvPr>
        </p:nvSpPr>
        <p:spPr>
          <a:xfrm>
            <a:off x="736601" y="2019051"/>
            <a:ext cx="8799825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mole of a substance is the amount in which there are 6.022x10</a:t>
            </a:r>
            <a:r>
              <a:rPr baseline="52833"/>
              <a:t>23</a:t>
            </a:r>
            <a:r>
              <a:t> discrete entities (atoms or molecules) </a:t>
            </a:r>
          </a:p>
          <a:p>
            <a:pPr lvl="1" marL="742950" indent="-285750">
              <a:defRPr sz="2400"/>
            </a:pPr>
            <a:r>
              <a:t>Avogadro’s Number: 6.022x10</a:t>
            </a:r>
            <a:r>
              <a:rPr baseline="52833"/>
              <a:t>23</a:t>
            </a:r>
            <a:r>
              <a:t> = </a:t>
            </a:r>
            <a14:m>
              <m:oMath>
                <m:sSub>
                  <m:e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A</m:t>
                    </m:r>
                  </m:sub>
                </m:sSub>
              </m:oMath>
            </a14:m>
          </a:p>
          <a:p>
            <a:pPr lvl="1" marL="742950" indent="-285750">
              <a:defRPr sz="2400"/>
            </a:pPr>
          </a:p>
          <a:p>
            <a:pPr>
              <a:defRPr sz="2400"/>
            </a:pPr>
            <a:r>
              <a:t>One mole of any element contains the same number of atoms as a mole of any other atom</a:t>
            </a:r>
          </a:p>
          <a:p>
            <a:pPr lvl="1" marL="742950" indent="-285750">
              <a:defRPr sz="2400"/>
            </a:pPr>
            <a:r>
              <a:t>Molar mass: Mass in grams of one mole of a substance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The Mole (2)</a:t>
            </a:r>
          </a:p>
        </p:txBody>
      </p:sp>
      <p:sp>
        <p:nvSpPr>
          <p:cNvPr id="204" name="Content Placeholder 2"/>
          <p:cNvSpPr txBox="1"/>
          <p:nvPr>
            <p:ph type="body" sz="half" idx="1"/>
          </p:nvPr>
        </p:nvSpPr>
        <p:spPr>
          <a:xfrm>
            <a:off x="736601" y="2019051"/>
            <a:ext cx="4527686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Molar Mass: numerically equivalent to its atomic or formula weight in amu</a:t>
            </a:r>
          </a:p>
          <a:p>
            <a:pPr lvl="1" marL="742950" indent="-285750">
              <a:defRPr sz="2400"/>
            </a:pPr>
            <a14:m>
              <m:oMath>
                <m:sSup>
                  <m:e/>
                  <m:sup>
                    <m:r>
                      <a:rPr xmlns:a="http://schemas.openxmlformats.org/drawingml/2006/main" sz="30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12</m:t>
                    </m:r>
                  </m:sup>
                </m:sSup>
                <m:r>
                  <a:rPr xmlns:a="http://schemas.openxmlformats.org/drawingml/2006/main" sz="30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= 12.00 g/mol</a:t>
            </a:r>
          </a:p>
          <a:p>
            <a:pPr>
              <a:defRPr sz="2400"/>
            </a:pPr>
            <a:r>
              <a:t>Atomic mass and molar mass are equivalent numerically</a:t>
            </a:r>
          </a:p>
          <a:p>
            <a:pPr lvl="1" marL="742950" indent="-285750">
              <a:defRPr sz="2400"/>
            </a:pPr>
            <a:r>
              <a:t>The represent different things</a:t>
            </a:r>
          </a:p>
        </p:txBody>
      </p:sp>
      <p:sp>
        <p:nvSpPr>
          <p:cNvPr id="205" name="Image Credit: OpenStax Chemistry - Chapter 3.1 Table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- Chapter 3.1 Table CC BY 4.0</a:t>
            </a:r>
          </a:p>
        </p:txBody>
      </p:sp>
      <p:pic>
        <p:nvPicPr>
          <p:cNvPr id="206" name="Screen Shot 2021-06-07 at 1.22.09 PM.png" descr="Screen Shot 2021-06-07 at 1.22.0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48497" y="3245616"/>
            <a:ext cx="6555239" cy="19741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09" name="Content Placeholder 2"/>
          <p:cNvSpPr txBox="1"/>
          <p:nvPr>
            <p:ph type="body" sz="half" idx="1"/>
          </p:nvPr>
        </p:nvSpPr>
        <p:spPr>
          <a:xfrm>
            <a:off x="673101" y="2019051"/>
            <a:ext cx="5482841" cy="432568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Moles from grams: Nutritional guidelines for potassium are 4.7 g/day/ What would this be in moles?</a:t>
            </a:r>
          </a:p>
        </p:txBody>
      </p:sp>
      <p:pic>
        <p:nvPicPr>
          <p:cNvPr id="210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4628" y="1895400"/>
            <a:ext cx="4824823" cy="4760706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Molar mass of potassium = 39.10 g/mol"/>
          <p:cNvSpPr txBox="1"/>
          <p:nvPr/>
        </p:nvSpPr>
        <p:spPr>
          <a:xfrm>
            <a:off x="6703432" y="1954529"/>
            <a:ext cx="4647214" cy="3007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4.7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</m:oMath>
              </m:oMathPara>
            </a14:m>
          </a:p>
          <a:p>
            <a:pPr/>
            <a:r>
              <a:t>Molar mass of potassium = 39.10 g/mol</a:t>
            </a:r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4.7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39.10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0.12</m:t>
                  </m:r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</m:oMath>
              </m:oMathPara>
            </a14:m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14" name="Content Placeholder 2"/>
          <p:cNvSpPr txBox="1"/>
          <p:nvPr>
            <p:ph type="body" sz="half" idx="1"/>
          </p:nvPr>
        </p:nvSpPr>
        <p:spPr>
          <a:xfrm>
            <a:off x="673101" y="2019051"/>
            <a:ext cx="548284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Grams from moles: If a liter of air contains 9.2x10</a:t>
            </a:r>
            <a:r>
              <a:rPr baseline="52833"/>
              <a:t>-4</a:t>
            </a:r>
            <a:r>
              <a:t> mol Ar. What is the mass of Ar in one liter of air?</a:t>
            </a:r>
          </a:p>
        </p:txBody>
      </p:sp>
      <p:pic>
        <p:nvPicPr>
          <p:cNvPr id="215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4628" y="1895400"/>
            <a:ext cx="4824823" cy="4760706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Molar mass of argon = 39.95 g/mol"/>
          <p:cNvSpPr txBox="1"/>
          <p:nvPr/>
        </p:nvSpPr>
        <p:spPr>
          <a:xfrm>
            <a:off x="6703432" y="1954529"/>
            <a:ext cx="4647214" cy="3220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9.2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sup>
                  </m:sSup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/>
            <a:r>
              <a:t>Molar mass of argon = 39.95 g/mol</a:t>
            </a:r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9.2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39.95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0.037</m:t>
                  </m:r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