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Classifying Chemical Reactions 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Neutralization Reaction</a:t>
            </a:r>
          </a:p>
        </p:txBody>
      </p:sp>
      <p:sp>
        <p:nvSpPr>
          <p:cNvPr id="215" name="Content Placeholder 2"/>
          <p:cNvSpPr txBox="1"/>
          <p:nvPr>
            <p:ph type="body" idx="1"/>
          </p:nvPr>
        </p:nvSpPr>
        <p:spPr>
          <a:xfrm>
            <a:off x="635001" y="1942851"/>
            <a:ext cx="931346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acid and a base react together to produce a salt and water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</m:oMath>
              </m:oMathPara>
            </a14:m>
          </a:p>
          <a:p>
            <a:pPr>
              <a:defRPr sz="2400"/>
            </a:pPr>
            <a:r>
              <a:t>Example: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42950" indent="-285750">
              <a:defRPr sz="2400"/>
            </a:pPr>
            <a:r>
              <a:t>Salt - magnesium chloride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Write balanced equations for the acid-base reactions described:</a:t>
            </a:r>
          </a:p>
          <a:p>
            <a:pPr lvl="1" marL="742950" indent="-285750">
              <a:defRPr sz="2400"/>
            </a:pPr>
            <a:r>
              <a:t>Weak acid hydrogen hypochlorite reacts with water</a:t>
            </a:r>
          </a:p>
          <a:p>
            <a:pPr lvl="1" marL="742950" indent="-285750">
              <a:defRPr sz="2400"/>
            </a:pPr>
            <a:r>
              <a:t>A solution of barium hydroxide is neutralized with a solution of nitric acid</a:t>
            </a:r>
          </a:p>
        </p:txBody>
      </p:sp>
      <p:pic>
        <p:nvPicPr>
          <p:cNvPr id="21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8833" y="1730455"/>
            <a:ext cx="5159156" cy="509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ext"/>
          <p:cNvSpPr txBox="1"/>
          <p:nvPr/>
        </p:nvSpPr>
        <p:spPr>
          <a:xfrm>
            <a:off x="6728833" y="1759876"/>
            <a:ext cx="5159156" cy="244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⇌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⇋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?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Oxidation-Reduction Reactions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635001" y="1942851"/>
            <a:ext cx="878897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Oxidation-reduction reactions (redox)</a:t>
            </a:r>
          </a:p>
          <a:p>
            <a:pPr lvl="1" marL="742950" indent="-285750">
              <a:defRPr sz="2400"/>
            </a:pPr>
            <a:r>
              <a:t>Oxidation - loss of electrons</a:t>
            </a:r>
          </a:p>
          <a:p>
            <a:pPr lvl="1" marL="742950" indent="-285750">
              <a:defRPr sz="2400"/>
            </a:pPr>
            <a:r>
              <a:t>Reduction - gain of electrons </a:t>
            </a:r>
          </a:p>
          <a:p>
            <a:pPr lvl="1" marL="742950" indent="-285750">
              <a:defRPr sz="2400"/>
            </a:pPr>
            <a:r>
              <a:t>Reducing agent - species that is oxidized</a:t>
            </a:r>
          </a:p>
          <a:p>
            <a:pPr lvl="1" marL="742950" indent="-285750">
              <a:defRPr sz="2400"/>
            </a:pPr>
            <a:r>
              <a:t>Oxidizing agent - species that is reduced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Oxidation Number</a:t>
            </a:r>
          </a:p>
        </p:txBody>
      </p:sp>
      <p:sp>
        <p:nvSpPr>
          <p:cNvPr id="226" name="Content Placeholder 2"/>
          <p:cNvSpPr txBox="1"/>
          <p:nvPr>
            <p:ph type="body" idx="1"/>
          </p:nvPr>
        </p:nvSpPr>
        <p:spPr>
          <a:xfrm>
            <a:off x="635001" y="1942851"/>
            <a:ext cx="11066392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Oxidation number or oxidation state: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Oxidation number of an atom in an elemental substance is zero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Oxidation number of a monatomic ion is equal to the ion’s charge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Oxidation numbers for common non-metals</a:t>
            </a:r>
          </a:p>
          <a:p>
            <a:pPr lvl="2" marL="1140142" indent="-271462" defTabSz="434340">
              <a:spcBef>
                <a:spcPts val="900"/>
              </a:spcBef>
              <a:defRPr sz="2280"/>
            </a:pPr>
            <a:r>
              <a:t>Hydrogen: +1 when combined with nonmetals, -1 when combined with metals</a:t>
            </a:r>
          </a:p>
          <a:p>
            <a:pPr lvl="2" marL="1140142" indent="-271462" defTabSz="434340">
              <a:spcBef>
                <a:spcPts val="900"/>
              </a:spcBef>
              <a:defRPr sz="2280"/>
            </a:pPr>
            <a:r>
              <a:t>Oxygen: -2 in most compounds</a:t>
            </a:r>
          </a:p>
          <a:p>
            <a:pPr lvl="2" marL="1140142" indent="-271462" defTabSz="434340">
              <a:spcBef>
                <a:spcPts val="900"/>
              </a:spcBef>
              <a:defRPr sz="2280"/>
            </a:pPr>
            <a:r>
              <a:t>Halogens: -1 for Fluorine (always) Generally -1 for other halogens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Sum of oxidation numbers in a molecule is equal to the charge on the molecule or 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Assign oxidation numbers to the following: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sSubSup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  <m:sup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</m:oMath>
              </m:oMathPara>
            </a14:m>
          </a:p>
        </p:txBody>
      </p:sp>
      <p:pic>
        <p:nvPicPr>
          <p:cNvPr id="23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8833" y="1730455"/>
            <a:ext cx="5159156" cy="509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: H has oxidation number of +1…"/>
          <p:cNvSpPr txBox="1"/>
          <p:nvPr/>
        </p:nvSpPr>
        <p:spPr>
          <a:xfrm>
            <a:off x="6728833" y="1759876"/>
            <a:ext cx="5159156" cy="4937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>
                <m:sSub>
                  <m:e>
                    <m:r>
                      <a:rPr xmlns:a="http://schemas.openxmlformats.org/drawingml/2006/main"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: H has oxidation number of +1</a:t>
            </a:r>
          </a:p>
          <a:p>
            <a:pPr/>
          </a:p>
          <a:p>
            <a:pPr/>
            <a:r>
              <a:t>Charge on </a:t>
            </a:r>
            <a14:m>
              <m:oMath>
                <m:sSub>
                  <m:e>
                    <m:r>
                      <a:rPr xmlns:a="http://schemas.openxmlformats.org/drawingml/2006/main"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= 0</a:t>
            </a:r>
          </a:p>
          <a:p>
            <a:pPr/>
          </a:p>
          <a:p>
            <a:pPr/>
            <a:r>
              <a:t>2 hydrogens: oxidation of +2</a:t>
            </a:r>
          </a:p>
          <a:p>
            <a:pPr/>
          </a:p>
          <a:p>
            <a:pPr/>
            <a:r>
              <a:t>0 = +2 + ?     ;   Oxidation of S must be -2</a:t>
            </a:r>
          </a:p>
          <a:p>
            <a:pPr/>
          </a:p>
          <a:p>
            <a:pPr/>
            <a14:m>
              <m:oMath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sSubSup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  <m:sup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  <a:r>
              <a:t>: O has an oxidation number of -2</a:t>
            </a:r>
          </a:p>
          <a:p>
            <a:pPr/>
          </a:p>
          <a:p>
            <a:pPr/>
            <a:r>
              <a:t>Charge on </a:t>
            </a:r>
            <a14:m>
              <m:oMath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sSubSup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  <m:sup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bSup>
              </m:oMath>
            </a14:m>
            <a:r>
              <a:t> is -2</a:t>
            </a:r>
          </a:p>
          <a:p>
            <a:pPr/>
          </a:p>
          <a:p>
            <a:pPr/>
            <a:r>
              <a:t>-2 = -2(3) + ?</a:t>
            </a:r>
          </a:p>
          <a:p>
            <a:pPr/>
          </a:p>
          <a:p>
            <a:pPr/>
            <a:r>
              <a:t>-2 = -6 + ?</a:t>
            </a:r>
          </a:p>
          <a:p>
            <a:pPr/>
          </a:p>
          <a:p>
            <a:pPr/>
            <a:r>
              <a:t>Oxidation of S must be +4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 marL="274320" indent="-274320" defTabSz="438911">
              <a:spcBef>
                <a:spcPts val="900"/>
              </a:spcBef>
              <a:defRPr sz="2304"/>
            </a:pPr>
            <a:r>
              <a:t>Three types of reactions: Precipitation, Acid-Base, &amp; Oxidation-Reduction</a:t>
            </a:r>
          </a:p>
          <a:p>
            <a:pPr marL="274320" indent="-274320" defTabSz="438911">
              <a:spcBef>
                <a:spcPts val="900"/>
              </a:spcBef>
              <a:defRPr sz="2304"/>
            </a:pPr>
          </a:p>
          <a:p>
            <a:pPr marL="274320" indent="-274320" defTabSz="438911">
              <a:spcBef>
                <a:spcPts val="900"/>
              </a:spcBef>
              <a:defRPr sz="2304"/>
            </a:pPr>
            <a:r>
              <a:t>The solubility of a substance tells how much of it can remain dissolved under specific circumstances</a:t>
            </a:r>
          </a:p>
          <a:p>
            <a:pPr marL="274320" indent="-274320" defTabSz="438911">
              <a:spcBef>
                <a:spcPts val="900"/>
              </a:spcBef>
              <a:defRPr sz="2304"/>
            </a:pPr>
          </a:p>
          <a:p>
            <a:pPr marL="274320" indent="-274320" defTabSz="438911">
              <a:spcBef>
                <a:spcPts val="900"/>
              </a:spcBef>
              <a:defRPr sz="2304"/>
            </a:pPr>
            <a:r>
              <a:t>Acids give hydronium ions in water ; bases give hydroxide ions</a:t>
            </a:r>
          </a:p>
          <a:p>
            <a:pPr marL="274320" indent="-274320" defTabSz="438911">
              <a:spcBef>
                <a:spcPts val="900"/>
              </a:spcBef>
              <a:defRPr sz="2304"/>
            </a:pPr>
          </a:p>
          <a:p>
            <a:pPr marL="274320" indent="-274320" defTabSz="438911">
              <a:spcBef>
                <a:spcPts val="900"/>
              </a:spcBef>
              <a:defRPr sz="2304"/>
            </a:pPr>
            <a:r>
              <a:t>Oxidation is a loss of electrons while reduction is a gaining of electrons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Types of Chemical Reactions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1314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Precipitation Reaction</a:t>
            </a:r>
          </a:p>
          <a:p>
            <a:pPr lvl="1" marL="742950" indent="-285750">
              <a:defRPr sz="2400"/>
            </a:pPr>
            <a:r>
              <a:t>Dissolved substances react to form solids</a:t>
            </a:r>
          </a:p>
          <a:p>
            <a:pPr>
              <a:defRPr sz="2400"/>
            </a:pPr>
            <a:r>
              <a:t>Acid-Base Reaction</a:t>
            </a:r>
          </a:p>
          <a:p>
            <a:pPr lvl="1" marL="742950" indent="-285750">
              <a:defRPr sz="2400"/>
            </a:pPr>
            <a:r>
              <a:t>The hydrogen ion (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) is transferred from one chemical species to another</a:t>
            </a:r>
          </a:p>
          <a:p>
            <a:pPr>
              <a:defRPr sz="2400"/>
            </a:pPr>
            <a:r>
              <a:t>Oxidation-Reduction Reaction</a:t>
            </a:r>
          </a:p>
          <a:p>
            <a:pPr lvl="1" marL="742950" indent="-285750">
              <a:defRPr sz="2400"/>
            </a:pPr>
            <a:r>
              <a:t>Reaction involving transfer of electrons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Precipitation Reactions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673101" y="2019051"/>
            <a:ext cx="8093217" cy="4325682"/>
          </a:xfrm>
          <a:prstGeom prst="rect">
            <a:avLst/>
          </a:prstGeom>
        </p:spPr>
        <p:txBody>
          <a:bodyPr/>
          <a:lstStyle/>
          <a:p>
            <a:pPr marL="280035" indent="-280035" defTabSz="448055">
              <a:spcBef>
                <a:spcPts val="900"/>
              </a:spcBef>
              <a:defRPr sz="2352"/>
            </a:pPr>
            <a:r>
              <a:t>Solubility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Maximum concentration of a substance that can be achieved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Soluble 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A substance that has a high solubility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Insoluble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A substance with a low solubility</a:t>
            </a:r>
          </a:p>
          <a:p>
            <a:pPr marL="280035" indent="-280035" defTabSz="448055">
              <a:spcBef>
                <a:spcPts val="900"/>
              </a:spcBef>
              <a:defRPr sz="2352"/>
            </a:pPr>
            <a:r>
              <a:t>Precipitate</a:t>
            </a:r>
          </a:p>
          <a:p>
            <a:pPr lvl="1" marL="728091" indent="-280035" defTabSz="448055">
              <a:spcBef>
                <a:spcPts val="900"/>
              </a:spcBef>
              <a:defRPr sz="2352"/>
            </a:pPr>
            <a:r>
              <a:t>Occurs when the concentration exceeds the solubility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Solubility Table</a:t>
            </a:r>
          </a:p>
        </p:txBody>
      </p:sp>
      <p:sp>
        <p:nvSpPr>
          <p:cNvPr id="187" name="Content Placeholder 2"/>
          <p:cNvSpPr txBox="1"/>
          <p:nvPr>
            <p:ph type="body" sz="half" idx="1"/>
          </p:nvPr>
        </p:nvSpPr>
        <p:spPr>
          <a:xfrm>
            <a:off x="673101" y="2019051"/>
            <a:ext cx="4726618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Soluble compounds are less likely to precipitate than insoluble compounds</a:t>
            </a:r>
          </a:p>
        </p:txBody>
      </p:sp>
      <p:pic>
        <p:nvPicPr>
          <p:cNvPr id="188" name="Screen Shot 2021-06-27 at 8.56.22 AM.png" descr="Screen Shot 2021-06-27 at 8.56.2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964" y="1733419"/>
            <a:ext cx="5143264" cy="471914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Image Credit: OpenStax Chemistry - Table 4.1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4.1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673101" y="2019051"/>
            <a:ext cx="6868069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Mixture of potassium iodide (</a:t>
            </a: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) and lead Nitrate (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)</a:t>
            </a:r>
          </a:p>
          <a:p>
            <a:pPr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sSub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>
              <a:defRPr sz="2400"/>
            </a:pPr>
            <a:r>
              <a:t>Net Equation: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sSub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  <p:sp>
        <p:nvSpPr>
          <p:cNvPr id="193" name="Image Credit: Der Kreole, CC BY 3.0 &lt;https://creativecommons.org/licenses/by/3.0&gt;, via Wikimedia Commons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Der Kreole, CC BY 3.0 &lt;https://creativecommons.org/licenses/by/3.0&gt;, via Wikimedia Commons</a:t>
            </a:r>
          </a:p>
        </p:txBody>
      </p:sp>
      <p:pic>
        <p:nvPicPr>
          <p:cNvPr id="194" name="Lluvia_de_oro.JPG" descr="Lluvia_de_or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0437" y="1879911"/>
            <a:ext cx="4203952" cy="4603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7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Mixing silver nitrate (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) and sodium fluoride (</a:t>
            </a:r>
            <a14:m>
              <m:oMath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8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)</a:t>
            </a:r>
          </a:p>
        </p:txBody>
      </p:sp>
      <p:pic>
        <p:nvPicPr>
          <p:cNvPr id="19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4628" y="1895400"/>
            <a:ext cx="4824823" cy="476070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Ions Formed:…"/>
          <p:cNvSpPr txBox="1"/>
          <p:nvPr/>
        </p:nvSpPr>
        <p:spPr>
          <a:xfrm>
            <a:off x="6703432" y="1954529"/>
            <a:ext cx="4647214" cy="430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Ions Formed: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:r>
              <a:t>Other compounds that can form: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</m:oMath>
              </m:oMathPara>
            </a14:m>
          </a:p>
          <a:p>
            <a:pPr/>
          </a:p>
          <a:p>
            <a:pPr/>
            <a:r>
              <a:t>Review solubility guidelines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1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1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:r>
              <a:t>Or,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Examples</a:t>
            </a:r>
          </a:p>
        </p:txBody>
      </p:sp>
      <p:sp>
        <p:nvSpPr>
          <p:cNvPr id="202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Determine the precipitate for each of the following reactions. Write the net ionic equation</a:t>
            </a:r>
          </a:p>
          <a:p>
            <a:pPr lvl="1" marL="742950" indent="-285750">
              <a:defRPr sz="2400"/>
            </a:pPr>
            <a:r>
              <a:t>Potassium Sulfate &amp; Barium Nitrate</a:t>
            </a:r>
          </a:p>
          <a:p>
            <a:pPr lvl="1" marL="742950" indent="-285750">
              <a:defRPr sz="2400"/>
            </a:pPr>
            <a:r>
              <a:t>Lithium Chloride &amp; Silver Acetate</a:t>
            </a:r>
          </a:p>
        </p:txBody>
      </p:sp>
      <p:pic>
        <p:nvPicPr>
          <p:cNvPr id="203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4628" y="1895400"/>
            <a:ext cx="4824823" cy="476070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"/>
          <p:cNvSpPr txBox="1"/>
          <p:nvPr/>
        </p:nvSpPr>
        <p:spPr>
          <a:xfrm>
            <a:off x="6703432" y="1954529"/>
            <a:ext cx="4647214" cy="449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b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Acid-Base Reactions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635001" y="1942851"/>
            <a:ext cx="5516150" cy="4325682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In these reactions, a hydrogen ion is transferred 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An acid is a substance that will give hydronium ions (</a:t>
            </a:r>
            <a14:m>
              <m:oMath>
                <m:sSub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sSup>
                  <m:e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p>
                    <m:r>
                      <a:rPr xmlns:a="http://schemas.openxmlformats.org/drawingml/2006/main" sz="26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p>
              </m:oMath>
            </a14:m>
            <a:r>
              <a:t>) when dissolved in water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Example: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p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p>
                    <m:e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p>
                      <m:r>
                        <a:rPr xmlns:a="http://schemas.openxmlformats.org/drawingml/2006/main" sz="23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3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Strong acid - All of the compound dissociates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Weak acid - only some of the compound dissociates</a:t>
            </a:r>
          </a:p>
        </p:txBody>
      </p:sp>
      <p:pic>
        <p:nvPicPr>
          <p:cNvPr id="208" name="Screen Shot 2021-06-27 at 5.30.53 PM.png" descr="Screen Shot 2021-06-27 at 5.30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256" y="2021404"/>
            <a:ext cx="5015407" cy="307739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mage Credit: OpenStax Chemistry - Figure 4.5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4.5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Acid-Base Reactions</a:t>
            </a:r>
          </a:p>
        </p:txBody>
      </p:sp>
      <p:sp>
        <p:nvSpPr>
          <p:cNvPr id="212" name="Content Placeholder 2"/>
          <p:cNvSpPr txBox="1"/>
          <p:nvPr>
            <p:ph type="body" idx="1"/>
          </p:nvPr>
        </p:nvSpPr>
        <p:spPr>
          <a:xfrm>
            <a:off x="635001" y="1942851"/>
            <a:ext cx="10759913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 these reactions, a hydrogen ion is transferred </a:t>
            </a:r>
          </a:p>
          <a:p>
            <a:pPr lvl="1" marL="742950" indent="-285750">
              <a:defRPr sz="2400"/>
            </a:pPr>
            <a:r>
              <a:t>A base is a substance that yields hydroxide ions (</a:t>
            </a:r>
            <a14:m>
              <m:oMath>
                <m:r>
                  <a:rPr xmlns:a="http://schemas.openxmlformats.org/drawingml/2006/main" sz="31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sSup>
                  <m:e>
                    <m:r>
                      <a:rPr xmlns:a="http://schemas.openxmlformats.org/drawingml/2006/main" sz="31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31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</m:oMath>
            </a14:m>
            <a:r>
              <a:t>) when dissolved in water</a:t>
            </a:r>
          </a:p>
          <a:p>
            <a:pPr>
              <a:defRPr sz="2400"/>
            </a:pPr>
            <a:r>
              <a:t>Example: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⟶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42950" indent="-285750">
              <a:defRPr sz="2400"/>
            </a:pPr>
            <a:r>
              <a:t>Strong base - All of the compound dissociates</a:t>
            </a:r>
          </a:p>
          <a:p>
            <a:pPr lvl="1" marL="742950" indent="-285750">
              <a:defRPr sz="2400"/>
            </a:pPr>
            <a:r>
              <a:t>Weak base - only some of the compound dissociates</a:t>
            </a:r>
          </a:p>
          <a:p>
            <a:pPr lvl="1" marL="742950" indent="-285750">
              <a:defRPr sz="2400"/>
            </a:pPr>
            <a:r>
              <a:t>Ex: </a:t>
            </a:r>
            <a14:m>
              <m:oMath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⇌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sSubSup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sup>
                </m:sSub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sSup>
                  <m:e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</m:sup>
                </m:s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