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794588" y="44111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Quantization &amp; The Bohr Model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Bohr Model - Summary</a:t>
            </a:r>
          </a:p>
        </p:txBody>
      </p:sp>
      <p:sp>
        <p:nvSpPr>
          <p:cNvPr id="221" name="Content Placeholder 2"/>
          <p:cNvSpPr txBox="1"/>
          <p:nvPr>
            <p:ph type="body" idx="1"/>
          </p:nvPr>
        </p:nvSpPr>
        <p:spPr>
          <a:xfrm>
            <a:off x="622301" y="2006351"/>
            <a:ext cx="10426094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energies of electrons in an atom are quantized and described by quantum numbers.</a:t>
            </a:r>
          </a:p>
          <a:p>
            <a:pPr lvl="1" marL="742950" indent="-285750">
              <a:defRPr sz="2400"/>
            </a:pPr>
            <a:r>
              <a:t>Quantum numbers - integer numbers with specific allowed values</a:t>
            </a:r>
          </a:p>
          <a:p>
            <a:pPr>
              <a:defRPr sz="2400"/>
            </a:pPr>
            <a:r>
              <a:t>An electron’s energy increases with increasing distance from the nucleus</a:t>
            </a:r>
          </a:p>
          <a:p>
            <a:pPr>
              <a:defRPr sz="2400"/>
            </a:pPr>
            <a:r>
              <a:t>The discrete lines in the spectra of the elements result from the quantized energies of the electrons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24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photoelectric effect and the line spectra are examples that lead to the understanding of quantization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Bohr model explain the energy levels in a single electron atom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Quantum numbers describe the specific states for electron energies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Electromagnetic Waves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2019051"/>
            <a:ext cx="4918402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Travel at the speed of light: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2.998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sup>
                  </m:s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>
              <a:defRPr sz="2400"/>
            </a:pPr>
            <a:r>
              <a:t>Electromagnetic spectrum</a:t>
            </a:r>
          </a:p>
          <a:p>
            <a:pPr lvl="1" marL="742950" indent="-285750">
              <a:defRPr sz="2400"/>
            </a:pPr>
            <a:r>
              <a:t>Range of energies</a:t>
            </a:r>
          </a:p>
          <a:p>
            <a:pPr>
              <a:defRPr sz="2400"/>
            </a:pPr>
            <a:r>
              <a:t>Blackbody radiation</a:t>
            </a:r>
          </a:p>
          <a:p>
            <a:pPr lvl="1" marL="742950" indent="-285750">
              <a:defRPr sz="2400"/>
            </a:pPr>
            <a:r>
              <a:t>Ideal emitter - emits radiation at all frequencies based on its temperature</a:t>
            </a:r>
          </a:p>
        </p:txBody>
      </p:sp>
      <p:sp>
        <p:nvSpPr>
          <p:cNvPr id="182" name="Image Credit: OpenStax College Physics - Figure 24.9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24.9 CC BY 4.0</a:t>
            </a:r>
          </a:p>
        </p:txBody>
      </p:sp>
      <p:pic>
        <p:nvPicPr>
          <p:cNvPr id="183" name="Screen Shot 2021-06-03 at 1.36.02 PM.png" descr="Screen Shot 2021-06-03 at 1.36.0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7221" y="2929624"/>
            <a:ext cx="6336357" cy="25045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Electromagnetic Waves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73101" y="2019051"/>
            <a:ext cx="4918402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Travel at the speed of light: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2.998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sup>
                  </m:sSup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>
              <a:defRPr sz="2400"/>
            </a:pPr>
            <a:r>
              <a:t>Electromagnetic spectrum</a:t>
            </a:r>
          </a:p>
          <a:p>
            <a:pPr lvl="1" marL="742950" indent="-285750">
              <a:defRPr sz="2400"/>
            </a:pPr>
            <a:r>
              <a:t>Range of energies</a:t>
            </a:r>
          </a:p>
          <a:p>
            <a:pPr>
              <a:defRPr sz="2400"/>
            </a:pPr>
            <a:r>
              <a:t>Blackbody radiation</a:t>
            </a:r>
          </a:p>
          <a:p>
            <a:pPr lvl="1" marL="742950" indent="-285750">
              <a:defRPr sz="2400"/>
            </a:pPr>
            <a:r>
              <a:t>Ideal emitter - emits radiation at all frequencies based on its temperature</a:t>
            </a:r>
          </a:p>
        </p:txBody>
      </p:sp>
      <p:sp>
        <p:nvSpPr>
          <p:cNvPr id="187" name="Image Credit: OpenStax Chemistry - Figure 6.10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6.10 CC BY 4.0</a:t>
            </a:r>
          </a:p>
        </p:txBody>
      </p:sp>
      <p:pic>
        <p:nvPicPr>
          <p:cNvPr id="188" name="Screen Shot 2021-06-03 at 1.39.15 PM.png" descr="Screen Shot 2021-06-03 at 1.39.1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0808" y="2294171"/>
            <a:ext cx="6183402" cy="3775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Photoelectric Effect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73101" y="2019051"/>
            <a:ext cx="4703684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Dual nature of light</a:t>
            </a:r>
          </a:p>
          <a:p>
            <a:pPr>
              <a:defRPr sz="2400"/>
            </a:pPr>
            <a:r>
              <a:t>Acts as a particle or a wave depending on the circumstances</a:t>
            </a:r>
          </a:p>
          <a:p>
            <a:pPr>
              <a:defRPr sz="2400"/>
            </a:pPr>
            <a:r>
              <a:t>Photoelectric effect - Einstein</a:t>
            </a:r>
          </a:p>
          <a:p>
            <a:pPr lvl="1" marL="742950" indent="-285750">
              <a:defRPr sz="2400"/>
            </a:pPr>
            <a:r>
              <a:t>Electrons are ejected only when photons of the minimum required energy strike the surface</a:t>
            </a:r>
          </a:p>
        </p:txBody>
      </p:sp>
      <p:sp>
        <p:nvSpPr>
          <p:cNvPr id="192" name="Image Credit: OpenStax Chemistry - Figure 6.11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6.11 CC BY 4.0</a:t>
            </a:r>
          </a:p>
        </p:txBody>
      </p:sp>
      <p:pic>
        <p:nvPicPr>
          <p:cNvPr id="193" name="Screen Shot 2021-06-03 at 1.42.49 PM.png" descr="Screen Shot 2021-06-03 at 1.42.4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8240" y="2708071"/>
            <a:ext cx="6599496" cy="29476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6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Light from a neon sign has radiation with a wavelength of 640 nm. What is the energy of the photon emitted? </a:t>
            </a:r>
          </a:p>
        </p:txBody>
      </p:sp>
      <p:pic>
        <p:nvPicPr>
          <p:cNvPr id="197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877" y="1895400"/>
            <a:ext cx="4634574" cy="4572985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ext"/>
          <p:cNvSpPr txBox="1"/>
          <p:nvPr/>
        </p:nvSpPr>
        <p:spPr>
          <a:xfrm>
            <a:off x="6893683" y="1954529"/>
            <a:ext cx="4456963" cy="3513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λ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640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ν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6.626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sup>
                      </m:sSup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2.998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640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sSup>
                            <m:e>
                              <m:r>
                                <a:rPr xmlns:a="http://schemas.openxmlformats.org/drawingml/2006/main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xmlns:a="http://schemas.openxmlformats.org/drawingml/2006/main" sz="2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2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  <m:r>
                        <a:rPr xmlns:a="http://schemas.openxmlformats.org/drawingml/2006/main" sz="2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3.10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sup>
                  </m:s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Line Spectra</a:t>
            </a:r>
          </a:p>
        </p:txBody>
      </p:sp>
      <p:sp>
        <p:nvSpPr>
          <p:cNvPr id="201" name="Content Placeholder 2"/>
          <p:cNvSpPr txBox="1"/>
          <p:nvPr>
            <p:ph type="body" sz="half" idx="1"/>
          </p:nvPr>
        </p:nvSpPr>
        <p:spPr>
          <a:xfrm>
            <a:off x="673101" y="2019051"/>
            <a:ext cx="4843647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Energy only given off at specific wavelengths</a:t>
            </a:r>
          </a:p>
          <a:p>
            <a:pPr>
              <a:defRPr sz="2400"/>
            </a:pPr>
            <a:r>
              <a:t>Pattern of lines is different for each specific type of atom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Hydrogen - Balmer lines in visible spectrum. Followed a pattern based on whole integers</a:t>
            </a:r>
          </a:p>
        </p:txBody>
      </p:sp>
      <p:pic>
        <p:nvPicPr>
          <p:cNvPr id="202" name="Screen Shot 2021-06-03 at 1.49.11 PM.png" descr="Screen Shot 2021-06-03 at 1.49.1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1929" y="2141032"/>
            <a:ext cx="5877387" cy="407343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Image Credit: OpenStax Chemistry - Figure 6.13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6.13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Bohr Model</a:t>
            </a:r>
          </a:p>
        </p:txBody>
      </p:sp>
      <p:sp>
        <p:nvSpPr>
          <p:cNvPr id="206" name="Content Placeholder 2"/>
          <p:cNvSpPr txBox="1"/>
          <p:nvPr>
            <p:ph type="body" sz="half" idx="1"/>
          </p:nvPr>
        </p:nvSpPr>
        <p:spPr>
          <a:xfrm>
            <a:off x="685801" y="2019051"/>
            <a:ext cx="5300520" cy="4317399"/>
          </a:xfrm>
          <a:prstGeom prst="rect">
            <a:avLst/>
          </a:prstGeom>
        </p:spPr>
        <p:txBody>
          <a:bodyPr/>
          <a:lstStyle/>
          <a:p>
            <a:pPr marL="271462" indent="-271462" defTabSz="434340">
              <a:spcBef>
                <a:spcPts val="900"/>
              </a:spcBef>
              <a:defRPr sz="2280"/>
            </a:pPr>
            <a:r>
              <a:t>Previous examples - ideas of quantization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Theories that worked well in macroscopic domain did not work in the microscopic world of atoms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Specific discrete energy levels. </a:t>
            </a:r>
          </a:p>
          <a:p>
            <a:pPr marL="271462" indent="-271462" defTabSz="434340">
              <a:spcBef>
                <a:spcPts val="900"/>
              </a:spcBef>
              <a:defRPr sz="2280"/>
            </a:pPr>
            <a:r>
              <a:t>Bohr model for single electron atoms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27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sSup>
                        <m:e>
                          <m:r>
                            <a:rPr xmlns:a="http://schemas.openxmlformats.org/drawingml/2006/main" sz="27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p>
                          <m:r>
                            <a:rPr xmlns:a="http://schemas.openxmlformats.org/drawingml/2006/main" sz="27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sSup>
                        <m:e>
                          <m:r>
                            <a:rPr xmlns:a="http://schemas.openxmlformats.org/drawingml/2006/main" sz="27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xmlns:a="http://schemas.openxmlformats.org/drawingml/2006/main" sz="27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</a:p>
          <a:p>
            <a:pPr lvl="1" marL="705802" indent="-271462" defTabSz="434340">
              <a:spcBef>
                <a:spcPts val="900"/>
              </a:spcBef>
              <a:defRPr sz="228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7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7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2.179</m:t>
                  </m:r>
                  <m:r>
                    <a:rPr xmlns:a="http://schemas.openxmlformats.org/drawingml/2006/main" sz="27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sup>
                  </m:sSup>
                  <m:r>
                    <a:rPr xmlns:a="http://schemas.openxmlformats.org/drawingml/2006/main" sz="27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  <a:endParaRPr sz="2400"/>
          </a:p>
        </p:txBody>
      </p:sp>
      <p:pic>
        <p:nvPicPr>
          <p:cNvPr id="207" name="Screen Shot 2021-06-03 at 1.56.34 PM.png" descr="Screen Shot 2021-06-03 at 1.56.3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6187" y="2019051"/>
            <a:ext cx="4084924" cy="4317399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Image Credit: OpenStax Chemistry - Figure 6.14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6.14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Bohr Model</a:t>
            </a:r>
          </a:p>
        </p:txBody>
      </p:sp>
      <p:sp>
        <p:nvSpPr>
          <p:cNvPr id="211" name="Content Placeholder 2"/>
          <p:cNvSpPr txBox="1"/>
          <p:nvPr>
            <p:ph type="body" sz="half" idx="1"/>
          </p:nvPr>
        </p:nvSpPr>
        <p:spPr>
          <a:xfrm>
            <a:off x="685801" y="2019051"/>
            <a:ext cx="5300520" cy="4317399"/>
          </a:xfrm>
          <a:prstGeom prst="rect">
            <a:avLst/>
          </a:prstGeom>
        </p:spPr>
        <p:txBody>
          <a:bodyPr/>
          <a:lstStyle/>
          <a:p>
            <a:pPr marL="271462" indent="-271462" defTabSz="434340">
              <a:spcBef>
                <a:spcPts val="900"/>
              </a:spcBef>
              <a:defRPr sz="2280"/>
            </a:pPr>
            <a:r>
              <a:t>Previous examples - ideas of quantization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Theories that worked well in macroscopic domain did not work in the microscopic world of atoms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Specific discrete energy levels. </a:t>
            </a:r>
          </a:p>
          <a:p>
            <a:pPr marL="271462" indent="-271462" defTabSz="434340">
              <a:spcBef>
                <a:spcPts val="900"/>
              </a:spcBef>
              <a:defRPr sz="2280"/>
            </a:pPr>
            <a:r>
              <a:t>Bohr model for single electron atoms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27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sSup>
                        <m:e>
                          <m:r>
                            <a:rPr xmlns:a="http://schemas.openxmlformats.org/drawingml/2006/main" sz="27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p>
                          <m:r>
                            <a:rPr xmlns:a="http://schemas.openxmlformats.org/drawingml/2006/main" sz="27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sSup>
                        <m:e>
                          <m:r>
                            <a:rPr xmlns:a="http://schemas.openxmlformats.org/drawingml/2006/main" sz="27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xmlns:a="http://schemas.openxmlformats.org/drawingml/2006/main" sz="27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</a:p>
          <a:p>
            <a:pPr lvl="1" marL="705802" indent="-271462" defTabSz="434340">
              <a:spcBef>
                <a:spcPts val="900"/>
              </a:spcBef>
              <a:defRPr sz="228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7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7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2.179</m:t>
                  </m:r>
                  <m:r>
                    <a:rPr xmlns:a="http://schemas.openxmlformats.org/drawingml/2006/main" sz="27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7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sup>
                  </m:sSup>
                  <m:r>
                    <a:rPr xmlns:a="http://schemas.openxmlformats.org/drawingml/2006/main" sz="27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  <a:endParaRPr sz="2400"/>
          </a:p>
        </p:txBody>
      </p:sp>
      <p:sp>
        <p:nvSpPr>
          <p:cNvPr id="212" name="Image Credit: OpenStax Chemistry - Figure 6.15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6.15 CC BY 4.0</a:t>
            </a:r>
          </a:p>
        </p:txBody>
      </p:sp>
      <p:pic>
        <p:nvPicPr>
          <p:cNvPr id="213" name="Screen Shot 2021-06-03 at 2.02.06 PM.png" descr="Screen Shot 2021-06-03 at 2.02.0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6294" y="2094950"/>
            <a:ext cx="4394201" cy="416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6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If a spark promotes an electron in a hydrogen atom into an orbit with n=3, what is the energy in joules of the electron? </a:t>
            </a:r>
          </a:p>
        </p:txBody>
      </p:sp>
      <p:pic>
        <p:nvPicPr>
          <p:cNvPr id="217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877" y="1895400"/>
            <a:ext cx="4634574" cy="4572985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ext"/>
          <p:cNvSpPr txBox="1"/>
          <p:nvPr/>
        </p:nvSpPr>
        <p:spPr>
          <a:xfrm>
            <a:off x="6893683" y="1954529"/>
            <a:ext cx="4456963" cy="3431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sSup>
                        <m:e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p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sSup>
                        <m:e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2.179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p>
                      </m:s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2.421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sup>
                  </m:s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