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794588" y="44111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Quantum Theory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Orbital Energies</a:t>
            </a:r>
          </a:p>
        </p:txBody>
      </p:sp>
      <p:sp>
        <p:nvSpPr>
          <p:cNvPr id="219" name="Content Placeholder 2"/>
          <p:cNvSpPr txBox="1"/>
          <p:nvPr>
            <p:ph type="body" sz="half" idx="1"/>
          </p:nvPr>
        </p:nvSpPr>
        <p:spPr>
          <a:xfrm>
            <a:off x="685801" y="2019051"/>
            <a:ext cx="4596125" cy="431739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Orbital is labeled by its principal quantum number and secondary quantum number </a:t>
            </a:r>
          </a:p>
          <a:p>
            <a:pPr>
              <a:defRPr sz="2400"/>
            </a:pPr>
            <a:r>
              <a:t>Spin quantum number</a:t>
            </a:r>
          </a:p>
          <a:p>
            <a:pPr lvl="1" marL="742950" indent="-285750">
              <a:defRPr sz="2400"/>
            </a:pPr>
            <a:r>
              <a:t>Electron can have spin “up” or spin “down”</a:t>
            </a:r>
          </a:p>
        </p:txBody>
      </p:sp>
      <p:sp>
        <p:nvSpPr>
          <p:cNvPr id="220" name="Image Credit: OpenStax Chemistry - Figure 6.23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6.23 CC BY 4.0</a:t>
            </a:r>
          </a:p>
        </p:txBody>
      </p:sp>
      <p:pic>
        <p:nvPicPr>
          <p:cNvPr id="221" name="Screen Shot 2021-06-03 at 2.46.31 PM.png" descr="Screen Shot 2021-06-03 at 2.46.3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2379" y="2247350"/>
            <a:ext cx="4775201" cy="386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Pauli Exclusion Principle</a:t>
            </a:r>
          </a:p>
        </p:txBody>
      </p:sp>
      <p:sp>
        <p:nvSpPr>
          <p:cNvPr id="224" name="Content Placeholder 2"/>
          <p:cNvSpPr txBox="1"/>
          <p:nvPr>
            <p:ph type="body" sz="half" idx="1"/>
          </p:nvPr>
        </p:nvSpPr>
        <p:spPr>
          <a:xfrm>
            <a:off x="685801" y="2019051"/>
            <a:ext cx="10372252" cy="1745925"/>
          </a:xfrm>
          <a:prstGeom prst="rect">
            <a:avLst/>
          </a:prstGeom>
        </p:spPr>
        <p:txBody>
          <a:bodyPr/>
          <a:lstStyle/>
          <a:p>
            <a:pPr marL="257175" indent="-257175" defTabSz="411479">
              <a:spcBef>
                <a:spcPts val="900"/>
              </a:spcBef>
              <a:defRPr sz="2159"/>
            </a:pPr>
            <a:r>
              <a:t>The electron is described by the four quantum numbers. </a:t>
            </a:r>
          </a:p>
          <a:p>
            <a:pPr marL="257175" indent="-257175" defTabSz="411479">
              <a:spcBef>
                <a:spcPts val="900"/>
              </a:spcBef>
              <a:defRPr sz="2159"/>
            </a:pPr>
            <a:r>
              <a:t>Exclusion principle</a:t>
            </a:r>
          </a:p>
          <a:p>
            <a:pPr lvl="1" marL="668654" indent="-257175" defTabSz="411479">
              <a:spcBef>
                <a:spcPts val="900"/>
              </a:spcBef>
              <a:defRPr sz="2159"/>
            </a:pPr>
            <a:r>
              <a:t>No two electrons in an atom can have the same set of quantum numbers</a:t>
            </a:r>
          </a:p>
          <a:p>
            <a:pPr lvl="1" marL="668654" indent="-257175" defTabSz="411479">
              <a:spcBef>
                <a:spcPts val="900"/>
              </a:spcBef>
              <a:defRPr sz="2159"/>
            </a:pPr>
            <a:r>
              <a:t>At most two electrons can occupy each orbital</a:t>
            </a:r>
          </a:p>
        </p:txBody>
      </p:sp>
      <p:sp>
        <p:nvSpPr>
          <p:cNvPr id="225" name="Image Credit: OpenStax Chemistry - Table 6.1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Table 6.1 CC BY 4.0</a:t>
            </a:r>
          </a:p>
        </p:txBody>
      </p:sp>
      <p:pic>
        <p:nvPicPr>
          <p:cNvPr id="226" name="Screen Shot 2021-06-03 at 2.53.13 PM.png" descr="Screen Shot 2021-06-03 at 2.53.1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2913" y="3736307"/>
            <a:ext cx="7578028" cy="2579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29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How many electrons can occupy a shell with n=2? n=5?</a:t>
            </a:r>
          </a:p>
        </p:txBody>
      </p:sp>
      <p:pic>
        <p:nvPicPr>
          <p:cNvPr id="230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877" y="1895400"/>
            <a:ext cx="4634574" cy="4572985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n = 2 has four orbitals: one 2s orbital and 3 2p orbitals. Two electrons per orbital means 8 electrons.…"/>
          <p:cNvSpPr txBox="1"/>
          <p:nvPr/>
        </p:nvSpPr>
        <p:spPr>
          <a:xfrm>
            <a:off x="6893683" y="1954529"/>
            <a:ext cx="4456963" cy="3885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</m:oMath>
              </m:oMathPara>
            </a14:m>
          </a:p>
          <a:p>
            <a:pPr/>
          </a:p>
          <a:p>
            <a:pPr/>
            <a:r>
              <a:t>n = 2 has four orbitals: one 2s orbital and 3 2p orbitals. Two electrons per orbital means 8 electrons.</a:t>
            </a:r>
          </a:p>
          <a:p>
            <a:pPr/>
          </a:p>
          <a:p>
            <a:pPr/>
            <a:r>
              <a:t>n = 5 has 25 orbitals: one 5s orbits, three 5p orbitals, five 5d orbitals, seven 5f orbitals, nine 5g orbitals. Two electrons per orbital means 50 electrons in the shell. </a:t>
            </a:r>
          </a:p>
          <a:p>
            <a:pP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34" name="Content Placeholder 2"/>
          <p:cNvSpPr txBox="1"/>
          <p:nvPr>
            <p:ph type="body" sz="half" idx="1"/>
          </p:nvPr>
        </p:nvSpPr>
        <p:spPr>
          <a:xfrm>
            <a:off x="673101" y="2019051"/>
            <a:ext cx="4824835" cy="4420263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Complete the table for atomic orbitals.</a:t>
            </a:r>
          </a:p>
          <a:p>
            <a:pPr lvl="1" marL="742950" indent="-285750">
              <a:defRPr sz="2400"/>
            </a:pPr>
            <a:r>
              <a:t>n = primary quantum number</a:t>
            </a:r>
          </a:p>
          <a:p>
            <a:pPr lvl="1" marL="742950" indent="-285750">
              <a:defRPr sz="2400"/>
            </a:pPr>
            <a:r>
              <a:t>l = secondary quantum number (s,p,d,f,…)</a:t>
            </a:r>
          </a:p>
          <a:p>
            <a:pPr lvl="1" marL="742950" indent="-285750">
              <a:defRPr sz="2400"/>
            </a:pPr>
            <a:r>
              <a:t>m</a:t>
            </a:r>
            <a:r>
              <a:rPr baseline="-26833"/>
              <a:t>l</a:t>
            </a:r>
            <a:r>
              <a:t>=2l+1</a:t>
            </a:r>
          </a:p>
        </p:txBody>
      </p:sp>
      <p:pic>
        <p:nvPicPr>
          <p:cNvPr id="235" name="Screen Shot 2021-06-03 at 3.01.49 PM.png" descr="Screen Shot 2021-06-03 at 3.01.4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3572" y="2990018"/>
            <a:ext cx="5069312" cy="247833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Image Credit: OpenStax Chemistry - Example 6.9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Example 6.9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39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Electrons (and other particles) have been found to behave like waves much as light can behave like a particle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 uncertainty principle limits how accurately we can know the position and momentum of a particle simultaneously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Four quantum numbers specify the state of an electron within an atom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Wave Nature of Particles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2019051"/>
            <a:ext cx="6526292" cy="4325682"/>
          </a:xfrm>
          <a:prstGeom prst="rect">
            <a:avLst/>
          </a:prstGeom>
        </p:spPr>
        <p:txBody>
          <a:bodyPr/>
          <a:lstStyle/>
          <a:p>
            <a:pPr marL="248602" indent="-248602" defTabSz="397763">
              <a:spcBef>
                <a:spcPts val="800"/>
              </a:spcBef>
              <a:defRPr sz="2088"/>
            </a:pPr>
            <a:r>
              <a:t>Macroscopic particle has a well-defined momentum (p = mv)</a:t>
            </a:r>
          </a:p>
          <a:p>
            <a:pPr marL="248602" indent="-248602" defTabSz="397763">
              <a:spcBef>
                <a:spcPts val="800"/>
              </a:spcBef>
              <a:defRPr sz="2088"/>
            </a:pPr>
            <a:r>
              <a:t>Microscopic world - follow different rules than those for macroscopic objects</a:t>
            </a:r>
          </a:p>
          <a:p>
            <a:pPr lvl="1" marL="646366" indent="-248602" defTabSz="397763">
              <a:spcBef>
                <a:spcPts val="800"/>
              </a:spcBef>
              <a:defRPr sz="2088"/>
            </a:pPr>
            <a:r>
              <a:t>Light behaves like a particle ; Can an electron behave like a wave</a:t>
            </a:r>
          </a:p>
          <a:p>
            <a:pPr marL="248602" indent="-248602" defTabSz="397763">
              <a:spcBef>
                <a:spcPts val="800"/>
              </a:spcBef>
              <a:defRPr sz="2088"/>
            </a:pPr>
            <a:r>
              <a:t>de Broglie wavelength - electron behaves like a wave</a:t>
            </a:r>
          </a:p>
          <a:p>
            <a:pPr lvl="1" marL="646366" indent="-248602" defTabSz="397763">
              <a:spcBef>
                <a:spcPts val="800"/>
              </a:spcBef>
              <a:defRPr sz="2088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λ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num>
                    <m:den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den>
                  </m:f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num>
                    <m:den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den>
                  </m:f>
                </m:oMath>
              </m:oMathPara>
            </a14:m>
          </a:p>
          <a:p>
            <a:pPr lvl="1" marL="646366" indent="-248602" defTabSz="397763">
              <a:spcBef>
                <a:spcPts val="800"/>
              </a:spcBef>
              <a:defRPr sz="2088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π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λ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1,2,3,...</m:t>
                  </m:r>
                </m:oMath>
              </m:oMathPara>
            </a14:m>
            <a:endParaRPr sz="2400"/>
          </a:p>
        </p:txBody>
      </p:sp>
      <p:sp>
        <p:nvSpPr>
          <p:cNvPr id="182" name="Image Credit: OpenStax College Physics - Figure 6.17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6.17 CC BY 4.0</a:t>
            </a:r>
          </a:p>
        </p:txBody>
      </p:sp>
      <p:pic>
        <p:nvPicPr>
          <p:cNvPr id="183" name="Screen Shot 2021-06-03 at 2.16.58 PM.png" descr="Screen Shot 2021-06-03 at 2.16.5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9799" y="2520830"/>
            <a:ext cx="4743819" cy="3322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Electrons as Waves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736601" y="2019051"/>
            <a:ext cx="4918402" cy="43256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742950" indent="-285750">
              <a:defRPr sz="2400"/>
            </a:lvl2pPr>
          </a:lstStyle>
          <a:p>
            <a:pPr/>
            <a:r>
              <a:t>Electrons sent through slits create an interference pattern</a:t>
            </a:r>
          </a:p>
          <a:p>
            <a:pPr lvl="1"/>
            <a:r>
              <a:t>Electrons have a dual nature</a:t>
            </a:r>
          </a:p>
        </p:txBody>
      </p:sp>
      <p:sp>
        <p:nvSpPr>
          <p:cNvPr id="187" name="Image Credit: OpenStax Chemistry - Figure 6.18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6.18 CC BY 4.0</a:t>
            </a:r>
          </a:p>
        </p:txBody>
      </p:sp>
      <p:pic>
        <p:nvPicPr>
          <p:cNvPr id="188" name="Screen Shot 2021-06-03 at 2.19.40 PM.png" descr="Screen Shot 2021-06-03 at 2.19.4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0077" y="2071173"/>
            <a:ext cx="5638172" cy="4221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9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If an electron travels at a velocity of </a:t>
            </a:r>
            <a14:m>
              <m:oMath>
                <m:r>
                  <a:rPr xmlns:a="http://schemas.openxmlformats.org/drawingml/2006/main" sz="27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1.000</m:t>
                </m:r>
                <m:r>
                  <a:rPr xmlns:a="http://schemas.openxmlformats.org/drawingml/2006/main" sz="27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x</m:t>
                </m:r>
                <m:sSup>
                  <m:e>
                    <m:r>
                      <a:rPr xmlns:a="http://schemas.openxmlformats.org/drawingml/2006/main" sz="27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27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7</m:t>
                    </m:r>
                  </m:sup>
                </m:sSup>
                <m:r>
                  <a:rPr xmlns:a="http://schemas.openxmlformats.org/drawingml/2006/main" sz="27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27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27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and has a mass of </a:t>
            </a:r>
            <a14:m>
              <m:oMath>
                <m:r>
                  <a:rPr xmlns:a="http://schemas.openxmlformats.org/drawingml/2006/main" sz="27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9.109</m:t>
                </m:r>
                <m:r>
                  <a:rPr xmlns:a="http://schemas.openxmlformats.org/drawingml/2006/main" sz="27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x</m:t>
                </m:r>
                <m:sSup>
                  <m:e>
                    <m:r>
                      <a:rPr xmlns:a="http://schemas.openxmlformats.org/drawingml/2006/main" sz="27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27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27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28</m:t>
                    </m:r>
                  </m:sup>
                </m:sSup>
                <m:r>
                  <a:rPr xmlns:a="http://schemas.openxmlformats.org/drawingml/2006/main" sz="27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g</m:t>
                </m:r>
              </m:oMath>
            </a14:m>
            <a:r>
              <a:rPr sz="2200"/>
              <a:t>,</a:t>
            </a:r>
            <a:r>
              <a:t> what is its wavelength?</a:t>
            </a:r>
            <a:endParaRPr sz="2200"/>
          </a:p>
        </p:txBody>
      </p:sp>
      <p:pic>
        <p:nvPicPr>
          <p:cNvPr id="192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877" y="1895400"/>
            <a:ext cx="4634574" cy="4572985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ext"/>
          <p:cNvSpPr txBox="1"/>
          <p:nvPr/>
        </p:nvSpPr>
        <p:spPr>
          <a:xfrm>
            <a:off x="6893683" y="1954529"/>
            <a:ext cx="4456963" cy="338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1.000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sup>
                  </m:sSup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9.109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</m:sup>
                  </m:sSup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λ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num>
                    <m:den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λ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6.626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sup>
                      </m:s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9.109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1.00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λ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7.274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</m:oMath>
              </m:oMathPara>
            </a14:m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Heisenberg Uncertainty Principle</a:t>
            </a:r>
          </a:p>
        </p:txBody>
      </p:sp>
      <p:sp>
        <p:nvSpPr>
          <p:cNvPr id="196" name="Content Placeholder 2"/>
          <p:cNvSpPr txBox="1"/>
          <p:nvPr>
            <p:ph type="body" idx="1"/>
          </p:nvPr>
        </p:nvSpPr>
        <p:spPr>
          <a:xfrm>
            <a:off x="673101" y="2019051"/>
            <a:ext cx="10845798" cy="431739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How accurately can we measure the properties of an electron (or other particle)?</a:t>
            </a:r>
          </a:p>
          <a:p>
            <a:pPr>
              <a:defRPr sz="2400"/>
            </a:pPr>
            <a:r>
              <a:t>A limit to how accurately we can measure the position and momentum of an electron simultaneously. </a:t>
            </a:r>
          </a:p>
          <a:p>
            <a:pPr>
              <a:defRPr sz="2400"/>
            </a:pPr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m:rPr>
                          <m:sty m:val="p"/>
                        </m:rP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ℏ</m:t>
                      </m:r>
                    </m:num>
                    <m:den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</m:rP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p"/>
                    </m:rP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</m:oMath>
              </m:oMathPara>
            </a14:m>
          </a:p>
          <a:p>
            <a:pPr>
              <a:defRPr sz="2400"/>
            </a:pPr>
            <a:r>
              <a:t>Not significant for macroscopic objects</a:t>
            </a:r>
          </a:p>
          <a:p>
            <a:pPr>
              <a:defRPr sz="2400"/>
            </a:pPr>
            <a:r>
              <a:t>Gives and ultimate limit on what can be known in science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Principal Quantum Number</a:t>
            </a:r>
          </a:p>
        </p:txBody>
      </p:sp>
      <p:sp>
        <p:nvSpPr>
          <p:cNvPr id="199" name="Content Placeholder 2"/>
          <p:cNvSpPr txBox="1"/>
          <p:nvPr>
            <p:ph type="body" sz="half" idx="1"/>
          </p:nvPr>
        </p:nvSpPr>
        <p:spPr>
          <a:xfrm>
            <a:off x="685801" y="2019051"/>
            <a:ext cx="5300520" cy="431739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Principal quantum number (shell number)</a:t>
            </a:r>
          </a:p>
          <a:p>
            <a:pPr lvl="1" marL="742950" indent="-285750">
              <a:defRPr sz="2400"/>
            </a:pPr>
            <a:r>
              <a:t>Location of energy level</a:t>
            </a:r>
          </a:p>
          <a:p>
            <a:pPr lvl="1" marL="742950" indent="-285750">
              <a:defRPr sz="2400"/>
            </a:pPr>
            <a:r>
              <a:t>Energy levels n = 1,2,3,… </a:t>
            </a:r>
          </a:p>
          <a:p>
            <a:pPr>
              <a:defRPr sz="2400"/>
            </a:pPr>
            <a:r>
              <a:t>Secondary quantum number (angular momentum)</a:t>
            </a:r>
          </a:p>
          <a:p>
            <a:pPr lvl="1" marL="742950" indent="-285750">
              <a:defRPr sz="2400"/>
            </a:pPr>
            <a:r>
              <a:t>Levels: l = 0,1,2,…,n-1</a:t>
            </a:r>
          </a:p>
          <a:p>
            <a:pPr lvl="1" marL="742950" indent="-285750">
              <a:defRPr sz="2400"/>
            </a:pPr>
            <a:r>
              <a:t>Orbitals: l = 0 are s orbitals ; l = 1 are p orbitals ; l = 2 are d orbitals ; f, g, &amp; h for l = 3,4,&amp;5</a:t>
            </a:r>
          </a:p>
        </p:txBody>
      </p:sp>
      <p:sp>
        <p:nvSpPr>
          <p:cNvPr id="200" name="Image Credit: OpenStax Chemistry - Figure 6.19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6.19 CC BY 4.0</a:t>
            </a:r>
          </a:p>
        </p:txBody>
      </p:sp>
      <p:pic>
        <p:nvPicPr>
          <p:cNvPr id="201" name="Screen Shot 2021-06-03 at 2.34.04 PM.png" descr="Screen Shot 2021-06-03 at 2.34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2157" y="2164800"/>
            <a:ext cx="5219701" cy="4025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Quantum Numbers</a:t>
            </a:r>
          </a:p>
        </p:txBody>
      </p:sp>
      <p:sp>
        <p:nvSpPr>
          <p:cNvPr id="204" name="Content Placeholder 2"/>
          <p:cNvSpPr txBox="1"/>
          <p:nvPr>
            <p:ph type="body" sz="half" idx="1"/>
          </p:nvPr>
        </p:nvSpPr>
        <p:spPr>
          <a:xfrm>
            <a:off x="685801" y="2019051"/>
            <a:ext cx="5300520" cy="431739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Principal quantum number (shell number)</a:t>
            </a:r>
          </a:p>
          <a:p>
            <a:pPr lvl="1" marL="742950" indent="-285750">
              <a:defRPr sz="2400"/>
            </a:pPr>
            <a:r>
              <a:t>Location of energy level</a:t>
            </a:r>
          </a:p>
          <a:p>
            <a:pPr lvl="1" marL="742950" indent="-285750">
              <a:defRPr sz="2400"/>
            </a:pPr>
            <a:r>
              <a:t>Energy levels n = 1,2,3,… </a:t>
            </a:r>
          </a:p>
          <a:p>
            <a:pPr>
              <a:defRPr sz="2400"/>
            </a:pPr>
            <a:r>
              <a:t>Secondary quantum number (angular momentum)</a:t>
            </a:r>
          </a:p>
          <a:p>
            <a:pPr lvl="1" marL="742950" indent="-285750">
              <a:defRPr sz="2400"/>
            </a:pPr>
            <a:r>
              <a:t>Levels: l = 0,1,2,…,n-1</a:t>
            </a:r>
          </a:p>
          <a:p>
            <a:pPr lvl="1" marL="742950" indent="-285750">
              <a:defRPr sz="2400"/>
            </a:pPr>
            <a:r>
              <a:t>Orbitals: l = 0 are s orbitals ; l = 1 are p orbitals ; l = 2 are d orbitals ; f, g, &amp; h for l = 3,4,&amp;5</a:t>
            </a:r>
          </a:p>
        </p:txBody>
      </p:sp>
      <p:sp>
        <p:nvSpPr>
          <p:cNvPr id="205" name="Image Credit: OpenStax Chemistry - Figure 21 (part)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21 (part) CC BY 4.0</a:t>
            </a:r>
          </a:p>
        </p:txBody>
      </p:sp>
      <p:pic>
        <p:nvPicPr>
          <p:cNvPr id="206" name="Screen Shot 2021-06-03 at 2.39.55 PM.png" descr="Screen Shot 2021-06-03 at 2.39.5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6645" y="2330000"/>
            <a:ext cx="5854669" cy="3695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Quantum Numbers (2)</a:t>
            </a:r>
          </a:p>
        </p:txBody>
      </p:sp>
      <p:sp>
        <p:nvSpPr>
          <p:cNvPr id="209" name="Content Placeholder 2"/>
          <p:cNvSpPr txBox="1"/>
          <p:nvPr>
            <p:ph type="body" sz="half" idx="1"/>
          </p:nvPr>
        </p:nvSpPr>
        <p:spPr>
          <a:xfrm>
            <a:off x="685801" y="2019051"/>
            <a:ext cx="5300520" cy="431739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Magnetic quantum number </a:t>
            </a:r>
          </a:p>
          <a:p>
            <a:pPr lvl="1" marL="742950" indent="-285750">
              <a:defRPr sz="2400"/>
            </a:pPr>
            <a:r>
              <a:t>Spatial orientation of the orbital</a:t>
            </a:r>
          </a:p>
          <a:p>
            <a:pPr lvl="1" marL="742950" indent="-285750">
              <a:defRPr sz="2400"/>
            </a:pPr>
            <a:r>
              <a:t>Number of orbitals: 2l+1</a:t>
            </a:r>
          </a:p>
          <a:p>
            <a:pPr>
              <a:defRPr sz="2400"/>
            </a:pPr>
            <a:r>
              <a:t>Principal quantum number: General value of electron energy</a:t>
            </a:r>
          </a:p>
          <a:p>
            <a:pPr>
              <a:defRPr sz="2400"/>
            </a:pPr>
            <a:r>
              <a:t>Secondary quantum number: Shape of the orbital</a:t>
            </a:r>
          </a:p>
          <a:p>
            <a:pPr>
              <a:defRPr sz="2400"/>
            </a:pPr>
            <a:r>
              <a:t>Magnetic quantum number: Orientation of orbital in space</a:t>
            </a:r>
          </a:p>
        </p:txBody>
      </p:sp>
      <p:sp>
        <p:nvSpPr>
          <p:cNvPr id="210" name="Image Credit: OpenStax Chemistry - Figure 21 (part)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21 (part) CC BY 4.0</a:t>
            </a:r>
          </a:p>
        </p:txBody>
      </p:sp>
      <p:pic>
        <p:nvPicPr>
          <p:cNvPr id="211" name="Screen Shot 2021-06-03 at 2.39.55 PM.png" descr="Screen Shot 2021-06-03 at 2.39.5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6645" y="2330000"/>
            <a:ext cx="5854669" cy="3695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Orbital Energies</a:t>
            </a:r>
          </a:p>
        </p:txBody>
      </p:sp>
      <p:sp>
        <p:nvSpPr>
          <p:cNvPr id="214" name="Content Placeholder 2"/>
          <p:cNvSpPr txBox="1"/>
          <p:nvPr>
            <p:ph type="body" sz="half" idx="1"/>
          </p:nvPr>
        </p:nvSpPr>
        <p:spPr>
          <a:xfrm>
            <a:off x="685801" y="2019051"/>
            <a:ext cx="4596125" cy="431739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Orbital is labeled by its principal quantum number and secondary quantum number </a:t>
            </a:r>
          </a:p>
          <a:p>
            <a:pPr>
              <a:defRPr sz="2400"/>
            </a:pPr>
            <a:r>
              <a:t>Spin quantum number</a:t>
            </a:r>
          </a:p>
          <a:p>
            <a:pPr lvl="1" marL="742950" indent="-285750">
              <a:defRPr sz="2400"/>
            </a:pPr>
            <a:r>
              <a:t>Electron can have spin “up” or spin “down”</a:t>
            </a:r>
          </a:p>
        </p:txBody>
      </p:sp>
      <p:sp>
        <p:nvSpPr>
          <p:cNvPr id="215" name="Image Credit: OpenStax Chemistry - Figure 6.22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6.22 CC BY 4.0</a:t>
            </a:r>
          </a:p>
        </p:txBody>
      </p:sp>
      <p:pic>
        <p:nvPicPr>
          <p:cNvPr id="216" name="Screen Shot 2021-06-03 at 2.41.43 PM.png" descr="Screen Shot 2021-06-03 at 2.41.4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9216" y="2530650"/>
            <a:ext cx="6271468" cy="28270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