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CDE9"/>
          </a:solidFill>
        </a:fill>
      </a:tcStyle>
    </a:wholeTbl>
    <a:band2H>
      <a:tcTxStyle b="def" i="def"/>
      <a:tcStyle>
        <a:tcBdr/>
        <a:fill>
          <a:solidFill>
            <a:srgbClr val="F1E8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4DD"/>
          </a:solidFill>
        </a:fill>
      </a:tcStyle>
    </a:wholeTbl>
    <a:band2H>
      <a:tcTxStyle b="def" i="def"/>
      <a:tcStyle>
        <a:tcBdr/>
        <a:fill>
          <a:solidFill>
            <a:srgbClr val="E8F2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CFCE"/>
          </a:solidFill>
        </a:fill>
      </a:tcStyle>
    </a:wholeTbl>
    <a:band2H>
      <a:tcTxStyle b="def" i="def"/>
      <a:tcStyle>
        <a:tcBdr/>
        <a:fill>
          <a:solidFill>
            <a:srgbClr val="FAE9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3962398" y="1964266"/>
            <a:ext cx="7197727" cy="2421465"/>
          </a:xfrm>
          <a:prstGeom prst="rect">
            <a:avLst/>
          </a:prstGeom>
        </p:spPr>
        <p:txBody>
          <a:bodyPr anchor="b"/>
          <a:lstStyle>
            <a:lvl1pPr algn="r"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3962398" y="4385731"/>
            <a:ext cx="7197727" cy="1405468"/>
          </a:xfrm>
          <a:prstGeom prst="rect">
            <a:avLst/>
          </a:prstGeom>
        </p:spPr>
        <p:txBody>
          <a:bodyPr anchor="t"/>
          <a:lstStyle>
            <a:lvl1pPr marL="0" indent="0" algn="r">
              <a:buClrTx/>
              <a:buSzTx/>
              <a:buFontTx/>
              <a:buNone/>
              <a:defRPr cap="all"/>
            </a:lvl1pPr>
            <a:lvl2pPr marL="0" indent="457200" algn="r">
              <a:buClrTx/>
              <a:buSzTx/>
              <a:buFontTx/>
              <a:buNone/>
              <a:defRPr cap="all"/>
            </a:lvl2pPr>
            <a:lvl3pPr marL="0" indent="914400" algn="r">
              <a:buClrTx/>
              <a:buSzTx/>
              <a:buFontTx/>
              <a:buNone/>
              <a:defRPr cap="all"/>
            </a:lvl3pPr>
            <a:lvl4pPr marL="0" indent="1371600" algn="r">
              <a:buClrTx/>
              <a:buSzTx/>
              <a:buFontTx/>
              <a:buNone/>
              <a:defRPr cap="all"/>
            </a:lvl4pPr>
            <a:lvl5pPr marL="0" indent="1828800" algn="r">
              <a:buClrTx/>
              <a:buSzTx/>
              <a:buFontTx/>
              <a:buNone/>
              <a:defRPr cap="all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xfrm>
            <a:off x="10922783" y="5943917"/>
            <a:ext cx="237343" cy="2311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/>
          <p:nvPr>
            <p:ph type="title"/>
          </p:nvPr>
        </p:nvSpPr>
        <p:spPr>
          <a:xfrm>
            <a:off x="685800" y="4732864"/>
            <a:ext cx="10131428" cy="56673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96" name="Picture Placeholder 2"/>
          <p:cNvSpPr/>
          <p:nvPr>
            <p:ph type="pic" sz="half" idx="21"/>
          </p:nvPr>
        </p:nvSpPr>
        <p:spPr>
          <a:xfrm>
            <a:off x="1371599" y="932112"/>
            <a:ext cx="8759829" cy="3164976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97" name="Body Level One…"/>
          <p:cNvSpPr txBox="1"/>
          <p:nvPr>
            <p:ph type="body" sz="quarter" idx="1"/>
          </p:nvPr>
        </p:nvSpPr>
        <p:spPr>
          <a:xfrm>
            <a:off x="685800" y="5299602"/>
            <a:ext cx="10131428" cy="493713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 txBox="1"/>
          <p:nvPr>
            <p:ph type="title"/>
          </p:nvPr>
        </p:nvSpPr>
        <p:spPr>
          <a:xfrm>
            <a:off x="685801" y="609601"/>
            <a:ext cx="10131428" cy="3124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06" name="Body Level One…"/>
          <p:cNvSpPr txBox="1"/>
          <p:nvPr>
            <p:ph type="body" sz="quarter" idx="1"/>
          </p:nvPr>
        </p:nvSpPr>
        <p:spPr>
          <a:xfrm>
            <a:off x="685800" y="4343400"/>
            <a:ext cx="10131429" cy="14478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4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15" name="TextBox 10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16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17" name="Body Level One…"/>
          <p:cNvSpPr txBox="1"/>
          <p:nvPr>
            <p:ph type="body" sz="quarter" idx="1"/>
          </p:nvPr>
        </p:nvSpPr>
        <p:spPr>
          <a:xfrm>
            <a:off x="1097875" y="3352800"/>
            <a:ext cx="9339185" cy="3810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Text Placeholder 2"/>
          <p:cNvSpPr/>
          <p:nvPr>
            <p:ph type="body" sz="quarter" idx="21"/>
          </p:nvPr>
        </p:nvSpPr>
        <p:spPr>
          <a:xfrm>
            <a:off x="687464" y="4343400"/>
            <a:ext cx="10152369" cy="14478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2000"/>
            </a:pP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685801" y="3308580"/>
            <a:ext cx="10131426" cy="1468801"/>
          </a:xfrm>
          <a:prstGeom prst="rect">
            <a:avLst/>
          </a:prstGeom>
        </p:spPr>
        <p:txBody>
          <a:bodyPr anchor="b"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685801" y="4777380"/>
            <a:ext cx="10131426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2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36" name="TextBox 13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37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38" name="Body Level One…"/>
          <p:cNvSpPr txBox="1"/>
          <p:nvPr>
            <p:ph type="body" sz="quarter" idx="1"/>
          </p:nvPr>
        </p:nvSpPr>
        <p:spPr>
          <a:xfrm>
            <a:off x="685800" y="3886200"/>
            <a:ext cx="10135437" cy="8890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400"/>
            </a:lvl1pPr>
            <a:lvl2pPr marL="885825" indent="-428625">
              <a:buClrTx/>
              <a:buFontTx/>
              <a:defRPr sz="2400"/>
            </a:lvl2pPr>
            <a:lvl3pPr marL="1404257" indent="-489857">
              <a:buClrTx/>
              <a:buFontTx/>
              <a:defRPr sz="2400"/>
            </a:lvl3pPr>
            <a:lvl4pPr marL="1714500" indent="-342900">
              <a:buClrTx/>
              <a:buFontTx/>
              <a:defRPr sz="2400"/>
            </a:lvl4pPr>
            <a:lvl5pPr marL="2171700" indent="-342900">
              <a:buClrTx/>
              <a:buFontTx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Text Placeholder 2"/>
          <p:cNvSpPr/>
          <p:nvPr>
            <p:ph type="body" sz="quarter" idx="21"/>
          </p:nvPr>
        </p:nvSpPr>
        <p:spPr>
          <a:xfrm>
            <a:off x="685798" y="4775200"/>
            <a:ext cx="10135438" cy="10160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/>
          <p:nvPr>
            <p:ph type="title"/>
          </p:nvPr>
        </p:nvSpPr>
        <p:spPr>
          <a:xfrm>
            <a:off x="685801" y="609601"/>
            <a:ext cx="10131428" cy="2743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8" name="Body Level One…"/>
          <p:cNvSpPr txBox="1"/>
          <p:nvPr>
            <p:ph type="body" sz="quarter" idx="1"/>
          </p:nvPr>
        </p:nvSpPr>
        <p:spPr>
          <a:xfrm>
            <a:off x="685801" y="3505200"/>
            <a:ext cx="10131429" cy="8382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800"/>
            </a:lvl1pPr>
            <a:lvl2pPr marL="957262" indent="-500062">
              <a:buClrTx/>
              <a:buFontTx/>
              <a:defRPr sz="2800"/>
            </a:lvl2pPr>
            <a:lvl3pPr marL="1485900" indent="-571500">
              <a:buClrTx/>
              <a:buFontTx/>
              <a:defRPr sz="2800"/>
            </a:lvl3pPr>
            <a:lvl4pPr marL="1771650" indent="-400050">
              <a:buClrTx/>
              <a:buFontTx/>
              <a:defRPr sz="2800"/>
            </a:lvl4pPr>
            <a:lvl5pPr marL="2228850" indent="-400050">
              <a:buClrTx/>
              <a:buFont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Text Placeholder 2"/>
          <p:cNvSpPr/>
          <p:nvPr>
            <p:ph type="body" sz="quarter" idx="21"/>
          </p:nvPr>
        </p:nvSpPr>
        <p:spPr>
          <a:xfrm>
            <a:off x="685799" y="4343400"/>
            <a:ext cx="10131430" cy="14478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Text"/>
          <p:cNvSpPr txBox="1"/>
          <p:nvPr>
            <p:ph type="title"/>
          </p:nvPr>
        </p:nvSpPr>
        <p:spPr>
          <a:xfrm>
            <a:off x="8658675" y="609598"/>
            <a:ext cx="2158553" cy="518160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7" name="Body Level One…"/>
          <p:cNvSpPr txBox="1"/>
          <p:nvPr>
            <p:ph type="body" idx="1"/>
          </p:nvPr>
        </p:nvSpPr>
        <p:spPr>
          <a:xfrm>
            <a:off x="685800" y="609600"/>
            <a:ext cx="7832116" cy="5181600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685800" y="3308580"/>
            <a:ext cx="10131428" cy="1468801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685798" y="4777380"/>
            <a:ext cx="10131430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cap="all" sz="2000"/>
            </a:lvl1pPr>
            <a:lvl2pPr marL="0" indent="457200">
              <a:buClrTx/>
              <a:buSzTx/>
              <a:buFontTx/>
              <a:buNone/>
              <a:defRPr cap="all" sz="2000"/>
            </a:lvl2pPr>
            <a:lvl3pPr marL="0" indent="914400">
              <a:buClrTx/>
              <a:buSzTx/>
              <a:buFontTx/>
              <a:buNone/>
              <a:defRPr cap="all" sz="2000"/>
            </a:lvl3pPr>
            <a:lvl4pPr marL="0" indent="1371600">
              <a:buClrTx/>
              <a:buSzTx/>
              <a:buFontTx/>
              <a:buNone/>
              <a:defRPr cap="all" sz="2000"/>
            </a:lvl4pPr>
            <a:lvl5pPr marL="0" indent="1828800">
              <a:buClrTx/>
              <a:buSzTx/>
              <a:buFontTx/>
              <a:buNone/>
              <a:defRPr cap="all"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half" idx="1"/>
          </p:nvPr>
        </p:nvSpPr>
        <p:spPr>
          <a:xfrm>
            <a:off x="685801" y="2142066"/>
            <a:ext cx="4995335" cy="364913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973670" y="2218266"/>
            <a:ext cx="4709055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800"/>
            </a:lvl1pPr>
            <a:lvl2pPr marL="0" indent="457200">
              <a:buClrTx/>
              <a:buSzTx/>
              <a:buFontTx/>
              <a:buNone/>
              <a:defRPr sz="2800"/>
            </a:lvl2pPr>
            <a:lvl3pPr marL="0" indent="914400">
              <a:buClrTx/>
              <a:buSzTx/>
              <a:buFontTx/>
              <a:buNone/>
              <a:defRPr sz="2800"/>
            </a:lvl3pPr>
            <a:lvl4pPr marL="0" indent="1371600">
              <a:buClrTx/>
              <a:buSzTx/>
              <a:buFontTx/>
              <a:buNone/>
              <a:defRPr sz="2800"/>
            </a:lvl4pPr>
            <a:lvl5pPr marL="0" indent="1828800"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4"/>
          <p:cNvSpPr/>
          <p:nvPr>
            <p:ph type="body" sz="quarter" idx="21"/>
          </p:nvPr>
        </p:nvSpPr>
        <p:spPr>
          <a:xfrm>
            <a:off x="6096003" y="2226734"/>
            <a:ext cx="4722813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2800"/>
            </a:pP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685800" y="2074333"/>
            <a:ext cx="3680886" cy="137160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4648201" y="609601"/>
            <a:ext cx="6169027" cy="51816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685800" y="3445933"/>
            <a:ext cx="3680886" cy="1828801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  <a:defRPr sz="1600"/>
            </a:pP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xfrm>
            <a:off x="685800" y="1600200"/>
            <a:ext cx="6164654" cy="1371600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7536253" y="914400"/>
            <a:ext cx="3280975" cy="4572000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87" name="Body Level One…"/>
          <p:cNvSpPr txBox="1"/>
          <p:nvPr>
            <p:ph type="body" sz="quarter" idx="1"/>
          </p:nvPr>
        </p:nvSpPr>
        <p:spPr>
          <a:xfrm>
            <a:off x="685800" y="2971800"/>
            <a:ext cx="6164654" cy="1828800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685801" y="609600"/>
            <a:ext cx="10131426" cy="1456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0579886" y="5943917"/>
            <a:ext cx="237342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85750" marR="0" indent="-28575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1281792" marR="0" indent="-367392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16287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20859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1"/>
          <p:cNvSpPr txBox="1"/>
          <p:nvPr>
            <p:ph type="ctrTitle"/>
          </p:nvPr>
        </p:nvSpPr>
        <p:spPr>
          <a:xfrm>
            <a:off x="3962398" y="2650732"/>
            <a:ext cx="7197727" cy="1734999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/>
            <a:r>
              <a:t>Introduction to Physical Science</a:t>
            </a:r>
          </a:p>
        </p:txBody>
      </p:sp>
      <p:sp>
        <p:nvSpPr>
          <p:cNvPr id="178" name="Subtitle 2"/>
          <p:cNvSpPr txBox="1"/>
          <p:nvPr>
            <p:ph type="subTitle" sz="quarter" idx="1"/>
          </p:nvPr>
        </p:nvSpPr>
        <p:spPr>
          <a:xfrm>
            <a:off x="3794588" y="4411131"/>
            <a:ext cx="7533348" cy="1405468"/>
          </a:xfrm>
          <a:prstGeom prst="rect">
            <a:avLst/>
          </a:prstGeom>
        </p:spPr>
        <p:txBody>
          <a:bodyPr/>
          <a:lstStyle/>
          <a:p>
            <a:pPr>
              <a:defRPr cap="none" sz="2400"/>
            </a:pPr>
            <a:r>
              <a:t>Lewis Symbols</a:t>
            </a:r>
          </a:p>
          <a:p>
            <a:pPr>
              <a:defRPr cap="none" sz="2400"/>
            </a:pPr>
            <a:r>
              <a:t>Presented by Robert Wagner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Summary</a:t>
            </a:r>
          </a:p>
        </p:txBody>
      </p:sp>
      <p:sp>
        <p:nvSpPr>
          <p:cNvPr id="235" name="Content Placeholder 2"/>
          <p:cNvSpPr txBox="1"/>
          <p:nvPr>
            <p:ph type="body" idx="1"/>
          </p:nvPr>
        </p:nvSpPr>
        <p:spPr>
          <a:xfrm>
            <a:off x="1030287" y="2040466"/>
            <a:ext cx="10131426" cy="3649134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Lewis Symbols are used to describe the valence electron structure of an atom or ion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Atoms generally follow the octet rule and want to have eight electrons in their valence shell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Hydrogen is an exception as it has only one valence electron and the transition and inner transition elements do not follow the octet rule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Lewis Symbols</a:t>
            </a:r>
          </a:p>
        </p:txBody>
      </p:sp>
      <p:sp>
        <p:nvSpPr>
          <p:cNvPr id="181" name="Content Placeholder 2"/>
          <p:cNvSpPr txBox="1"/>
          <p:nvPr>
            <p:ph type="body" sz="half" idx="1"/>
          </p:nvPr>
        </p:nvSpPr>
        <p:spPr>
          <a:xfrm>
            <a:off x="673101" y="2019051"/>
            <a:ext cx="4590533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Used to describe the valence electron configuration</a:t>
            </a:r>
          </a:p>
          <a:p>
            <a:pPr lvl="1" marL="742950" indent="-285750">
              <a:defRPr sz="2400"/>
            </a:pPr>
            <a:r>
              <a:t>Elemental Symbol</a:t>
            </a:r>
          </a:p>
          <a:p>
            <a:pPr lvl="1" marL="742950" indent="-285750">
              <a:defRPr sz="2400"/>
            </a:pPr>
            <a:r>
              <a:t>Dot for each electron</a:t>
            </a:r>
          </a:p>
          <a:p>
            <a:pPr>
              <a:defRPr sz="2400"/>
            </a:pPr>
            <a:r>
              <a:t>Calcium</a:t>
            </a:r>
          </a:p>
          <a:p>
            <a:pPr lvl="1" marL="742950" indent="-285750">
              <a:defRPr sz="2400"/>
            </a:pPr>
          </a:p>
          <a:p>
            <a:pPr lvl="1" marL="742950" indent="-285750">
              <a:defRPr sz="2400"/>
            </a:pPr>
            <a:r>
              <a:t>Does not show the inner electrons</a:t>
            </a:r>
          </a:p>
        </p:txBody>
      </p:sp>
      <p:pic>
        <p:nvPicPr>
          <p:cNvPr id="182" name="Screen Shot 2021-06-06 at 8.20.24 AM.png" descr="Screen Shot 2021-06-06 at 8.20.2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5226" y="4137442"/>
            <a:ext cx="812801" cy="520701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Image Credit: OpenStax Chemistry - Figure 7.9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Figure 7.9 CC BY 4.0</a:t>
            </a:r>
          </a:p>
        </p:txBody>
      </p:sp>
      <p:pic>
        <p:nvPicPr>
          <p:cNvPr id="184" name="Screen Shot 2021-06-06 at 8.22.10 AM.png" descr="Screen Shot 2021-06-06 at 8.22.10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24061" y="2741873"/>
            <a:ext cx="6548821" cy="29816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Formation of Ionic Compounds</a:t>
            </a:r>
          </a:p>
        </p:txBody>
      </p:sp>
      <p:sp>
        <p:nvSpPr>
          <p:cNvPr id="187" name="Content Placeholder 2"/>
          <p:cNvSpPr txBox="1"/>
          <p:nvPr>
            <p:ph type="body" sz="half" idx="1"/>
          </p:nvPr>
        </p:nvSpPr>
        <p:spPr>
          <a:xfrm>
            <a:off x="736601" y="2019051"/>
            <a:ext cx="4918402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Can use Lewis Symbols to show electron transfer for ionic bonds</a:t>
            </a:r>
          </a:p>
          <a:p>
            <a:pPr lvl="1" marL="742950" indent="-285750">
              <a:defRPr sz="2400"/>
            </a:pPr>
          </a:p>
          <a:p>
            <a:pPr>
              <a:defRPr sz="2400"/>
            </a:pPr>
            <a:r>
              <a:t>Can use Lewis Symbols to show covalent bonds as well</a:t>
            </a:r>
          </a:p>
          <a:p>
            <a:pPr lvl="1" marL="742950" indent="-285750">
              <a:defRPr sz="2400"/>
            </a:pPr>
            <a:r>
              <a:t>Single bond - single pair of shared electrons</a:t>
            </a:r>
          </a:p>
        </p:txBody>
      </p:sp>
      <p:sp>
        <p:nvSpPr>
          <p:cNvPr id="188" name="Image Credit: OpenStax Chemistry - Figure 7.10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Figure 7.10 CC BY 4.0</a:t>
            </a:r>
          </a:p>
        </p:txBody>
      </p:sp>
      <p:pic>
        <p:nvPicPr>
          <p:cNvPr id="189" name="Screen Shot 2021-06-06 at 8.23.52 AM.png" descr="Screen Shot 2021-06-06 at 8.23.52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13657" y="2596102"/>
            <a:ext cx="6378594" cy="31715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Formation of Ionic Compounds</a:t>
            </a:r>
          </a:p>
        </p:txBody>
      </p:sp>
      <p:sp>
        <p:nvSpPr>
          <p:cNvPr id="192" name="Content Placeholder 2"/>
          <p:cNvSpPr txBox="1"/>
          <p:nvPr>
            <p:ph type="body" sz="half" idx="1"/>
          </p:nvPr>
        </p:nvSpPr>
        <p:spPr>
          <a:xfrm>
            <a:off x="736601" y="2019051"/>
            <a:ext cx="4918402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Can use Lewis Symbols to show electron transfer for ionic bonds</a:t>
            </a:r>
          </a:p>
          <a:p>
            <a:pPr lvl="1" marL="742950" indent="-285750">
              <a:defRPr sz="2400"/>
            </a:pPr>
          </a:p>
          <a:p>
            <a:pPr>
              <a:defRPr sz="2400"/>
            </a:pPr>
            <a:r>
              <a:t>Can use Lewis Symbols to show covalent bonds as well</a:t>
            </a:r>
          </a:p>
          <a:p>
            <a:pPr lvl="1" marL="742950" indent="-285750">
              <a:defRPr sz="2400"/>
            </a:pPr>
            <a:r>
              <a:t>Single bond - single pair of shared electrons</a:t>
            </a:r>
          </a:p>
        </p:txBody>
      </p:sp>
      <p:sp>
        <p:nvSpPr>
          <p:cNvPr id="193" name="Image Credit: OpenStax Chemistry - Chapter 7.3 Examples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Chapter 7.3 Examples CC BY 4.0</a:t>
            </a:r>
          </a:p>
        </p:txBody>
      </p:sp>
      <p:pic>
        <p:nvPicPr>
          <p:cNvPr id="194" name="Screen Shot 2021-06-06 at 8.27.06 AM.png" descr="Screen Shot 2021-06-06 at 8.27.06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0081" y="2400845"/>
            <a:ext cx="4191001" cy="1549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Screen Shot 2021-06-06 at 8.27.14 AM.png" descr="Screen Shot 2021-06-06 at 8.27.14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74281" y="3941722"/>
            <a:ext cx="3022601" cy="990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The Octet Rule</a:t>
            </a:r>
          </a:p>
        </p:txBody>
      </p:sp>
      <p:sp>
        <p:nvSpPr>
          <p:cNvPr id="198" name="Content Placeholder 2"/>
          <p:cNvSpPr txBox="1"/>
          <p:nvPr>
            <p:ph type="body" sz="half" idx="1"/>
          </p:nvPr>
        </p:nvSpPr>
        <p:spPr>
          <a:xfrm>
            <a:off x="736601" y="2019051"/>
            <a:ext cx="4918402" cy="4325682"/>
          </a:xfrm>
          <a:prstGeom prst="rect">
            <a:avLst/>
          </a:prstGeom>
        </p:spPr>
        <p:txBody>
          <a:bodyPr/>
          <a:lstStyle/>
          <a:p>
            <a:pPr marL="282892" indent="-282892" defTabSz="452627">
              <a:spcBef>
                <a:spcPts val="900"/>
              </a:spcBef>
              <a:defRPr sz="2376"/>
            </a:pPr>
            <a:r>
              <a:t>It is the tendency of main group atoms to form enough bonds to get eight electrons in the valence shell</a:t>
            </a:r>
          </a:p>
          <a:p>
            <a:pPr marL="282892" indent="-282892" defTabSz="452627">
              <a:spcBef>
                <a:spcPts val="900"/>
              </a:spcBef>
              <a:defRPr sz="2376"/>
            </a:pPr>
            <a:r>
              <a:t>Exceptions</a:t>
            </a:r>
          </a:p>
          <a:p>
            <a:pPr lvl="1" marL="735520" indent="-282892" defTabSz="452627">
              <a:spcBef>
                <a:spcPts val="900"/>
              </a:spcBef>
              <a:defRPr sz="2376"/>
            </a:pPr>
            <a:r>
              <a:t>Hydrogen - needs only two electrons to fill its valence shell</a:t>
            </a:r>
          </a:p>
          <a:p>
            <a:pPr lvl="1" marL="735520" indent="-282892" defTabSz="452627">
              <a:spcBef>
                <a:spcPts val="900"/>
              </a:spcBef>
              <a:defRPr sz="2376"/>
            </a:pPr>
            <a:r>
              <a:t>Transition &amp; Inner Transition elements do not follow octet rule</a:t>
            </a:r>
          </a:p>
        </p:txBody>
      </p:sp>
      <p:sp>
        <p:nvSpPr>
          <p:cNvPr id="199" name="Image Credit: OpenStax Chemistry - Chapter 7.3 Examples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Chapter 7.3 Examples CC BY 4.0</a:t>
            </a:r>
          </a:p>
        </p:txBody>
      </p:sp>
      <p:pic>
        <p:nvPicPr>
          <p:cNvPr id="200" name="Screen Shot 2021-06-06 at 8.31.29 AM.png" descr="Screen Shot 2021-06-06 at 8.31.29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99270" y="1980676"/>
            <a:ext cx="5535152" cy="1816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Screen Shot 2021-06-06 at 8.31.41 AM.png" descr="Screen Shot 2021-06-06 at 8.31.41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99270" y="3791081"/>
            <a:ext cx="5535152" cy="20680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Double and Triple Bonds</a:t>
            </a:r>
          </a:p>
        </p:txBody>
      </p:sp>
      <p:sp>
        <p:nvSpPr>
          <p:cNvPr id="204" name="Content Placeholder 2"/>
          <p:cNvSpPr txBox="1"/>
          <p:nvPr>
            <p:ph type="body" sz="half" idx="1"/>
          </p:nvPr>
        </p:nvSpPr>
        <p:spPr>
          <a:xfrm>
            <a:off x="736601" y="2019051"/>
            <a:ext cx="4918402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Sometimes an atom needs to share more than one pair of electrons</a:t>
            </a:r>
          </a:p>
          <a:p>
            <a:pPr>
              <a:defRPr sz="2400"/>
            </a:pPr>
            <a:r>
              <a:t>Double bond</a:t>
            </a:r>
          </a:p>
          <a:p>
            <a:pPr lvl="1" marL="742950" indent="-285750">
              <a:defRPr sz="2400"/>
            </a:pPr>
            <a:r>
              <a:t>Two pairs of electrons are shared</a:t>
            </a:r>
          </a:p>
          <a:p>
            <a:pPr>
              <a:defRPr sz="2400"/>
            </a:pPr>
            <a:r>
              <a:t>Triple bond</a:t>
            </a:r>
          </a:p>
          <a:p>
            <a:pPr lvl="1" marL="742950" indent="-285750">
              <a:defRPr sz="2400"/>
            </a:pPr>
            <a:r>
              <a:t>Three pairs of electrons are shared</a:t>
            </a:r>
          </a:p>
        </p:txBody>
      </p:sp>
      <p:sp>
        <p:nvSpPr>
          <p:cNvPr id="205" name="Image Credit: OpenStax Chemistry - Chapter 7.3 Examples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Chapter 7.3 Examples CC BY 4.0</a:t>
            </a:r>
          </a:p>
        </p:txBody>
      </p:sp>
      <p:pic>
        <p:nvPicPr>
          <p:cNvPr id="206" name="Screen Shot 2021-06-06 at 8.33.53 AM.png" descr="Screen Shot 2021-06-06 at 8.33.5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07618" y="1853675"/>
            <a:ext cx="3530601" cy="1955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Screen Shot 2021-06-06 at 8.34.00 AM.png" descr="Screen Shot 2021-06-06 at 8.34.00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99048" y="3790425"/>
            <a:ext cx="3547741" cy="1900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Screen Shot 2021-06-06 at 8.34.17 AM.png" descr="Screen Shot 2021-06-06 at 8.34.17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26518" y="5680583"/>
            <a:ext cx="5892801" cy="889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Writing Lewis Structures</a:t>
            </a:r>
          </a:p>
        </p:txBody>
      </p:sp>
      <p:sp>
        <p:nvSpPr>
          <p:cNvPr id="211" name="Content Placeholder 2"/>
          <p:cNvSpPr txBox="1"/>
          <p:nvPr>
            <p:ph type="body" sz="half" idx="1"/>
          </p:nvPr>
        </p:nvSpPr>
        <p:spPr>
          <a:xfrm>
            <a:off x="685801" y="2019051"/>
            <a:ext cx="5300520" cy="431739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For simple molecules and ions</a:t>
            </a:r>
          </a:p>
          <a:p>
            <a:pPr lvl="1" marL="742950" indent="-285750">
              <a:defRPr sz="2400"/>
            </a:pPr>
            <a:r>
              <a:t>Pair up the unpaired electrons</a:t>
            </a:r>
          </a:p>
          <a:p>
            <a:pPr>
              <a:defRPr sz="2400"/>
            </a:pPr>
            <a:r>
              <a:t>Example: </a:t>
            </a:r>
            <a14:m>
              <m:oMath>
                <m:r>
                  <a:rPr xmlns:a="http://schemas.openxmlformats.org/drawingml/2006/main" sz="27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27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i</m:t>
                </m:r>
                <m:sSub>
                  <m:e>
                    <m:r>
                      <a:rPr xmlns:a="http://schemas.openxmlformats.org/drawingml/2006/main" sz="27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H</m:t>
                    </m:r>
                  </m:e>
                  <m:sub>
                    <m:r>
                      <a:rPr xmlns:a="http://schemas.openxmlformats.org/drawingml/2006/main" sz="27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4</m:t>
                    </m:r>
                  </m:sub>
                </m:sSub>
              </m:oMath>
            </a14:m>
          </a:p>
          <a:p>
            <a:pPr lvl="1" marL="742950" indent="-285750">
              <a:defRPr sz="2400"/>
            </a:pPr>
            <a:r>
              <a:t>Si has 4 valence electrons</a:t>
            </a:r>
          </a:p>
          <a:p>
            <a:pPr lvl="1" marL="742950" indent="-285750">
              <a:defRPr sz="2400"/>
            </a:pPr>
            <a:r>
              <a:t>Each hydrogen has one valence electron (4 total)</a:t>
            </a:r>
          </a:p>
        </p:txBody>
      </p:sp>
      <p:pic>
        <p:nvPicPr>
          <p:cNvPr id="212" name="Screen Shot 2021-06-06 at 8.41.21 AM.png" descr="Screen Shot 2021-06-06 at 8.41.21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45871" y="2930921"/>
            <a:ext cx="3481406" cy="2493659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Image Credit: OpenStax Chemistry - Chapter 7.3 Examples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Chapter 7.3 Examples CC BY 4.0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Writing Lewis Structures</a:t>
            </a:r>
          </a:p>
        </p:txBody>
      </p:sp>
      <p:sp>
        <p:nvSpPr>
          <p:cNvPr id="216" name="Content Placeholder 2"/>
          <p:cNvSpPr txBox="1"/>
          <p:nvPr>
            <p:ph type="body" sz="half" idx="1"/>
          </p:nvPr>
        </p:nvSpPr>
        <p:spPr>
          <a:xfrm>
            <a:off x="685801" y="2019051"/>
            <a:ext cx="6022565" cy="4317399"/>
          </a:xfrm>
          <a:prstGeom prst="rect">
            <a:avLst/>
          </a:prstGeom>
        </p:spPr>
        <p:txBody>
          <a:bodyPr/>
          <a:lstStyle/>
          <a:p>
            <a:pPr marL="254317" indent="-254317" defTabSz="406908">
              <a:spcBef>
                <a:spcPts val="800"/>
              </a:spcBef>
              <a:defRPr sz="2136"/>
            </a:pPr>
            <a:r>
              <a:t>For more complicated molecules</a:t>
            </a:r>
          </a:p>
          <a:p>
            <a:pPr lvl="1" marL="661225" indent="-254317" defTabSz="406908">
              <a:spcBef>
                <a:spcPts val="800"/>
              </a:spcBef>
              <a:defRPr sz="2136"/>
            </a:pPr>
            <a:r>
              <a:t>Determine the total number of valence electrons</a:t>
            </a:r>
          </a:p>
          <a:p>
            <a:pPr lvl="1" marL="661225" indent="-254317" defTabSz="406908">
              <a:spcBef>
                <a:spcPts val="800"/>
              </a:spcBef>
              <a:defRPr sz="2136"/>
            </a:pPr>
            <a:r>
              <a:t>Draw the structure, arranging electrons around a central atom (connect with a single bond)</a:t>
            </a:r>
          </a:p>
          <a:p>
            <a:pPr lvl="1" marL="661225" indent="-254317" defTabSz="406908">
              <a:spcBef>
                <a:spcPts val="800"/>
              </a:spcBef>
              <a:defRPr sz="2136"/>
            </a:pPr>
            <a:r>
              <a:t>Distribute remaining electrons on terminal atoms (not H) to complete octets</a:t>
            </a:r>
          </a:p>
          <a:p>
            <a:pPr lvl="1" marL="661225" indent="-254317" defTabSz="406908">
              <a:spcBef>
                <a:spcPts val="800"/>
              </a:spcBef>
              <a:defRPr sz="2136"/>
            </a:pPr>
            <a:r>
              <a:t>Place remaining electrons on central atom</a:t>
            </a:r>
          </a:p>
          <a:p>
            <a:pPr lvl="1" marL="661225" indent="-254317" defTabSz="406908">
              <a:spcBef>
                <a:spcPts val="800"/>
              </a:spcBef>
              <a:defRPr sz="2136"/>
            </a:pPr>
            <a:r>
              <a:t>Rearrange to make multiple bonds when possible</a:t>
            </a:r>
          </a:p>
        </p:txBody>
      </p:sp>
      <p:sp>
        <p:nvSpPr>
          <p:cNvPr id="217" name="Image Credit: OpenStax Chemistry - Chapter 7.3 Examples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Chapter 7.3 Examples CC BY 4.0</a:t>
            </a:r>
          </a:p>
        </p:txBody>
      </p:sp>
      <p:pic>
        <p:nvPicPr>
          <p:cNvPr id="218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78071" y="1916890"/>
            <a:ext cx="4375546" cy="4317399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has 20 valence electrons (O = 6, F = 7x2 = 14)…"/>
          <p:cNvSpPr txBox="1"/>
          <p:nvPr/>
        </p:nvSpPr>
        <p:spPr>
          <a:xfrm>
            <a:off x="7042908" y="2005329"/>
            <a:ext cx="4245876" cy="3893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>
                <m:r>
                  <a:rPr xmlns:a="http://schemas.openxmlformats.org/drawingml/2006/main" sz="2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</m:t>
                </m:r>
                <m:sSub>
                  <m:e>
                    <m:r>
                      <a:rPr xmlns:a="http://schemas.openxmlformats.org/drawingml/2006/main" sz="2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e>
                  <m:sub>
                    <m:r>
                      <a:rPr xmlns:a="http://schemas.openxmlformats.org/drawingml/2006/main" sz="2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</m:oMath>
            </a14:m>
            <a:r>
              <a:t> has 20 valence electrons (O = 6, F = 7x2 = 14)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All 20 electrons have been used so no multiple bonds needed</a:t>
            </a:r>
          </a:p>
        </p:txBody>
      </p:sp>
      <p:pic>
        <p:nvPicPr>
          <p:cNvPr id="220" name="Screen Shot 2021-06-06 at 8.47.53 AM.png" descr="Screen Shot 2021-06-06 at 8.47.53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07392" y="2641420"/>
            <a:ext cx="1435101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Screen Shot 2021-06-06 at 8.48.17 AM.png" descr="Screen Shot 2021-06-06 at 8.48.17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60477" y="2981862"/>
            <a:ext cx="1728931" cy="894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Screen Shot 2021-06-06 at 8.48.51 AM.png" descr="Screen Shot 2021-06-06 at 8.48.51 A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082526" y="3892635"/>
            <a:ext cx="1988702" cy="7629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pic>
        <p:nvPicPr>
          <p:cNvPr id="225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14628" y="1895400"/>
            <a:ext cx="4824823" cy="4760706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Valence electrons: (1x1) + (4x1) + (5x1) = 10"/>
          <p:cNvSpPr txBox="1"/>
          <p:nvPr/>
        </p:nvSpPr>
        <p:spPr>
          <a:xfrm>
            <a:off x="6703432" y="1954529"/>
            <a:ext cx="4647214" cy="195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Valence electrons: (1x1) + (4x1) + (5x1) = 10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</p:txBody>
      </p:sp>
      <p:pic>
        <p:nvPicPr>
          <p:cNvPr id="227" name="Screen Shot 2021-06-06 at 8.52.33 AM.png" descr="Screen Shot 2021-06-06 at 8.52.33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3" y="2616882"/>
            <a:ext cx="1445699" cy="8674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Screen Shot 2021-06-06 at 8.52.41 AM.png" descr="Screen Shot 2021-06-06 at 8.52.41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77053" y="3489007"/>
            <a:ext cx="1445699" cy="1013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Screen Shot 2021-06-06 at 8.52.54 AM.png" descr="Screen Shot 2021-06-06 at 8.52.54 A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77053" y="4481164"/>
            <a:ext cx="1445699" cy="923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Screen Shot 2021-06-06 at 8.53.18 AM.png" descr="Screen Shot 2021-06-06 at 8.53.18 AM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929386" y="4867998"/>
            <a:ext cx="1765301" cy="1473201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/>
          <a:p>
            <a:pPr marL="271462" indent="-271462" defTabSz="434340">
              <a:spcBef>
                <a:spcPts val="900"/>
              </a:spcBef>
              <a:defRPr sz="2280"/>
            </a:pPr>
            <a:r>
              <a:t>What is the Lewis structure for HCN?</a:t>
            </a:r>
          </a:p>
          <a:p>
            <a:pPr lvl="1" marL="705802" indent="-271462" defTabSz="434340">
              <a:spcBef>
                <a:spcPts val="900"/>
              </a:spcBef>
              <a:defRPr sz="2280"/>
            </a:pPr>
            <a:r>
              <a:t>Calculate number of valence electrons</a:t>
            </a:r>
          </a:p>
          <a:p>
            <a:pPr lvl="1" marL="705802" indent="-271462" defTabSz="434340">
              <a:spcBef>
                <a:spcPts val="900"/>
              </a:spcBef>
              <a:defRPr sz="2280"/>
            </a:pPr>
            <a:r>
              <a:t>Draw skeleton - connect w/single bonds</a:t>
            </a:r>
          </a:p>
          <a:p>
            <a:pPr lvl="1" marL="705802" indent="-271462" defTabSz="434340">
              <a:spcBef>
                <a:spcPts val="900"/>
              </a:spcBef>
              <a:defRPr sz="2280"/>
            </a:pPr>
            <a:r>
              <a:t>Distribute electrons to terminal atoms</a:t>
            </a:r>
          </a:p>
          <a:p>
            <a:pPr lvl="1" marL="705802" indent="-271462" defTabSz="434340">
              <a:spcBef>
                <a:spcPts val="900"/>
              </a:spcBef>
              <a:defRPr sz="2280"/>
            </a:pPr>
            <a:r>
              <a:t>Place remaining electrons on central atom</a:t>
            </a:r>
          </a:p>
          <a:p>
            <a:pPr lvl="1" marL="705802" indent="-271462" defTabSz="434340">
              <a:spcBef>
                <a:spcPts val="900"/>
              </a:spcBef>
              <a:defRPr sz="2280"/>
            </a:pPr>
            <a:r>
              <a:t>Rearrange electrons to form multiple bonds </a:t>
            </a:r>
          </a:p>
        </p:txBody>
      </p:sp>
      <p:sp>
        <p:nvSpPr>
          <p:cNvPr id="232" name="Image Credit: OpenStax Chemistry - Chapter 7.3 Examples 7.4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Chapter 7.3 Examples 7.4 CC BY 4.0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