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Solutions 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Basic Properties of Solutions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2019051"/>
            <a:ext cx="1013142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Definition of a solution:</a:t>
            </a:r>
          </a:p>
          <a:p>
            <a:pPr lvl="1" marL="742950" indent="-285750">
              <a:defRPr sz="2400"/>
            </a:pPr>
            <a:r>
              <a:t>Homogeneous mixture of two or more substances</a:t>
            </a:r>
          </a:p>
          <a:p>
            <a:pPr>
              <a:defRPr sz="2400"/>
            </a:pPr>
            <a:r>
              <a:t>Solvent vs. Solute</a:t>
            </a:r>
          </a:p>
          <a:p>
            <a:pPr lvl="1" marL="742950" indent="-285750">
              <a:defRPr sz="2400"/>
            </a:pPr>
            <a:r>
              <a:t>Solvent - component present in a much greater concentration</a:t>
            </a:r>
          </a:p>
          <a:p>
            <a:pPr lvl="1" marL="742950" indent="-285750">
              <a:defRPr sz="2400"/>
            </a:pPr>
            <a:r>
              <a:t>Solute - component present in lesser concentration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Solution Examples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673101" y="2019051"/>
            <a:ext cx="809321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Sucrose (sugar)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b>
                  </m:sSub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sub>
                  </m:sSub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b>
                  </m:sSub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sub>
                  </m:sSub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>
              <a:defRPr sz="2400"/>
            </a:pPr>
            <a:r>
              <a:t>Sucrose molecules are solutes - spread through out the solution</a:t>
            </a:r>
          </a:p>
          <a:p>
            <a:pPr>
              <a:defRPr sz="2400"/>
            </a:pPr>
            <a:r>
              <a:t>Potassium dichromate (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K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7</m:t>
                    </m:r>
                  </m:sub>
                </m:sSub>
              </m:oMath>
            </a14:m>
            <a:r>
              <a:t>)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>
              <a:defRPr sz="2400"/>
            </a:pPr>
            <a:r>
              <a:t>Dissociates in water - solutes are both potassium and dichromate 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Properties &amp; Types of Solutions</a:t>
            </a:r>
          </a:p>
        </p:txBody>
      </p:sp>
      <p:sp>
        <p:nvSpPr>
          <p:cNvPr id="187" name="Content Placeholder 2"/>
          <p:cNvSpPr txBox="1"/>
          <p:nvPr>
            <p:ph type="body" sz="half" idx="1"/>
          </p:nvPr>
        </p:nvSpPr>
        <p:spPr>
          <a:xfrm>
            <a:off x="673101" y="2019051"/>
            <a:ext cx="4726618" cy="4325682"/>
          </a:xfrm>
          <a:prstGeom prst="rect">
            <a:avLst/>
          </a:prstGeom>
        </p:spPr>
        <p:txBody>
          <a:bodyPr/>
          <a:lstStyle/>
          <a:p>
            <a:pPr marL="257175" indent="-257175" defTabSz="411479">
              <a:spcBef>
                <a:spcPts val="900"/>
              </a:spcBef>
              <a:defRPr sz="2159"/>
            </a:pPr>
            <a:r>
              <a:t>A solution can be a solid, liquid or gas. </a:t>
            </a:r>
          </a:p>
          <a:p>
            <a:pPr marL="257175" indent="-257175" defTabSz="411479">
              <a:spcBef>
                <a:spcPts val="900"/>
              </a:spcBef>
              <a:defRPr sz="2159"/>
            </a:pPr>
            <a:r>
              <a:t>Properties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Homogeneous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Physical state of solution is the same as that of the solvent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Components are dispersed on a molecular scale 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Solvent will not settle out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Concentrations can be varied continuously </a:t>
            </a:r>
          </a:p>
        </p:txBody>
      </p:sp>
      <p:sp>
        <p:nvSpPr>
          <p:cNvPr id="188" name="Image Credit: OpenStax Chemistry - Table 11.1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11.1 CC BY 4.0</a:t>
            </a:r>
          </a:p>
        </p:txBody>
      </p:sp>
      <p:pic>
        <p:nvPicPr>
          <p:cNvPr id="189" name="Screen Shot 2021-07-09 at 1.08.11 PM.png" descr="Screen Shot 2021-07-09 at 1.08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82" y="2472927"/>
            <a:ext cx="6579784" cy="3240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Formation of Solutions</a:t>
            </a:r>
          </a:p>
        </p:txBody>
      </p:sp>
      <p:sp>
        <p:nvSpPr>
          <p:cNvPr id="192" name="Content Placeholder 2"/>
          <p:cNvSpPr txBox="1"/>
          <p:nvPr>
            <p:ph type="body" sz="half" idx="1"/>
          </p:nvPr>
        </p:nvSpPr>
        <p:spPr>
          <a:xfrm>
            <a:off x="723901" y="2019051"/>
            <a:ext cx="597325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Spontaneous process(no external energy source needed)</a:t>
            </a:r>
          </a:p>
          <a:p>
            <a:pPr lvl="1" marL="742950" indent="-285750">
              <a:defRPr sz="2400"/>
            </a:pPr>
            <a:r>
              <a:t>Decrease in internal energy</a:t>
            </a:r>
          </a:p>
          <a:p>
            <a:pPr lvl="1" marL="742950" indent="-285750">
              <a:defRPr sz="2400"/>
            </a:pPr>
            <a:r>
              <a:t>Increase in entropy</a:t>
            </a:r>
          </a:p>
          <a:p>
            <a:pPr>
              <a:defRPr sz="2400"/>
            </a:pPr>
            <a:r>
              <a:t>Ideal solution</a:t>
            </a:r>
          </a:p>
          <a:p>
            <a:pPr lvl="1" marL="742950" indent="-285750">
              <a:defRPr sz="2400"/>
            </a:pPr>
            <a:r>
              <a:t>No change in energy </a:t>
            </a:r>
          </a:p>
        </p:txBody>
      </p:sp>
      <p:sp>
        <p:nvSpPr>
          <p:cNvPr id="193" name="Image Credit: OpenStax Chemistry - Figure 11.3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11.3 CC BY 4.0</a:t>
            </a:r>
          </a:p>
        </p:txBody>
      </p:sp>
      <p:pic>
        <p:nvPicPr>
          <p:cNvPr id="194" name="Screen Shot 2021-07-09 at 1.15.06 PM.png" descr="Screen Shot 2021-07-09 at 1.15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8294" y="1588068"/>
            <a:ext cx="4251709" cy="2481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creen Shot 2021-07-09 at 1.15.16 PM.png" descr="Screen Shot 2021-07-09 at 1.15.1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8294" y="4049435"/>
            <a:ext cx="4251709" cy="2649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Electrolytes</a:t>
            </a:r>
          </a:p>
        </p:txBody>
      </p:sp>
      <p:sp>
        <p:nvSpPr>
          <p:cNvPr id="198" name="Content Placeholder 2"/>
          <p:cNvSpPr txBox="1"/>
          <p:nvPr>
            <p:ph type="body" sz="half" idx="1"/>
          </p:nvPr>
        </p:nvSpPr>
        <p:spPr>
          <a:xfrm>
            <a:off x="635001" y="1942851"/>
            <a:ext cx="5516150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Definition of electrolytes</a:t>
            </a:r>
          </a:p>
          <a:p>
            <a:pPr lvl="1" marL="742950" indent="-285750">
              <a:defRPr sz="2400"/>
            </a:pPr>
            <a:r>
              <a:t>Substances that yield ions when dissolved in a solution</a:t>
            </a:r>
          </a:p>
          <a:p>
            <a:pPr>
              <a:defRPr sz="2400"/>
            </a:pPr>
            <a:r>
              <a:t>Strong vs. Weak Electrolytes</a:t>
            </a:r>
          </a:p>
          <a:p>
            <a:pPr lvl="1" marL="742950" indent="-285750">
              <a:defRPr sz="2400"/>
            </a:pPr>
            <a:r>
              <a:t>Strong electrolytes - Process producing ions is essentially 100% efficient</a:t>
            </a:r>
          </a:p>
          <a:p>
            <a:pPr lvl="1" marL="742950" indent="-285750">
              <a:defRPr sz="2400"/>
            </a:pPr>
            <a:r>
              <a:t>Weak electrolytes - Process producing ions is much less than 100% efficient</a:t>
            </a:r>
          </a:p>
        </p:txBody>
      </p:sp>
      <p:sp>
        <p:nvSpPr>
          <p:cNvPr id="199" name="Image Credit: OpenStax Chemistry - Figure 11.6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11.6 CC BY 4.0</a:t>
            </a:r>
          </a:p>
        </p:txBody>
      </p:sp>
      <p:pic>
        <p:nvPicPr>
          <p:cNvPr id="200" name="Screen Shot 2021-07-09 at 1.20.24 PM.png" descr="Screen Shot 2021-07-09 at 1.20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3565" y="2662875"/>
            <a:ext cx="5323370" cy="2885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Ionic Electrolytes</a:t>
            </a:r>
          </a:p>
        </p:txBody>
      </p:sp>
      <p:sp>
        <p:nvSpPr>
          <p:cNvPr id="203" name="Content Placeholder 2"/>
          <p:cNvSpPr txBox="1"/>
          <p:nvPr>
            <p:ph type="body" sz="half" idx="1"/>
          </p:nvPr>
        </p:nvSpPr>
        <p:spPr>
          <a:xfrm>
            <a:off x="635001" y="1942851"/>
            <a:ext cx="497720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Polar molecule like water are attracted to ions</a:t>
            </a:r>
          </a:p>
          <a:p>
            <a:pPr lvl="1" marL="742950" indent="-285750">
              <a:defRPr sz="2400"/>
            </a:pPr>
            <a:r>
              <a:t>Ion-dipole attraction</a:t>
            </a:r>
          </a:p>
          <a:p>
            <a:pPr lvl="1" marL="742950" indent="-285750">
              <a:defRPr sz="2400"/>
            </a:pPr>
            <a:r>
              <a:t>Dissociation - a physical process</a:t>
            </a:r>
          </a:p>
          <a:p>
            <a:pPr lvl="1" marL="742950" indent="-285750">
              <a:defRPr sz="2400"/>
            </a:pPr>
            <a:r>
              <a:t>Nearly complete dissolution =&gt; strong electrolytes</a:t>
            </a:r>
          </a:p>
        </p:txBody>
      </p:sp>
      <p:pic>
        <p:nvPicPr>
          <p:cNvPr id="204" name="Screen Shot 2021-07-09 at 1.22.58 PM.png" descr="Screen Shot 2021-07-09 at 1.22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187" y="1942851"/>
            <a:ext cx="4613349" cy="432568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Image Credit: OpenStax Chemistry - Figure 11.7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11.7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Covalent Electrolytes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635001" y="1942851"/>
            <a:ext cx="931346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Water - poor conductor of electricity - very slightly ionized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⇌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42950" indent="-285750">
              <a:defRPr sz="2400"/>
            </a:pPr>
          </a:p>
          <a:p>
            <a:pPr>
              <a:defRPr sz="2400"/>
            </a:pPr>
            <a:r>
              <a:t>Hydrochloric Acid (HCl) 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42950" indent="-285750">
              <a:defRPr sz="2400"/>
            </a:pPr>
            <a:r>
              <a:t>Strong acid - strong electrolyte</a:t>
            </a:r>
          </a:p>
          <a:p>
            <a:pPr lvl="1" marL="742950" indent="-285750">
              <a:defRPr sz="2400"/>
            </a:pPr>
            <a:r>
              <a:t>Weak acid - weak electrolyte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 marL="280035" indent="-280035" defTabSz="448055">
              <a:spcBef>
                <a:spcPts val="900"/>
              </a:spcBef>
              <a:defRPr sz="2352"/>
            </a:pPr>
            <a:r>
              <a:t>A solution is a homogeneous mixture of two or more substances - it can be a solid, liquid or gas</a:t>
            </a:r>
          </a:p>
          <a:p>
            <a:pPr marL="280035" indent="-280035" defTabSz="448055">
              <a:spcBef>
                <a:spcPts val="900"/>
              </a:spcBef>
              <a:defRPr sz="2352"/>
            </a:pPr>
          </a:p>
          <a:p>
            <a:pPr marL="280035" indent="-280035" defTabSz="448055">
              <a:spcBef>
                <a:spcPts val="900"/>
              </a:spcBef>
              <a:defRPr sz="2352"/>
            </a:pPr>
            <a:r>
              <a:t>The spontaneous formation of a solution will generally cause a decrease in the internal energy and/or an increase in the entropy of the system </a:t>
            </a:r>
          </a:p>
          <a:p>
            <a:pPr marL="280035" indent="-280035" defTabSz="448055">
              <a:spcBef>
                <a:spcPts val="900"/>
              </a:spcBef>
              <a:defRPr sz="2352"/>
            </a:pPr>
          </a:p>
          <a:p>
            <a:pPr marL="280035" indent="-280035" defTabSz="448055">
              <a:spcBef>
                <a:spcPts val="900"/>
              </a:spcBef>
              <a:defRPr sz="2352"/>
            </a:pPr>
            <a:r>
              <a:t>Electrolytes can be strong or weak depending on the level of dissociation of the ions in 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