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Solubility 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Solutions of Solids in Liquids</a:t>
            </a:r>
          </a:p>
        </p:txBody>
      </p:sp>
      <p:sp>
        <p:nvSpPr>
          <p:cNvPr id="219" name="Content Placeholder 2"/>
          <p:cNvSpPr txBox="1"/>
          <p:nvPr>
            <p:ph type="body" sz="half" idx="1"/>
          </p:nvPr>
        </p:nvSpPr>
        <p:spPr>
          <a:xfrm>
            <a:off x="635001" y="1942851"/>
            <a:ext cx="5516150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Solubility generally increases with temperature </a:t>
            </a:r>
          </a:p>
          <a:p>
            <a:pPr>
              <a:defRPr sz="2400"/>
            </a:pPr>
            <a:r>
              <a:t>Supersaturated solutions</a:t>
            </a:r>
          </a:p>
          <a:p>
            <a:pPr lvl="1" marL="742950" indent="-285750">
              <a:defRPr sz="2400"/>
            </a:pPr>
            <a:r>
              <a:t>Prepare at a higher temperature and then cool off</a:t>
            </a:r>
          </a:p>
          <a:p>
            <a:pPr lvl="1" marL="742950" indent="-285750">
              <a:defRPr sz="2400"/>
            </a:pPr>
            <a:r>
              <a:t>Remain stable until:</a:t>
            </a:r>
          </a:p>
          <a:p>
            <a:pPr lvl="2" marL="1200150" indent="-285750">
              <a:defRPr sz="2400"/>
            </a:pPr>
            <a:r>
              <a:t>Seed crystal added</a:t>
            </a:r>
          </a:p>
          <a:p>
            <a:pPr lvl="2" marL="1200150" indent="-285750">
              <a:defRPr sz="2400"/>
            </a:pPr>
            <a:r>
              <a:t>Mechanical agitation</a:t>
            </a:r>
          </a:p>
        </p:txBody>
      </p:sp>
      <p:sp>
        <p:nvSpPr>
          <p:cNvPr id="220" name="Image Credit: OpenStax Chemistry - Figure 11.16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11.16 CC BY 4.0</a:t>
            </a:r>
          </a:p>
        </p:txBody>
      </p:sp>
      <p:pic>
        <p:nvPicPr>
          <p:cNvPr id="221" name="Screen Shot 2021-07-10 at 2.20.35 PM.png" descr="Screen Shot 2021-07-10 at 2.20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2559" y="1773793"/>
            <a:ext cx="3588141" cy="4663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Solutions of Solids in Liquids</a:t>
            </a:r>
          </a:p>
        </p:txBody>
      </p:sp>
      <p:sp>
        <p:nvSpPr>
          <p:cNvPr id="224" name="Content Placeholder 2"/>
          <p:cNvSpPr txBox="1"/>
          <p:nvPr>
            <p:ph type="body" sz="half" idx="1"/>
          </p:nvPr>
        </p:nvSpPr>
        <p:spPr>
          <a:xfrm>
            <a:off x="635001" y="1942851"/>
            <a:ext cx="5516150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Solubility generally increases with temperature </a:t>
            </a:r>
          </a:p>
          <a:p>
            <a:pPr>
              <a:defRPr sz="2400"/>
            </a:pPr>
            <a:r>
              <a:t>Supersaturated solutions</a:t>
            </a:r>
          </a:p>
          <a:p>
            <a:pPr lvl="1" marL="742950" indent="-285750">
              <a:defRPr sz="2400"/>
            </a:pPr>
            <a:r>
              <a:t>Prepare at a higher temperature and then cool off</a:t>
            </a:r>
          </a:p>
          <a:p>
            <a:pPr lvl="1" marL="742950" indent="-285750">
              <a:defRPr sz="2400"/>
            </a:pPr>
            <a:r>
              <a:t>Remain stable until:</a:t>
            </a:r>
          </a:p>
          <a:p>
            <a:pPr lvl="2" marL="1200150" indent="-285750">
              <a:defRPr sz="2400"/>
            </a:pPr>
            <a:r>
              <a:t>Seed crystal added</a:t>
            </a:r>
          </a:p>
          <a:p>
            <a:pPr lvl="2" marL="1200150" indent="-285750">
              <a:defRPr sz="2400"/>
            </a:pPr>
            <a:r>
              <a:t>Mechanical agitation</a:t>
            </a:r>
          </a:p>
        </p:txBody>
      </p:sp>
      <p:sp>
        <p:nvSpPr>
          <p:cNvPr id="225" name="Image Credit: Velela (Public Domain) via Wikimedia Commons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Velela (Public Domain) via Wikimedia Commons</a:t>
            </a:r>
          </a:p>
        </p:txBody>
      </p:sp>
      <p:pic>
        <p:nvPicPr>
          <p:cNvPr id="226" name="Hand_warmer.jpg" descr="Hand_warm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2420" y="1815294"/>
            <a:ext cx="3245714" cy="4580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29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solubility is the maximum amount of a solute that can be dissolved in a solution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Henry’s Law allows us to calculate the solubility of gases in liquids 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Liquids can be miscible, immiscible or partially miscible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Solubility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2019051"/>
            <a:ext cx="1013142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Solubility of a solute</a:t>
            </a:r>
          </a:p>
          <a:p>
            <a:pPr lvl="1" marL="742950" indent="-285750">
              <a:defRPr sz="2400"/>
            </a:pPr>
            <a:r>
              <a:t>Maximum concentration of solute in a specific solvent under specific conditions</a:t>
            </a:r>
          </a:p>
          <a:p>
            <a:pPr>
              <a:defRPr sz="2400"/>
            </a:pPr>
            <a:r>
              <a:t>Saturated vs. unsaturated</a:t>
            </a:r>
          </a:p>
          <a:p>
            <a:pPr lvl="1" marL="742950" indent="-285750">
              <a:defRPr sz="2400"/>
            </a:pPr>
            <a:r>
              <a:t>Saturated - concentration of solute is equal to its solubility</a:t>
            </a:r>
          </a:p>
          <a:p>
            <a:pPr lvl="1" marL="742950" indent="-285750">
              <a:defRPr sz="2400"/>
            </a:pPr>
            <a:r>
              <a:t>Unsaturated - concentration of solute is less than the solubility</a:t>
            </a:r>
          </a:p>
          <a:p>
            <a:pPr lvl="1" marL="742950" indent="-285750">
              <a:defRPr sz="2400"/>
            </a:pPr>
            <a:r>
              <a:t>Supersaturated - concentration of solute exceeds the solubility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Solutions of Gases in Liquids</a:t>
            </a:r>
          </a:p>
        </p:txBody>
      </p:sp>
      <p:pic>
        <p:nvPicPr>
          <p:cNvPr id="184" name="Screen Shot 2021-07-10 at 1.19.12 PM.png" descr="Screen Shot 2021-07-10 at 1.19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9657" y="1955889"/>
            <a:ext cx="3493396" cy="445200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Image Credit: OpenStax Chemistry - Figure 11.8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11.8 CC BY 4.0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80622" cy="4325682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Gas solubility typically decreases as temperature increases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Example - increased water temperatures means decreases oxygen solubility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Henry’s Law: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</m:oMath>
              </m:oMathPara>
            </a14:m>
          </a:p>
          <a:p>
            <a:pPr lvl="1" marL="735520" indent="-282892" defTabSz="452627">
              <a:spcBef>
                <a:spcPts val="900"/>
              </a:spcBef>
              <a:defRPr sz="2376"/>
            </a:pPr>
            <a14:m>
              <m:oMath>
                <m:sSub>
                  <m:e>
                    <m:r>
                      <a:rPr xmlns:a="http://schemas.openxmlformats.org/drawingml/2006/main" sz="3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3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g</m:t>
                    </m:r>
                  </m:sub>
                </m:sSub>
              </m:oMath>
            </a14:m>
            <a:r>
              <a:t> = solubility of gas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g</m:t>
                    </m:r>
                  </m:sub>
                </m:sSub>
              </m:oMath>
            </a14:m>
            <a:r>
              <a:t> = partial pressure of gas</a:t>
            </a:r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Solutions of Gases in Liquids</a:t>
            </a:r>
          </a:p>
        </p:txBody>
      </p:sp>
      <p:sp>
        <p:nvSpPr>
          <p:cNvPr id="189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80622" cy="4325682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Gas solubility typically decreases as temperature increases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Example - increased water temperatures means decreases oxygen solubility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Henry’s Law: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</m:oMath>
              </m:oMathPara>
            </a14:m>
          </a:p>
          <a:p>
            <a:pPr lvl="1" marL="735520" indent="-282892" defTabSz="452627">
              <a:spcBef>
                <a:spcPts val="900"/>
              </a:spcBef>
              <a:defRPr sz="2376"/>
            </a:pPr>
            <a14:m>
              <m:oMath>
                <m:sSub>
                  <m:e>
                    <m:r>
                      <a:rPr xmlns:a="http://schemas.openxmlformats.org/drawingml/2006/main" sz="3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3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g</m:t>
                    </m:r>
                  </m:sub>
                </m:sSub>
              </m:oMath>
            </a14:m>
            <a:r>
              <a:t> = solubility of gas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g</m:t>
                    </m:r>
                  </m:sub>
                </m:sSub>
              </m:oMath>
            </a14:m>
            <a:r>
              <a:t> = partial pressure of gas</a:t>
            </a:r>
            <a:endParaRPr sz="2400"/>
          </a:p>
        </p:txBody>
      </p:sp>
      <p:sp>
        <p:nvSpPr>
          <p:cNvPr id="190" name="Image Credit: OpenStax Chemistry - Figure 11.9b (Modification of work by U.S. Fish and Wildlife Service)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11.9b (Modification of work by U.S. Fish and Wildlife Service) CC BY 4.0</a:t>
            </a:r>
          </a:p>
        </p:txBody>
      </p:sp>
      <p:pic>
        <p:nvPicPr>
          <p:cNvPr id="191" name="Screen Shot 2021-07-10 at 1.26.04 PM.png" descr="Screen Shot 2021-07-10 at 1.2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0749" y="2626142"/>
            <a:ext cx="4622801" cy="311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73101" y="2019051"/>
            <a:ext cx="472661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At 20</a:t>
            </a:r>
            <a:r>
              <a:rPr baseline="52833"/>
              <a:t>o</a:t>
            </a:r>
            <a:r>
              <a:t>C, the concentration of dissolved oxygen exposed to gaseous oxygen at a partial pressure of 101.3 kPa is 1.38x10</a:t>
            </a:r>
            <a:r>
              <a:rPr baseline="52833"/>
              <a:t>-3</a:t>
            </a:r>
            <a:r>
              <a:t> molL</a:t>
            </a:r>
            <a:r>
              <a:rPr baseline="52833"/>
              <a:t>-1</a:t>
            </a:r>
            <a:r>
              <a:t>. Use Henry’s Law to determine the solubility when the partial pressure is 20.7kPa.</a:t>
            </a:r>
          </a:p>
        </p:txBody>
      </p:sp>
      <p:pic>
        <p:nvPicPr>
          <p:cNvPr id="19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9561" y="2112847"/>
            <a:ext cx="4193823" cy="413809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"/>
          <p:cNvSpPr txBox="1"/>
          <p:nvPr/>
        </p:nvSpPr>
        <p:spPr>
          <a:xfrm>
            <a:off x="6957183" y="2195829"/>
            <a:ext cx="4038579" cy="387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1.38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p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101.3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1.38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101.3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1.36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1.36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p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p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20.7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2.82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pic>
        <p:nvPicPr>
          <p:cNvPr id="19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0461" y="1617528"/>
            <a:ext cx="4955274" cy="488942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"/>
          <p:cNvSpPr txBox="1"/>
          <p:nvPr/>
        </p:nvSpPr>
        <p:spPr>
          <a:xfrm>
            <a:off x="6487283" y="1587660"/>
            <a:ext cx="4901631" cy="453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0.17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p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0.17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32.0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1000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6.4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73101" y="2031751"/>
            <a:ext cx="472661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certain species of freshwater trout requires a dissolved oxygen concentration of 7.5 mg/L. Could these fish thrive in a polluted stream (water temp = 30.0</a:t>
            </a:r>
            <a:r>
              <a:rPr baseline="52833"/>
              <a:t>o</a:t>
            </a:r>
            <a:r>
              <a:t>C, partial pressure of oxygen = 0.17 atm)</a:t>
            </a:r>
          </a:p>
          <a:p>
            <a:pPr lvl="1" marL="742950" indent="-285750">
              <a:defRPr sz="2400"/>
            </a:pPr>
            <a:r>
              <a:t>Figure 11.8 shows that the solubility at this temperature is 1.2x10</a:t>
            </a:r>
            <a:r>
              <a:rPr baseline="52833"/>
              <a:t>-3</a:t>
            </a:r>
            <a:r>
              <a:t> mol/L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Solutions of Liquids in Liquids</a:t>
            </a:r>
          </a:p>
        </p:txBody>
      </p:sp>
      <p:sp>
        <p:nvSpPr>
          <p:cNvPr id="204" name="Image Credit: dno1967, CC BY 2.0 &lt;https://creativecommons.org/licenses/by/2.0&gt;, via Wikimedia Commons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dno1967, CC BY 2.0 &lt;https://creativecommons.org/licenses/by/2.0&gt;, via Wikimedia Commons</a:t>
            </a:r>
          </a:p>
        </p:txBody>
      </p:sp>
      <p:pic>
        <p:nvPicPr>
          <p:cNvPr id="205" name="960px-Antifreeze.jpg" descr="960px-Antifreez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4396" y="2162959"/>
            <a:ext cx="3230294" cy="403786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Content Placeholder 2"/>
          <p:cNvSpPr txBox="1"/>
          <p:nvPr>
            <p:ph type="body" sz="half" idx="1"/>
          </p:nvPr>
        </p:nvSpPr>
        <p:spPr>
          <a:xfrm>
            <a:off x="723901" y="2019051"/>
            <a:ext cx="597325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Miscible  - liquids that can be mixed in any proportion with each other</a:t>
            </a:r>
          </a:p>
          <a:p>
            <a:pPr lvl="1" marL="742950" indent="-285750">
              <a:defRPr sz="2400"/>
            </a:pPr>
            <a:r>
              <a:t>Ex: Ethanol, sulfuric acid, ethylene glycol</a:t>
            </a:r>
          </a:p>
          <a:p>
            <a:pPr>
              <a:defRPr sz="2400"/>
            </a:pPr>
            <a:r>
              <a:t>Immiscible - Liquids that do not mix significantly</a:t>
            </a:r>
          </a:p>
          <a:p>
            <a:pPr lvl="1" marL="742950" indent="-285750">
              <a:defRPr sz="2400"/>
            </a:pPr>
            <a:r>
              <a:t>Ex: Oil, gasoline, benzene</a:t>
            </a:r>
          </a:p>
          <a:p>
            <a:pPr>
              <a:defRPr sz="2400"/>
            </a:pPr>
            <a:r>
              <a:t>Partially miscible - Liquids that partially mix together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Solutions of Liquids in Liquids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723901" y="2019051"/>
            <a:ext cx="597325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Miscible  - liquids that can be mixed in any proportion with each other</a:t>
            </a:r>
          </a:p>
          <a:p>
            <a:pPr lvl="1" marL="742950" indent="-285750">
              <a:defRPr sz="2400"/>
            </a:pPr>
            <a:r>
              <a:t>Ex: Ethanol, sulfuric acid, ethylene glycol</a:t>
            </a:r>
          </a:p>
          <a:p>
            <a:pPr>
              <a:defRPr sz="2400"/>
            </a:pPr>
            <a:r>
              <a:t>Immiscible - Liquids that do not mix significantly</a:t>
            </a:r>
          </a:p>
          <a:p>
            <a:pPr lvl="1" marL="742950" indent="-285750">
              <a:defRPr sz="2400"/>
            </a:pPr>
            <a:r>
              <a:t>Ex: Oil, gasoline, benzene</a:t>
            </a:r>
          </a:p>
          <a:p>
            <a:pPr>
              <a:defRPr sz="2400"/>
            </a:pPr>
            <a:r>
              <a:t>Partially miscible - Liquids that partially mix together</a:t>
            </a:r>
          </a:p>
        </p:txBody>
      </p:sp>
      <p:sp>
        <p:nvSpPr>
          <p:cNvPr id="210" name="Image Credit: yortw, CC BY 2.0 &lt;https://creativecommons.org/licenses/by/2.0&gt;, via Flickr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yortw, CC BY 2.0 &lt;https://creativecommons.org/licenses/by/2.0&gt;, via Flickr</a:t>
            </a:r>
          </a:p>
        </p:txBody>
      </p:sp>
      <p:pic>
        <p:nvPicPr>
          <p:cNvPr id="211" name="Screen Shot 2021-07-10 at 1.58.38 PM.png" descr="Screen Shot 2021-07-10 at 1.58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3849" y="1881208"/>
            <a:ext cx="3235664" cy="4601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Solutions of Liquids in Liquids</a:t>
            </a:r>
          </a:p>
        </p:txBody>
      </p:sp>
      <p:sp>
        <p:nvSpPr>
          <p:cNvPr id="214" name="Content Placeholder 2"/>
          <p:cNvSpPr txBox="1"/>
          <p:nvPr>
            <p:ph type="body" sz="half" idx="1"/>
          </p:nvPr>
        </p:nvSpPr>
        <p:spPr>
          <a:xfrm>
            <a:off x="723901" y="2019051"/>
            <a:ext cx="597325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Miscible  - liquids that can be mixed in any proportion with each other</a:t>
            </a:r>
          </a:p>
          <a:p>
            <a:pPr lvl="1" marL="742950" indent="-285750">
              <a:defRPr sz="2400"/>
            </a:pPr>
            <a:r>
              <a:t>Ex: Ethanol, sulfuric acid, ethylene glycol</a:t>
            </a:r>
          </a:p>
          <a:p>
            <a:pPr>
              <a:defRPr sz="2400"/>
            </a:pPr>
            <a:r>
              <a:t>Immiscible - Liquids that do not mix significantly</a:t>
            </a:r>
          </a:p>
          <a:p>
            <a:pPr lvl="1" marL="742950" indent="-285750">
              <a:defRPr sz="2400"/>
            </a:pPr>
            <a:r>
              <a:t>Ex: Oil, gasoline, benzene</a:t>
            </a:r>
          </a:p>
          <a:p>
            <a:pPr>
              <a:defRPr sz="2400"/>
            </a:pPr>
            <a:r>
              <a:t>Partially miscible - Liquids that partially mix together</a:t>
            </a:r>
          </a:p>
        </p:txBody>
      </p:sp>
      <p:sp>
        <p:nvSpPr>
          <p:cNvPr id="215" name="Image Credit: Paul Flowers, CC BY 2.0 &lt;https://creativecommons.org/licenses/by/2.0&gt;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Paul Flowers, CC BY 2.0 &lt;https://creativecommons.org/licenses/by/2.0&gt;</a:t>
            </a:r>
          </a:p>
        </p:txBody>
      </p:sp>
      <p:pic>
        <p:nvPicPr>
          <p:cNvPr id="216" name="Screen Shot 2021-07-10 at 2.18.03 PM.png" descr="Screen Shot 2021-07-10 at 2.18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1783" y="2019051"/>
            <a:ext cx="4104078" cy="4325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