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Acids &amp; Bases, pH 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Measuring pH</a:t>
            </a:r>
          </a:p>
        </p:txBody>
      </p:sp>
      <p:sp>
        <p:nvSpPr>
          <p:cNvPr id="215" name="Content Placeholder 2"/>
          <p:cNvSpPr txBox="1"/>
          <p:nvPr>
            <p:ph type="body" sz="half" idx="1"/>
          </p:nvPr>
        </p:nvSpPr>
        <p:spPr>
          <a:xfrm>
            <a:off x="723901" y="2019051"/>
            <a:ext cx="597325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 can often be measured with devices like a pH meter</a:t>
            </a:r>
          </a:p>
          <a:p>
            <a:pPr>
              <a:defRPr sz="2400"/>
            </a:pPr>
            <a:r>
              <a:t>pH test strips can also be used to give a rough idea of the acid/base level of a solution</a:t>
            </a:r>
          </a:p>
        </p:txBody>
      </p:sp>
      <p:sp>
        <p:nvSpPr>
          <p:cNvPr id="216" name="Image Credit: Laurence Livermore, CC BY 2.0 &lt;https://creativecommons.org/licenses/by/2.0&gt;, via Wikimedia Commons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Laurence Livermore, CC BY 2.0 &lt;https://creativecommons.org/licenses/by/2.0&gt;, via Wikimedia Commons</a:t>
            </a:r>
          </a:p>
        </p:txBody>
      </p:sp>
      <p:pic>
        <p:nvPicPr>
          <p:cNvPr id="217" name="640px-Alkaline_pH.jpg" descr="640px-Alkaline_p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6313" y="1883446"/>
            <a:ext cx="3449017" cy="4596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Measuring pH</a:t>
            </a:r>
          </a:p>
        </p:txBody>
      </p:sp>
      <p:sp>
        <p:nvSpPr>
          <p:cNvPr id="220" name="Content Placeholder 2"/>
          <p:cNvSpPr txBox="1"/>
          <p:nvPr>
            <p:ph type="body" sz="half" idx="1"/>
          </p:nvPr>
        </p:nvSpPr>
        <p:spPr>
          <a:xfrm>
            <a:off x="723901" y="2019051"/>
            <a:ext cx="597325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 can often be measured with devices like a pH meter</a:t>
            </a:r>
          </a:p>
          <a:p>
            <a:pPr>
              <a:defRPr sz="2400"/>
            </a:pPr>
            <a:r>
              <a:t>pH test strips can also be used to give a rough idea of the acid/base level of a solution</a:t>
            </a:r>
          </a:p>
        </p:txBody>
      </p:sp>
      <p:sp>
        <p:nvSpPr>
          <p:cNvPr id="221" name="Image Credit: Robert Wagner (own work) CC-BY-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Robert Wagner (own work) CC-BY-4.0</a:t>
            </a:r>
          </a:p>
        </p:txBody>
      </p:sp>
      <p:pic>
        <p:nvPicPr>
          <p:cNvPr id="222" name="Litmus Paper.jpg" descr="Litmus Pap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7933" y="683686"/>
            <a:ext cx="4117970" cy="5490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25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 acid is a compound that donates a proton to another compound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pH of a substance is a measure of the concentration of the hydronium ion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pH and pOH of substances can be calculated and/or measured by various methods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Acids and Bases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2019051"/>
            <a:ext cx="1013142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Defined in terms of the transfer of hydrogen ions</a:t>
            </a:r>
          </a:p>
          <a:p>
            <a:pPr lvl="1" marL="742950" indent="-285750">
              <a:defRPr sz="2400"/>
            </a:pPr>
            <a:r>
              <a:t>A compound that donates a proton to another is an acid</a:t>
            </a:r>
          </a:p>
          <a:p>
            <a:pPr lvl="1" marL="742950" indent="-285750">
              <a:defRPr sz="2400"/>
            </a:pPr>
            <a:r>
              <a:t>A compound that accepts a proton from another is a base</a:t>
            </a:r>
          </a:p>
          <a:p>
            <a:pPr>
              <a:defRPr sz="2400"/>
            </a:pPr>
            <a:r>
              <a:t>Neutral solution - equal concentration of hydronium and hydroxide ions</a:t>
            </a:r>
          </a:p>
          <a:p>
            <a:pPr>
              <a:defRPr sz="2400"/>
            </a:pPr>
            <a:r>
              <a:t>Acidic solution - greater concentration of hydronium than hydroxide</a:t>
            </a:r>
          </a:p>
          <a:p>
            <a:pPr>
              <a:defRPr sz="2400"/>
            </a:pPr>
            <a:r>
              <a:t>Basic solution - lesser concentration of hydronium than hydroxide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pH and pOH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673101" y="2019051"/>
            <a:ext cx="1015682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pH of a solution is the molar concentration of the hydronium (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s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) in the solution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p>
                  </m:sSup>
                </m:oMath>
              </m:oMathPara>
            </a14:m>
          </a:p>
          <a:p>
            <a:pPr>
              <a:defRPr sz="2400"/>
            </a:pPr>
            <a:r>
              <a:t>The pOH of a solution is similarly defined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87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8062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are the pH and pOH of pure water? The hydronium ion molarity in pure water is 1.0x10</a:t>
            </a:r>
            <a:r>
              <a:rPr baseline="52833"/>
              <a:t>-7</a:t>
            </a:r>
            <a:r>
              <a:t> at 25</a:t>
            </a:r>
            <a:r>
              <a:rPr baseline="52833"/>
              <a:t>o</a:t>
            </a:r>
            <a:r>
              <a:t>C.</a:t>
            </a:r>
          </a:p>
        </p:txBody>
      </p:sp>
      <p:pic>
        <p:nvPicPr>
          <p:cNvPr id="188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0331" y="2295942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"/>
          <p:cNvSpPr txBox="1"/>
          <p:nvPr/>
        </p:nvSpPr>
        <p:spPr>
          <a:xfrm>
            <a:off x="7261983" y="2348229"/>
            <a:ext cx="3719399" cy="3079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7.0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7.0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Acids, Bases and Neutral Solutions</a:t>
            </a:r>
          </a:p>
        </p:txBody>
      </p:sp>
      <p:sp>
        <p:nvSpPr>
          <p:cNvPr id="192" name="Image Credit: OpenStax Chemistry Table 14.1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Table 14.1 CC BY 4.0</a:t>
            </a:r>
          </a:p>
        </p:txBody>
      </p:sp>
      <p:pic>
        <p:nvPicPr>
          <p:cNvPr id="193" name="Screen Shot 2021-07-12 at 2.27.10 PM.png" descr="Screen Shot 2021-07-12 at 2.27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0" y="2745133"/>
            <a:ext cx="9779000" cy="273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Acids, Bases and Neutral Solutions</a:t>
            </a:r>
          </a:p>
        </p:txBody>
      </p:sp>
      <p:sp>
        <p:nvSpPr>
          <p:cNvPr id="196" name="Image Credit: OpenStax Chemistry Figure 14.2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14.2 CC BY 4.0</a:t>
            </a:r>
          </a:p>
        </p:txBody>
      </p:sp>
      <p:pic>
        <p:nvPicPr>
          <p:cNvPr id="197" name="Screen Shot 2021-07-12 at 2.28.20 PM.png" descr="Screen Shot 2021-07-12 at 2.28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1008" y="1755641"/>
            <a:ext cx="5069984" cy="4783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0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8062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pH of stomach acid, a solution of HCl with a hydronium concentration of 1.2x10</a:t>
            </a:r>
            <a:r>
              <a:rPr baseline="52833"/>
              <a:t>-3</a:t>
            </a:r>
            <a:r>
              <a:t>M?</a:t>
            </a:r>
          </a:p>
        </p:txBody>
      </p:sp>
      <p:pic>
        <p:nvPicPr>
          <p:cNvPr id="201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0331" y="2295942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"/>
          <p:cNvSpPr txBox="1"/>
          <p:nvPr/>
        </p:nvSpPr>
        <p:spPr>
          <a:xfrm>
            <a:off x="7261983" y="2348229"/>
            <a:ext cx="3719399" cy="296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2.92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5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80622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Calculate the hydronium ion concentration of blood with a pH of 7.3.</a:t>
            </a:r>
          </a:p>
        </p:txBody>
      </p:sp>
      <p:pic>
        <p:nvPicPr>
          <p:cNvPr id="206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0331" y="2295942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"/>
          <p:cNvSpPr txBox="1"/>
          <p:nvPr/>
        </p:nvSpPr>
        <p:spPr>
          <a:xfrm>
            <a:off x="7261983" y="2348229"/>
            <a:ext cx="3719399" cy="363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7.3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7.3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7.3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7.3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0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80622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What are the pOH and the pH of a 0.0125 M solution of potassium hydroxide (KOH)?</a:t>
            </a:r>
          </a:p>
        </p:txBody>
      </p:sp>
      <p:pic>
        <p:nvPicPr>
          <p:cNvPr id="211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531" y="2172198"/>
            <a:ext cx="4073522" cy="401938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ext"/>
          <p:cNvSpPr txBox="1"/>
          <p:nvPr/>
        </p:nvSpPr>
        <p:spPr>
          <a:xfrm>
            <a:off x="7082593" y="2370053"/>
            <a:ext cx="3719399" cy="3623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0.0125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0.0125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1.903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1.903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14.00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14.00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14.00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1.903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12.1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