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CDE9"/>
          </a:solidFill>
        </a:fill>
      </a:tcStyle>
    </a:wholeTbl>
    <a:band2H>
      <a:tcTxStyle b="def" i="def"/>
      <a:tcStyle>
        <a:tcBdr/>
        <a:fill>
          <a:solidFill>
            <a:srgbClr val="F1E8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4DD"/>
          </a:solidFill>
        </a:fill>
      </a:tcStyle>
    </a:wholeTbl>
    <a:band2H>
      <a:tcTxStyle b="def" i="def"/>
      <a:tcStyle>
        <a:tcBdr/>
        <a:fill>
          <a:solidFill>
            <a:srgbClr val="E8F2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CFCE"/>
          </a:solidFill>
        </a:fill>
      </a:tcStyle>
    </a:wholeTbl>
    <a:band2H>
      <a:tcTxStyle b="def" i="def"/>
      <a:tcStyle>
        <a:tcBdr/>
        <a:fill>
          <a:solidFill>
            <a:srgbClr val="FAE9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3962398" y="1964266"/>
            <a:ext cx="7197727" cy="2421465"/>
          </a:xfrm>
          <a:prstGeom prst="rect">
            <a:avLst/>
          </a:prstGeom>
        </p:spPr>
        <p:txBody>
          <a:bodyPr anchor="b"/>
          <a:lstStyle>
            <a:lvl1pPr algn="r"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3962398" y="4385731"/>
            <a:ext cx="7197727" cy="1405468"/>
          </a:xfrm>
          <a:prstGeom prst="rect">
            <a:avLst/>
          </a:prstGeom>
        </p:spPr>
        <p:txBody>
          <a:bodyPr anchor="t"/>
          <a:lstStyle>
            <a:lvl1pPr marL="0" indent="0" algn="r">
              <a:buClrTx/>
              <a:buSzTx/>
              <a:buFontTx/>
              <a:buNone/>
              <a:defRPr cap="all"/>
            </a:lvl1pPr>
            <a:lvl2pPr marL="0" indent="457200" algn="r">
              <a:buClrTx/>
              <a:buSzTx/>
              <a:buFontTx/>
              <a:buNone/>
              <a:defRPr cap="all"/>
            </a:lvl2pPr>
            <a:lvl3pPr marL="0" indent="914400" algn="r">
              <a:buClrTx/>
              <a:buSzTx/>
              <a:buFontTx/>
              <a:buNone/>
              <a:defRPr cap="all"/>
            </a:lvl3pPr>
            <a:lvl4pPr marL="0" indent="1371600" algn="r">
              <a:buClrTx/>
              <a:buSzTx/>
              <a:buFontTx/>
              <a:buNone/>
              <a:defRPr cap="all"/>
            </a:lvl4pPr>
            <a:lvl5pPr marL="0" indent="1828800" algn="r">
              <a:buClrTx/>
              <a:buSzTx/>
              <a:buFontTx/>
              <a:buNone/>
              <a:defRPr cap="all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xfrm>
            <a:off x="10922783" y="5943917"/>
            <a:ext cx="237343" cy="2311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/>
          <p:nvPr>
            <p:ph type="title"/>
          </p:nvPr>
        </p:nvSpPr>
        <p:spPr>
          <a:xfrm>
            <a:off x="685800" y="4732864"/>
            <a:ext cx="10131428" cy="56673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96" name="Picture Placeholder 2"/>
          <p:cNvSpPr/>
          <p:nvPr>
            <p:ph type="pic" sz="half" idx="21"/>
          </p:nvPr>
        </p:nvSpPr>
        <p:spPr>
          <a:xfrm>
            <a:off x="1371599" y="932112"/>
            <a:ext cx="8759829" cy="3164976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97" name="Body Level One…"/>
          <p:cNvSpPr txBox="1"/>
          <p:nvPr>
            <p:ph type="body" sz="quarter" idx="1"/>
          </p:nvPr>
        </p:nvSpPr>
        <p:spPr>
          <a:xfrm>
            <a:off x="685800" y="5299602"/>
            <a:ext cx="10131428" cy="493713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/>
          <p:nvPr>
            <p:ph type="title"/>
          </p:nvPr>
        </p:nvSpPr>
        <p:spPr>
          <a:xfrm>
            <a:off x="685801" y="609601"/>
            <a:ext cx="10131428" cy="3124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06" name="Body Level One…"/>
          <p:cNvSpPr txBox="1"/>
          <p:nvPr>
            <p:ph type="body" sz="quarter" idx="1"/>
          </p:nvPr>
        </p:nvSpPr>
        <p:spPr>
          <a:xfrm>
            <a:off x="685800" y="4343400"/>
            <a:ext cx="10131429" cy="14478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4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15" name="TextBox 10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16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17" name="Body Level One…"/>
          <p:cNvSpPr txBox="1"/>
          <p:nvPr>
            <p:ph type="body" sz="quarter" idx="1"/>
          </p:nvPr>
        </p:nvSpPr>
        <p:spPr>
          <a:xfrm>
            <a:off x="1097875" y="3352800"/>
            <a:ext cx="9339185" cy="3810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Text Placeholder 2"/>
          <p:cNvSpPr/>
          <p:nvPr>
            <p:ph type="body" sz="quarter" idx="21"/>
          </p:nvPr>
        </p:nvSpPr>
        <p:spPr>
          <a:xfrm>
            <a:off x="687464" y="4343400"/>
            <a:ext cx="10152369" cy="14478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2000"/>
            </a:pP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685801" y="3308580"/>
            <a:ext cx="10131426" cy="1468801"/>
          </a:xfrm>
          <a:prstGeom prst="rect">
            <a:avLst/>
          </a:prstGeom>
        </p:spPr>
        <p:txBody>
          <a:bodyPr anchor="b"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685801" y="4777380"/>
            <a:ext cx="10131426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2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36" name="TextBox 13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37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38" name="Body Level One…"/>
          <p:cNvSpPr txBox="1"/>
          <p:nvPr>
            <p:ph type="body" sz="quarter" idx="1"/>
          </p:nvPr>
        </p:nvSpPr>
        <p:spPr>
          <a:xfrm>
            <a:off x="685800" y="3886200"/>
            <a:ext cx="10135437" cy="8890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400"/>
            </a:lvl1pPr>
            <a:lvl2pPr marL="885825" indent="-428625">
              <a:buClrTx/>
              <a:buFontTx/>
              <a:defRPr sz="2400"/>
            </a:lvl2pPr>
            <a:lvl3pPr marL="1404257" indent="-489857">
              <a:buClrTx/>
              <a:buFontTx/>
              <a:defRPr sz="2400"/>
            </a:lvl3pPr>
            <a:lvl4pPr marL="1714500" indent="-342900">
              <a:buClrTx/>
              <a:buFontTx/>
              <a:defRPr sz="2400"/>
            </a:lvl4pPr>
            <a:lvl5pPr marL="2171700" indent="-342900">
              <a:buClrTx/>
              <a:buFontTx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Text Placeholder 2"/>
          <p:cNvSpPr/>
          <p:nvPr>
            <p:ph type="body" sz="quarter" idx="21"/>
          </p:nvPr>
        </p:nvSpPr>
        <p:spPr>
          <a:xfrm>
            <a:off x="685798" y="4775200"/>
            <a:ext cx="10135438" cy="10160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/>
          <p:nvPr>
            <p:ph type="title"/>
          </p:nvPr>
        </p:nvSpPr>
        <p:spPr>
          <a:xfrm>
            <a:off x="685801" y="609601"/>
            <a:ext cx="10131428" cy="2743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8" name="Body Level One…"/>
          <p:cNvSpPr txBox="1"/>
          <p:nvPr>
            <p:ph type="body" sz="quarter" idx="1"/>
          </p:nvPr>
        </p:nvSpPr>
        <p:spPr>
          <a:xfrm>
            <a:off x="685801" y="3505200"/>
            <a:ext cx="10131429" cy="8382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800"/>
            </a:lvl1pPr>
            <a:lvl2pPr marL="957262" indent="-500062">
              <a:buClrTx/>
              <a:buFontTx/>
              <a:defRPr sz="2800"/>
            </a:lvl2pPr>
            <a:lvl3pPr marL="1485900" indent="-571500">
              <a:buClrTx/>
              <a:buFontTx/>
              <a:defRPr sz="2800"/>
            </a:lvl3pPr>
            <a:lvl4pPr marL="1771650" indent="-400050">
              <a:buClrTx/>
              <a:buFontTx/>
              <a:defRPr sz="2800"/>
            </a:lvl4pPr>
            <a:lvl5pPr marL="2228850" indent="-400050">
              <a:buClrTx/>
              <a:buFont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Text Placeholder 2"/>
          <p:cNvSpPr/>
          <p:nvPr>
            <p:ph type="body" sz="quarter" idx="21"/>
          </p:nvPr>
        </p:nvSpPr>
        <p:spPr>
          <a:xfrm>
            <a:off x="685799" y="4343400"/>
            <a:ext cx="10131430" cy="14478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Text"/>
          <p:cNvSpPr txBox="1"/>
          <p:nvPr>
            <p:ph type="title"/>
          </p:nvPr>
        </p:nvSpPr>
        <p:spPr>
          <a:xfrm>
            <a:off x="8658675" y="609598"/>
            <a:ext cx="2158553" cy="518160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7" name="Body Level One…"/>
          <p:cNvSpPr txBox="1"/>
          <p:nvPr>
            <p:ph type="body" idx="1"/>
          </p:nvPr>
        </p:nvSpPr>
        <p:spPr>
          <a:xfrm>
            <a:off x="685800" y="609600"/>
            <a:ext cx="7832116" cy="5181600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685800" y="3308580"/>
            <a:ext cx="10131428" cy="1468801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685798" y="4777380"/>
            <a:ext cx="10131430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cap="all" sz="2000"/>
            </a:lvl1pPr>
            <a:lvl2pPr marL="0" indent="457200">
              <a:buClrTx/>
              <a:buSzTx/>
              <a:buFontTx/>
              <a:buNone/>
              <a:defRPr cap="all" sz="2000"/>
            </a:lvl2pPr>
            <a:lvl3pPr marL="0" indent="914400">
              <a:buClrTx/>
              <a:buSzTx/>
              <a:buFontTx/>
              <a:buNone/>
              <a:defRPr cap="all" sz="2000"/>
            </a:lvl3pPr>
            <a:lvl4pPr marL="0" indent="1371600">
              <a:buClrTx/>
              <a:buSzTx/>
              <a:buFontTx/>
              <a:buNone/>
              <a:defRPr cap="all" sz="2000"/>
            </a:lvl4pPr>
            <a:lvl5pPr marL="0" indent="1828800">
              <a:buClrTx/>
              <a:buSzTx/>
              <a:buFontTx/>
              <a:buNone/>
              <a:defRPr cap="all"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half" idx="1"/>
          </p:nvPr>
        </p:nvSpPr>
        <p:spPr>
          <a:xfrm>
            <a:off x="685801" y="2142066"/>
            <a:ext cx="4995335" cy="364913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973670" y="2218266"/>
            <a:ext cx="4709055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800"/>
            </a:lvl1pPr>
            <a:lvl2pPr marL="0" indent="457200">
              <a:buClrTx/>
              <a:buSzTx/>
              <a:buFontTx/>
              <a:buNone/>
              <a:defRPr sz="2800"/>
            </a:lvl2pPr>
            <a:lvl3pPr marL="0" indent="914400">
              <a:buClrTx/>
              <a:buSzTx/>
              <a:buFontTx/>
              <a:buNone/>
              <a:defRPr sz="2800"/>
            </a:lvl3pPr>
            <a:lvl4pPr marL="0" indent="1371600">
              <a:buClrTx/>
              <a:buSzTx/>
              <a:buFontTx/>
              <a:buNone/>
              <a:defRPr sz="2800"/>
            </a:lvl4pPr>
            <a:lvl5pPr marL="0" indent="1828800"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4"/>
          <p:cNvSpPr/>
          <p:nvPr>
            <p:ph type="body" sz="quarter" idx="21"/>
          </p:nvPr>
        </p:nvSpPr>
        <p:spPr>
          <a:xfrm>
            <a:off x="6096003" y="2226734"/>
            <a:ext cx="4722813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800"/>
            </a:pP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685800" y="2074333"/>
            <a:ext cx="3680886" cy="137160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4648201" y="609601"/>
            <a:ext cx="6169027" cy="51816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685800" y="3445933"/>
            <a:ext cx="3680886" cy="1828801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  <a:defRPr sz="1600"/>
            </a:pP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xfrm>
            <a:off x="685800" y="1600200"/>
            <a:ext cx="6164654" cy="1371600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7536253" y="914400"/>
            <a:ext cx="3280975" cy="4572000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87" name="Body Level One…"/>
          <p:cNvSpPr txBox="1"/>
          <p:nvPr>
            <p:ph type="body" sz="quarter" idx="1"/>
          </p:nvPr>
        </p:nvSpPr>
        <p:spPr>
          <a:xfrm>
            <a:off x="685800" y="2971800"/>
            <a:ext cx="6164654" cy="1828800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685801" y="609600"/>
            <a:ext cx="10131426" cy="1456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0579886" y="5943917"/>
            <a:ext cx="237342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85750" marR="0" indent="-28575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1281792" marR="0" indent="-367392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16287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20859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1"/>
          <p:cNvSpPr txBox="1"/>
          <p:nvPr>
            <p:ph type="ctrTitle"/>
          </p:nvPr>
        </p:nvSpPr>
        <p:spPr>
          <a:xfrm>
            <a:off x="3962398" y="2650732"/>
            <a:ext cx="7197727" cy="1734999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/>
            <a:r>
              <a:t>Introduction to Physical Science</a:t>
            </a:r>
          </a:p>
        </p:txBody>
      </p:sp>
      <p:sp>
        <p:nvSpPr>
          <p:cNvPr id="178" name="Subtitle 2"/>
          <p:cNvSpPr txBox="1"/>
          <p:nvPr>
            <p:ph type="subTitle" sz="quarter" idx="1"/>
          </p:nvPr>
        </p:nvSpPr>
        <p:spPr>
          <a:xfrm>
            <a:off x="3794588" y="4411131"/>
            <a:ext cx="7533348" cy="1405468"/>
          </a:xfrm>
          <a:prstGeom prst="rect">
            <a:avLst/>
          </a:prstGeom>
        </p:spPr>
        <p:txBody>
          <a:bodyPr/>
          <a:lstStyle/>
          <a:p>
            <a:pPr>
              <a:defRPr cap="none" sz="2400"/>
            </a:pPr>
            <a:r>
              <a:t>Hydrocarbons</a:t>
            </a:r>
          </a:p>
          <a:p>
            <a:pPr>
              <a:defRPr cap="none" sz="2400"/>
            </a:pPr>
            <a:r>
              <a:t>Presented by Robert Wagner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Alkenes</a:t>
            </a:r>
          </a:p>
        </p:txBody>
      </p:sp>
      <p:sp>
        <p:nvSpPr>
          <p:cNvPr id="220" name="Content Placeholder 2"/>
          <p:cNvSpPr txBox="1"/>
          <p:nvPr>
            <p:ph type="body" sz="half" idx="1"/>
          </p:nvPr>
        </p:nvSpPr>
        <p:spPr>
          <a:xfrm>
            <a:off x="571501" y="2031751"/>
            <a:ext cx="4785832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Alkenes are unsaturated hydrocarbons</a:t>
            </a:r>
          </a:p>
          <a:p>
            <a:pPr lvl="1" marL="742950" indent="-285750">
              <a:defRPr sz="2400"/>
            </a:pPr>
            <a:r>
              <a:t>Molecules contain one or more double bonds between carbon atoms</a:t>
            </a:r>
          </a:p>
          <a:p>
            <a:pPr lvl="1" marL="742950" indent="-285750">
              <a:defRPr sz="2400"/>
            </a:pPr>
            <a:r>
              <a:t>Ethene - simplest alkene</a:t>
            </a:r>
          </a:p>
          <a:p>
            <a:pPr lvl="2" marL="1200150" indent="-285750">
              <a:defRPr sz="2400"/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30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e>
                    <m:sub>
                      <m:r>
                        <a:rPr xmlns:a="http://schemas.openxmlformats.org/drawingml/2006/main" sz="30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sSub>
                    <m:e>
                      <m:r>
                        <a:rPr xmlns:a="http://schemas.openxmlformats.org/drawingml/2006/main" sz="30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30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b>
                  </m:sSub>
                </m:oMath>
              </m:oMathPara>
            </a14:m>
          </a:p>
        </p:txBody>
      </p:sp>
      <p:sp>
        <p:nvSpPr>
          <p:cNvPr id="221" name="Image Credit: OpenStax Chemistry Figure 20.7 CC BY 4.0"/>
          <p:cNvSpPr txBox="1"/>
          <p:nvPr/>
        </p:nvSpPr>
        <p:spPr>
          <a:xfrm>
            <a:off x="61082" y="6513830"/>
            <a:ext cx="1119815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Figure 20.7 CC BY 4.0</a:t>
            </a:r>
          </a:p>
        </p:txBody>
      </p:sp>
      <p:pic>
        <p:nvPicPr>
          <p:cNvPr id="222" name="Screen Shot 2021-07-14 at 3.32.46 PM.png" descr="Screen Shot 2021-07-14 at 3.32.4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29870" y="2360240"/>
            <a:ext cx="6474765" cy="36687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Naming Alkenes</a:t>
            </a:r>
          </a:p>
        </p:txBody>
      </p:sp>
      <p:sp>
        <p:nvSpPr>
          <p:cNvPr id="225" name="Content Placeholder 2"/>
          <p:cNvSpPr txBox="1"/>
          <p:nvPr>
            <p:ph type="body" sz="half" idx="1"/>
          </p:nvPr>
        </p:nvSpPr>
        <p:spPr>
          <a:xfrm>
            <a:off x="571501" y="4107081"/>
            <a:ext cx="10667954" cy="22503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742950" indent="-285750">
              <a:defRPr sz="2400"/>
            </a:lvl2pPr>
          </a:lstStyle>
          <a:p>
            <a:pPr/>
            <a:r>
              <a:t>Alkenes are named based on the name of the alkane with the same number of carbon atoms</a:t>
            </a:r>
          </a:p>
          <a:p>
            <a:pPr lvl="1"/>
            <a:r>
              <a:t>-ane suffix is replaced by -ene</a:t>
            </a:r>
          </a:p>
        </p:txBody>
      </p:sp>
      <p:sp>
        <p:nvSpPr>
          <p:cNvPr id="226" name="Image Credit: OpenStax Chemistry Chapter 20.1 Figure"/>
          <p:cNvSpPr txBox="1"/>
          <p:nvPr/>
        </p:nvSpPr>
        <p:spPr>
          <a:xfrm>
            <a:off x="61082" y="6513830"/>
            <a:ext cx="1119815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Chapter 20.1 Figure</a:t>
            </a:r>
          </a:p>
        </p:txBody>
      </p:sp>
      <p:pic>
        <p:nvPicPr>
          <p:cNvPr id="227" name="Screen Shot 2021-07-14 at 3.36.54 PM.png" descr="Screen Shot 2021-07-14 at 3.36.5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0257" y="2032983"/>
            <a:ext cx="8559801" cy="1917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Alkene Isomers</a:t>
            </a:r>
          </a:p>
        </p:txBody>
      </p:sp>
      <p:sp>
        <p:nvSpPr>
          <p:cNvPr id="230" name="Content Placeholder 2"/>
          <p:cNvSpPr txBox="1"/>
          <p:nvPr>
            <p:ph type="body" sz="half" idx="1"/>
          </p:nvPr>
        </p:nvSpPr>
        <p:spPr>
          <a:xfrm>
            <a:off x="571501" y="1918803"/>
            <a:ext cx="5252640" cy="4438630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Structural isomers</a:t>
            </a:r>
          </a:p>
          <a:p>
            <a:pPr lvl="1" marL="742950" indent="-285750">
              <a:defRPr sz="2400"/>
            </a:pPr>
            <a:r>
              <a:t>Different arrangement of atoms</a:t>
            </a:r>
          </a:p>
          <a:p>
            <a:pPr>
              <a:defRPr sz="2400"/>
            </a:pPr>
            <a:r>
              <a:t>Geometric isomers</a:t>
            </a:r>
          </a:p>
          <a:p>
            <a:pPr lvl="1" marL="742950" indent="-285750">
              <a:defRPr sz="2400"/>
            </a:pPr>
            <a:r>
              <a:t>Double bonds are more rigid than single bonds</a:t>
            </a:r>
          </a:p>
          <a:p>
            <a:pPr>
              <a:defRPr sz="2400"/>
            </a:pPr>
            <a:r>
              <a:t>Isomers can have different physical properties such as boiling points</a:t>
            </a:r>
          </a:p>
        </p:txBody>
      </p:sp>
      <p:sp>
        <p:nvSpPr>
          <p:cNvPr id="231" name="Image Credit: OpenStax Chemistry Chapter 20.10 CC BY 4.0"/>
          <p:cNvSpPr txBox="1"/>
          <p:nvPr/>
        </p:nvSpPr>
        <p:spPr>
          <a:xfrm>
            <a:off x="61082" y="6513830"/>
            <a:ext cx="1119815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Chapter 20.10 CC BY 4.0</a:t>
            </a:r>
          </a:p>
        </p:txBody>
      </p:sp>
      <p:pic>
        <p:nvPicPr>
          <p:cNvPr id="232" name="Screen Shot 2021-07-14 at 3.39.12 PM.png" descr="Screen Shot 2021-07-14 at 3.39.1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0738" y="2576017"/>
            <a:ext cx="5003801" cy="3124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Alkynes</a:t>
            </a:r>
          </a:p>
        </p:txBody>
      </p:sp>
      <p:sp>
        <p:nvSpPr>
          <p:cNvPr id="235" name="Content Placeholder 2"/>
          <p:cNvSpPr txBox="1"/>
          <p:nvPr>
            <p:ph type="body" sz="half" idx="1"/>
          </p:nvPr>
        </p:nvSpPr>
        <p:spPr>
          <a:xfrm>
            <a:off x="571501" y="1918803"/>
            <a:ext cx="5252640" cy="4438630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Alkynes are hydrocarbons with one or more triple bonds between carbon atoms</a:t>
            </a:r>
          </a:p>
          <a:p>
            <a:pPr lvl="1" marL="742950" indent="-285750">
              <a:defRPr sz="2400"/>
            </a:pPr>
            <a:r>
              <a:t>Simplest alkyne: ethyne (acetylene)</a:t>
            </a:r>
          </a:p>
          <a:p>
            <a:pPr lvl="1" marL="742950" indent="-285750">
              <a:defRPr sz="2400"/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30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e>
                    <m:sub>
                      <m:r>
                        <a:rPr xmlns:a="http://schemas.openxmlformats.org/drawingml/2006/main" sz="30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sSub>
                    <m:e>
                      <m:r>
                        <a:rPr xmlns:a="http://schemas.openxmlformats.org/drawingml/2006/main" sz="30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30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</a:p>
          <a:p>
            <a:pPr>
              <a:defRPr sz="2400"/>
            </a:pPr>
            <a:r>
              <a:t>-yne is used as the suffix instead of -ane or -ene</a:t>
            </a:r>
          </a:p>
        </p:txBody>
      </p:sp>
      <p:sp>
        <p:nvSpPr>
          <p:cNvPr id="236" name="Image Credit: OpenStax Chemistry Chapter 20.1 Figure CC BY 4.0"/>
          <p:cNvSpPr txBox="1"/>
          <p:nvPr/>
        </p:nvSpPr>
        <p:spPr>
          <a:xfrm>
            <a:off x="61082" y="6513830"/>
            <a:ext cx="1119815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Chapter 20.1 Figure CC BY 4.0</a:t>
            </a:r>
          </a:p>
        </p:txBody>
      </p:sp>
      <p:pic>
        <p:nvPicPr>
          <p:cNvPr id="237" name="Screen Shot 2021-07-14 at 3.46.46 PM.png" descr="Screen Shot 2021-07-14 at 3.46.4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4739" y="3064051"/>
            <a:ext cx="3768654" cy="21481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Aromatic Hydrocarbons</a:t>
            </a:r>
          </a:p>
        </p:txBody>
      </p:sp>
      <p:sp>
        <p:nvSpPr>
          <p:cNvPr id="240" name="Content Placeholder 2"/>
          <p:cNvSpPr txBox="1"/>
          <p:nvPr>
            <p:ph type="body" sz="half" idx="1"/>
          </p:nvPr>
        </p:nvSpPr>
        <p:spPr>
          <a:xfrm>
            <a:off x="571501" y="1918803"/>
            <a:ext cx="5252640" cy="4438630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Hydrocarbons with a ring structure</a:t>
            </a:r>
          </a:p>
          <a:p>
            <a:pPr lvl="1" marL="742950" indent="-285750">
              <a:defRPr sz="2400"/>
            </a:pPr>
            <a:r>
              <a:t>Simplest aromatic hydrocarbon: Benzene</a:t>
            </a:r>
          </a:p>
          <a:p>
            <a:pPr lvl="1" marL="742950" indent="-285750">
              <a:defRPr sz="2400"/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30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e>
                    <m:sub>
                      <m:r>
                        <a:rPr xmlns:a="http://schemas.openxmlformats.org/drawingml/2006/main" sz="30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sub>
                  </m:sSub>
                  <m:sSub>
                    <m:e>
                      <m:r>
                        <a:rPr xmlns:a="http://schemas.openxmlformats.org/drawingml/2006/main" sz="30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30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sub>
                  </m:sSub>
                </m:oMath>
              </m:oMathPara>
            </a14:m>
          </a:p>
          <a:p>
            <a:pPr lvl="1" marL="742950" indent="-285750">
              <a:defRPr sz="2400"/>
            </a:pPr>
            <a:r>
              <a:t>Bonding structures are very complex and not just simple single and double bonds</a:t>
            </a:r>
          </a:p>
        </p:txBody>
      </p:sp>
      <p:sp>
        <p:nvSpPr>
          <p:cNvPr id="241" name="Image Credit: OpenStax Chemistry Chapter 20.1 Figure CC BY 4.0"/>
          <p:cNvSpPr txBox="1"/>
          <p:nvPr/>
        </p:nvSpPr>
        <p:spPr>
          <a:xfrm>
            <a:off x="61082" y="6513830"/>
            <a:ext cx="1119815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Chapter 20.1 Figure CC BY 4.0</a:t>
            </a:r>
          </a:p>
        </p:txBody>
      </p:sp>
      <p:pic>
        <p:nvPicPr>
          <p:cNvPr id="242" name="Screen Shot 2021-07-14 at 3.49.11 PM.png" descr="Screen Shot 2021-07-14 at 3.49.1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36265" y="2616839"/>
            <a:ext cx="3433501" cy="30425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Summary</a:t>
            </a:r>
          </a:p>
        </p:txBody>
      </p:sp>
      <p:sp>
        <p:nvSpPr>
          <p:cNvPr id="245" name="Content Placeholder 2"/>
          <p:cNvSpPr txBox="1"/>
          <p:nvPr>
            <p:ph type="body" idx="1"/>
          </p:nvPr>
        </p:nvSpPr>
        <p:spPr>
          <a:xfrm>
            <a:off x="1030287" y="2040466"/>
            <a:ext cx="10131426" cy="3649134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Alkanes are saturated hydrocarbons with only single bonds between each carbon atom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Alkenes are unsaturated hydrocarbons with one or more double bonds between carbon atoms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Alkynes are unsaturated hydrocarbons with one or more triple bonds between carbon atoms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Organic Compounds</a:t>
            </a:r>
          </a:p>
        </p:txBody>
      </p:sp>
      <p:sp>
        <p:nvSpPr>
          <p:cNvPr id="181" name="Content Placeholder 2"/>
          <p:cNvSpPr txBox="1"/>
          <p:nvPr>
            <p:ph type="body" idx="1"/>
          </p:nvPr>
        </p:nvSpPr>
        <p:spPr>
          <a:xfrm>
            <a:off x="673101" y="2019051"/>
            <a:ext cx="10845798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Based on the chemistry of carbon atoms</a:t>
            </a:r>
          </a:p>
          <a:p>
            <a:pPr lvl="1" marL="742950" indent="-285750">
              <a:defRPr sz="2400"/>
            </a:pPr>
            <a:r>
              <a:t>Carbon can form multiple strong bonds with other atoms</a:t>
            </a:r>
          </a:p>
          <a:p>
            <a:pPr>
              <a:defRPr sz="2400"/>
            </a:pPr>
            <a:r>
              <a:t>Hydrocarbons</a:t>
            </a:r>
          </a:p>
          <a:p>
            <a:pPr lvl="1" marL="742950" indent="-285750">
              <a:defRPr sz="2400"/>
            </a:pPr>
            <a:r>
              <a:t>Simplest organic compounds</a:t>
            </a:r>
          </a:p>
          <a:p>
            <a:pPr lvl="1" marL="742950" indent="-285750">
              <a:defRPr sz="2400"/>
            </a:pPr>
            <a:r>
              <a:t>Composed of carbon and hydrogen</a:t>
            </a:r>
          </a:p>
          <a:p>
            <a:pPr lvl="1" marL="742950" indent="-285750">
              <a:defRPr sz="2400"/>
            </a:pPr>
            <a:r>
              <a:t>Often used as fuels and in plastics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Alkanes</a:t>
            </a:r>
          </a:p>
        </p:txBody>
      </p:sp>
      <p:sp>
        <p:nvSpPr>
          <p:cNvPr id="184" name="Content Placeholder 2"/>
          <p:cNvSpPr txBox="1"/>
          <p:nvPr>
            <p:ph type="body" sz="half" idx="1"/>
          </p:nvPr>
        </p:nvSpPr>
        <p:spPr>
          <a:xfrm>
            <a:off x="571501" y="2031751"/>
            <a:ext cx="4785832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Alkanes are saturated hydrocarbons</a:t>
            </a:r>
          </a:p>
          <a:p>
            <a:pPr lvl="1" marL="742950" indent="-285750">
              <a:defRPr sz="2400"/>
            </a:pPr>
            <a:r>
              <a:t>Have one, single, covalent bond between each carbon atom</a:t>
            </a:r>
          </a:p>
          <a:p>
            <a:pPr lvl="1" marL="742950" indent="-285750">
              <a:defRPr sz="2400"/>
            </a:pPr>
            <a:r>
              <a:t>General formula:</a:t>
            </a:r>
          </a:p>
          <a:p>
            <a:pPr lvl="2" marL="1200150" indent="-285750">
              <a:defRPr sz="2400"/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3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e>
                    <m:sub>
                      <m:r>
                        <a:rPr xmlns:a="http://schemas.openxmlformats.org/drawingml/2006/main" sz="3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sSub>
                    <m:e>
                      <m:r>
                        <a:rPr xmlns:a="http://schemas.openxmlformats.org/drawingml/2006/main" sz="3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3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xmlns:a="http://schemas.openxmlformats.org/drawingml/2006/main" sz="3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3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3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</a:p>
          <a:p>
            <a:pPr lvl="1" marL="742950" indent="-285750">
              <a:defRPr sz="2400"/>
            </a:pPr>
            <a:r>
              <a:t>Properties vary predictably as the number of atoms changes</a:t>
            </a:r>
          </a:p>
        </p:txBody>
      </p:sp>
      <p:pic>
        <p:nvPicPr>
          <p:cNvPr id="185" name="Screen Shot 2021-07-13 at 1.32.57 PM.png" descr="Screen Shot 2021-07-13 at 1.32.5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04035" y="2630994"/>
            <a:ext cx="5980973" cy="3127196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Image Credit: OpenStax Chemistry Figure 20.2 CC BY 4.0"/>
          <p:cNvSpPr txBox="1"/>
          <p:nvPr/>
        </p:nvSpPr>
        <p:spPr>
          <a:xfrm>
            <a:off x="61082" y="6513830"/>
            <a:ext cx="1119815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Figure 20.2 CC BY 4.0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Alkanes</a:t>
            </a:r>
          </a:p>
        </p:txBody>
      </p:sp>
      <p:sp>
        <p:nvSpPr>
          <p:cNvPr id="189" name="Content Placeholder 2"/>
          <p:cNvSpPr txBox="1"/>
          <p:nvPr>
            <p:ph type="body" sz="half" idx="1"/>
          </p:nvPr>
        </p:nvSpPr>
        <p:spPr>
          <a:xfrm>
            <a:off x="571501" y="2031751"/>
            <a:ext cx="4785832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Alkanes are saturated hydrocarbons</a:t>
            </a:r>
          </a:p>
          <a:p>
            <a:pPr lvl="1" marL="742950" indent="-285750">
              <a:defRPr sz="2400"/>
            </a:pPr>
            <a:r>
              <a:t>Have one, single, covalent bond between each carbon atom</a:t>
            </a:r>
          </a:p>
          <a:p>
            <a:pPr lvl="1" marL="742950" indent="-285750">
              <a:defRPr sz="2400"/>
            </a:pPr>
            <a:r>
              <a:t>General formula:</a:t>
            </a:r>
          </a:p>
          <a:p>
            <a:pPr lvl="2" marL="1200150" indent="-285750">
              <a:defRPr sz="2400"/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3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e>
                    <m:sub>
                      <m:r>
                        <a:rPr xmlns:a="http://schemas.openxmlformats.org/drawingml/2006/main" sz="3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sSub>
                    <m:e>
                      <m:r>
                        <a:rPr xmlns:a="http://schemas.openxmlformats.org/drawingml/2006/main" sz="3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3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xmlns:a="http://schemas.openxmlformats.org/drawingml/2006/main" sz="3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3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3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</a:p>
          <a:p>
            <a:pPr lvl="1" marL="742950" indent="-285750">
              <a:defRPr sz="2400"/>
            </a:pPr>
            <a:r>
              <a:t>Properties vary predictably as the number of atoms changes</a:t>
            </a:r>
          </a:p>
        </p:txBody>
      </p:sp>
      <p:sp>
        <p:nvSpPr>
          <p:cNvPr id="190" name="Image Credit: OpenStax Chemistry Table 20.1 CC BY 4.0"/>
          <p:cNvSpPr txBox="1"/>
          <p:nvPr/>
        </p:nvSpPr>
        <p:spPr>
          <a:xfrm>
            <a:off x="61082" y="6513830"/>
            <a:ext cx="1119815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Table 20.1 CC BY 4.0</a:t>
            </a:r>
          </a:p>
        </p:txBody>
      </p:sp>
      <p:pic>
        <p:nvPicPr>
          <p:cNvPr id="191" name="Screen Shot 2021-07-13 at 1.35.29 PM.png" descr="Screen Shot 2021-07-13 at 1.35.2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17091" y="2114613"/>
            <a:ext cx="6424925" cy="41599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Isomers</a:t>
            </a:r>
          </a:p>
        </p:txBody>
      </p:sp>
      <p:sp>
        <p:nvSpPr>
          <p:cNvPr id="194" name="Content Placeholder 2"/>
          <p:cNvSpPr txBox="1"/>
          <p:nvPr>
            <p:ph type="body" sz="half" idx="1"/>
          </p:nvPr>
        </p:nvSpPr>
        <p:spPr>
          <a:xfrm>
            <a:off x="571501" y="2031751"/>
            <a:ext cx="4785832" cy="4325682"/>
          </a:xfrm>
          <a:prstGeom prst="rect">
            <a:avLst/>
          </a:prstGeom>
        </p:spPr>
        <p:txBody>
          <a:bodyPr/>
          <a:lstStyle/>
          <a:p>
            <a:pPr marL="251459" indent="-251459" defTabSz="402336">
              <a:spcBef>
                <a:spcPts val="800"/>
              </a:spcBef>
              <a:defRPr sz="2112"/>
            </a:pPr>
            <a:r>
              <a:t>Isomers</a:t>
            </a:r>
          </a:p>
          <a:p>
            <a:pPr lvl="1" marL="653795" indent="-251459" defTabSz="402336">
              <a:spcBef>
                <a:spcPts val="800"/>
              </a:spcBef>
              <a:defRPr sz="2112"/>
            </a:pPr>
            <a:r>
              <a:t>Hydrocarbons that have the same formula but different structures</a:t>
            </a:r>
          </a:p>
          <a:p>
            <a:pPr lvl="1" marL="653795" indent="-251459" defTabSz="402336">
              <a:spcBef>
                <a:spcPts val="800"/>
              </a:spcBef>
              <a:defRPr sz="2112"/>
            </a:pPr>
            <a:r>
              <a:t>n-Butane (normal)</a:t>
            </a:r>
          </a:p>
          <a:p>
            <a:pPr lvl="2" marL="1056131" indent="-251459" defTabSz="402336">
              <a:spcBef>
                <a:spcPts val="800"/>
              </a:spcBef>
              <a:defRPr sz="2112"/>
            </a:pPr>
            <a:r>
              <a:t>Unbranched chain - no carbon atoms are bonded to more than two other carbon atoms</a:t>
            </a:r>
          </a:p>
          <a:p>
            <a:pPr lvl="2" marL="1056131" indent="-251459" defTabSz="402336">
              <a:spcBef>
                <a:spcPts val="800"/>
              </a:spcBef>
              <a:defRPr sz="2112"/>
            </a:pPr>
            <a:r>
              <a:t>Isobutane (2-methylpropane) has a branched chain</a:t>
            </a:r>
          </a:p>
        </p:txBody>
      </p:sp>
      <p:sp>
        <p:nvSpPr>
          <p:cNvPr id="195" name="Image Credit: OpenStax Chemistry Figure Chapter 20.1 CC BY 4.0"/>
          <p:cNvSpPr txBox="1"/>
          <p:nvPr/>
        </p:nvSpPr>
        <p:spPr>
          <a:xfrm>
            <a:off x="61082" y="6513830"/>
            <a:ext cx="1119815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Figure Chapter 20.1 CC BY 4.0</a:t>
            </a:r>
          </a:p>
        </p:txBody>
      </p:sp>
      <p:pic>
        <p:nvPicPr>
          <p:cNvPr id="196" name="Screen Shot 2021-07-14 at 3.09.50 PM.png" descr="Screen Shot 2021-07-14 at 3.09.5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53751" y="1674041"/>
            <a:ext cx="4953001" cy="4737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Naming Alkanes</a:t>
            </a:r>
          </a:p>
        </p:txBody>
      </p:sp>
      <p:sp>
        <p:nvSpPr>
          <p:cNvPr id="199" name="Content Placeholder 2"/>
          <p:cNvSpPr txBox="1"/>
          <p:nvPr>
            <p:ph type="body" idx="1"/>
          </p:nvPr>
        </p:nvSpPr>
        <p:spPr>
          <a:xfrm>
            <a:off x="558801" y="2127008"/>
            <a:ext cx="10620572" cy="4325681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Identify the longest chain of carbon atoms in the structure</a:t>
            </a:r>
          </a:p>
          <a:p>
            <a:pPr lvl="1" marL="742950" indent="-285750">
              <a:defRPr sz="2400"/>
            </a:pPr>
            <a:r>
              <a:t>2 = ethane</a:t>
            </a:r>
          </a:p>
          <a:p>
            <a:pPr lvl="1" marL="742950" indent="-285750">
              <a:defRPr sz="2400"/>
            </a:pPr>
            <a:r>
              <a:t>3 = propane</a:t>
            </a:r>
          </a:p>
          <a:p>
            <a:pPr lvl="1" marL="742950" indent="-285750">
              <a:defRPr sz="2400"/>
            </a:pPr>
            <a:r>
              <a:t>4 = butane</a:t>
            </a:r>
          </a:p>
          <a:p>
            <a:pPr lvl="1" marL="742950" indent="-285750">
              <a:defRPr sz="2400"/>
            </a:pPr>
            <a:r>
              <a:t>5 = pentane</a:t>
            </a:r>
          </a:p>
          <a:p>
            <a:pPr lvl="1" marL="742950" indent="-285750">
              <a:defRPr sz="2400"/>
            </a:pPr>
            <a:r>
              <a:t>6 = hexane ; 7 = heptane ; 8 = octane, etc.</a:t>
            </a:r>
          </a:p>
          <a:p>
            <a:pPr>
              <a:defRPr sz="2400"/>
            </a:pPr>
            <a:r>
              <a:t>Use a prefix to indicate the position and name of the substituent(s)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Naming Alkanes - Examples</a:t>
            </a:r>
          </a:p>
        </p:txBody>
      </p:sp>
      <p:pic>
        <p:nvPicPr>
          <p:cNvPr id="202" name="Screen Shot 2021-07-14 at 3.20.35 PM.png" descr="Screen Shot 2021-07-14 at 3.20.3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4563" y="2138102"/>
            <a:ext cx="9613901" cy="1752601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Image Credit: OpenStax Chemistry Figure Chapter 20.1 CC BY 4.0"/>
          <p:cNvSpPr txBox="1"/>
          <p:nvPr/>
        </p:nvSpPr>
        <p:spPr>
          <a:xfrm>
            <a:off x="61082" y="6513830"/>
            <a:ext cx="1119815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Figure Chapter 20.1 CC BY 4.0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pic>
        <p:nvPicPr>
          <p:cNvPr id="206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9832" y="2031751"/>
            <a:ext cx="4383939" cy="4325682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Content Placeholder 2"/>
          <p:cNvSpPr txBox="1"/>
          <p:nvPr>
            <p:ph type="body" sz="half" idx="1"/>
          </p:nvPr>
        </p:nvSpPr>
        <p:spPr>
          <a:xfrm>
            <a:off x="571501" y="2031751"/>
            <a:ext cx="4785832" cy="432568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/>
            <a:r>
              <a:t>Name this molecule</a:t>
            </a:r>
          </a:p>
        </p:txBody>
      </p:sp>
      <p:pic>
        <p:nvPicPr>
          <p:cNvPr id="208" name="Screen Shot 2021-07-14 at 3.23.34 PM.png" descr="Screen Shot 2021-07-14 at 3.23.34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55433" y="4236805"/>
            <a:ext cx="3573775" cy="15500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Screen Shot 2021-07-14 at 3.24.04 PM.png" descr="Screen Shot 2021-07-14 at 3.24.04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71706" y="2161831"/>
            <a:ext cx="3920190" cy="1747555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Image Credit: OpenStax Chemistry Figure Example 20.3 CC BY 4.0"/>
          <p:cNvSpPr txBox="1"/>
          <p:nvPr/>
        </p:nvSpPr>
        <p:spPr>
          <a:xfrm>
            <a:off x="61082" y="6513830"/>
            <a:ext cx="1119815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Figure Example 20.3 CC BY 4.0</a:t>
            </a:r>
          </a:p>
        </p:txBody>
      </p:sp>
      <p:sp>
        <p:nvSpPr>
          <p:cNvPr id="211" name="Chlorine attached to carbon #1…"/>
          <p:cNvSpPr txBox="1"/>
          <p:nvPr/>
        </p:nvSpPr>
        <p:spPr>
          <a:xfrm>
            <a:off x="6830183" y="4110778"/>
            <a:ext cx="4203237" cy="1424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Chlorine attached to carbon #1</a:t>
            </a:r>
          </a:p>
          <a:p>
            <a:pPr/>
            <a:r>
              <a:t>Bromine attached to carbon #2</a:t>
            </a:r>
          </a:p>
          <a:p>
            <a:pPr/>
          </a:p>
          <a:p>
            <a:pPr/>
          </a:p>
          <a:p>
            <a:pPr/>
            <a:r>
              <a:t>2-bromo-1-chlorobutane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Fossil Fuels</a:t>
            </a:r>
          </a:p>
        </p:txBody>
      </p:sp>
      <p:sp>
        <p:nvSpPr>
          <p:cNvPr id="214" name="Content Placeholder 2"/>
          <p:cNvSpPr txBox="1"/>
          <p:nvPr>
            <p:ph type="body" sz="half" idx="1"/>
          </p:nvPr>
        </p:nvSpPr>
        <p:spPr>
          <a:xfrm>
            <a:off x="571501" y="2031751"/>
            <a:ext cx="4785832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Different liquid alkane fuels have different boiling points</a:t>
            </a:r>
          </a:p>
          <a:p>
            <a:pPr lvl="1" marL="742950" indent="-285750">
              <a:defRPr sz="2400"/>
            </a:pPr>
            <a:r>
              <a:t>Gasoline, kerosene, fuel oil</a:t>
            </a:r>
          </a:p>
          <a:p>
            <a:pPr lvl="1" marL="742950" indent="-285750">
              <a:defRPr sz="2400"/>
            </a:pPr>
            <a:r>
              <a:t>Separated by heating crude oil</a:t>
            </a:r>
          </a:p>
        </p:txBody>
      </p:sp>
      <p:sp>
        <p:nvSpPr>
          <p:cNvPr id="215" name="Image Credit: OpenStax Chemistry Figure 20.6 CC BY 4.0"/>
          <p:cNvSpPr txBox="1"/>
          <p:nvPr/>
        </p:nvSpPr>
        <p:spPr>
          <a:xfrm>
            <a:off x="61082" y="6513830"/>
            <a:ext cx="1119815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Figure 20.6 CC BY 4.0</a:t>
            </a:r>
          </a:p>
        </p:txBody>
      </p:sp>
      <p:pic>
        <p:nvPicPr>
          <p:cNvPr id="216" name="Screen Shot 2021-07-14 at 3.30.51 PM.png" descr="Screen Shot 2021-07-14 at 3.30.5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58047" y="1787335"/>
            <a:ext cx="6011291" cy="48145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Screen Shot 2021-07-14 at 3.31.28 PM.png" descr="Screen Shot 2021-07-14 at 3.31.28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54334" y="1789543"/>
            <a:ext cx="1270001" cy="2882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