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794588" y="44111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Alcohols &amp; Ethers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Alcohols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673101" y="2019051"/>
            <a:ext cx="10845798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An alcohol is a hydrocarbon in which the hydrogen atom has been replaced by an -OH group</a:t>
            </a:r>
          </a:p>
          <a:p>
            <a:pPr lvl="1" marL="742950" indent="-285750">
              <a:defRPr sz="2400"/>
            </a:pPr>
            <a:r>
              <a:t>This is not a base even though it has the -OH</a:t>
            </a:r>
          </a:p>
          <a:p>
            <a:pPr lvl="1" marL="742950" indent="-285750">
              <a:defRPr sz="2400"/>
            </a:pPr>
            <a:r>
              <a:t>Bonding with carbon is a covalent bond and not an ionic bond as in the bases like NaOH</a:t>
            </a:r>
          </a:p>
          <a:p>
            <a:pPr>
              <a:defRPr sz="2400"/>
            </a:pPr>
            <a:r>
              <a:t>Ethanol - the alcohol in beer, wine and other drinks</a:t>
            </a:r>
          </a:p>
          <a:p>
            <a:pPr lvl="1" marL="742950" indent="-285750">
              <a:defRPr sz="2400"/>
            </a:pPr>
            <a:r>
              <a:t>Fermented sugars</a:t>
            </a:r>
          </a:p>
        </p:txBody>
      </p:sp>
      <p:pic>
        <p:nvPicPr>
          <p:cNvPr id="182" name="Screen Shot 2021-07-15 at 3.35.06 PM.png" descr="Screen Shot 2021-07-15 at 3.35.0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8330" y="5449912"/>
            <a:ext cx="4820077" cy="832843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Image Credit: OpenStax Chemistry Chapter 20.2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Chapter 20.2 CC BY 4.0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Naming Alcohols</a:t>
            </a:r>
          </a:p>
        </p:txBody>
      </p:sp>
      <p:sp>
        <p:nvSpPr>
          <p:cNvPr id="186" name="Content Placeholder 2"/>
          <p:cNvSpPr txBox="1"/>
          <p:nvPr>
            <p:ph type="body" sz="half" idx="1"/>
          </p:nvPr>
        </p:nvSpPr>
        <p:spPr>
          <a:xfrm>
            <a:off x="571501" y="2031751"/>
            <a:ext cx="4785832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Name comes from the underlying hydrocarbon structure</a:t>
            </a:r>
          </a:p>
          <a:p>
            <a:pPr lvl="1" marL="742950" indent="-285750">
              <a:defRPr sz="2400"/>
            </a:pPr>
            <a:r>
              <a:t>The final -e in the name of the hydrocarbon is replaced by -ol</a:t>
            </a:r>
          </a:p>
          <a:p>
            <a:pPr lvl="1" marL="742950" indent="-285750">
              <a:defRPr sz="2400"/>
            </a:pPr>
            <a:r>
              <a:t>The number indicates the carbon atom to which the -OH group is bonded</a:t>
            </a:r>
          </a:p>
        </p:txBody>
      </p:sp>
      <p:sp>
        <p:nvSpPr>
          <p:cNvPr id="187" name="Image Credit: OpenStax Chemistry Example 20.8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Example 20.8 CC BY 4.0</a:t>
            </a:r>
          </a:p>
        </p:txBody>
      </p:sp>
      <p:pic>
        <p:nvPicPr>
          <p:cNvPr id="18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53383" y="1960301"/>
            <a:ext cx="4528766" cy="44685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Screen Shot 2021-07-15 at 3.51.54 PM.png" descr="Screen Shot 2021-07-15 at 3.51.5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35332" y="2013552"/>
            <a:ext cx="4364867" cy="1352792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Number of carbon atoms?…"/>
          <p:cNvSpPr txBox="1"/>
          <p:nvPr/>
        </p:nvSpPr>
        <p:spPr>
          <a:xfrm>
            <a:off x="6461882" y="3440429"/>
            <a:ext cx="4311767" cy="2491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Number of carbon atoms?</a:t>
            </a:r>
          </a:p>
          <a:p>
            <a:pPr/>
          </a:p>
          <a:p>
            <a:pPr/>
            <a:r>
              <a:t>5 = Pentane (if no -OH)</a:t>
            </a:r>
          </a:p>
          <a:p>
            <a:pPr/>
          </a:p>
          <a:p>
            <a:pPr/>
            <a:r>
              <a:t>Becomes Pentanol</a:t>
            </a:r>
          </a:p>
          <a:p>
            <a:pPr/>
          </a:p>
          <a:p>
            <a:pPr/>
            <a:r>
              <a:t>2-Pentanol since the -OH group is bonder to carbon atom #2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Ethers</a:t>
            </a:r>
          </a:p>
        </p:txBody>
      </p:sp>
      <p:sp>
        <p:nvSpPr>
          <p:cNvPr id="193" name="Content Placeholder 2"/>
          <p:cNvSpPr txBox="1"/>
          <p:nvPr>
            <p:ph type="body" sz="half" idx="1"/>
          </p:nvPr>
        </p:nvSpPr>
        <p:spPr>
          <a:xfrm>
            <a:off x="571501" y="2031751"/>
            <a:ext cx="4785832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Ethers are hydrocarbons with a functional group -O-</a:t>
            </a:r>
          </a:p>
          <a:p>
            <a:pPr>
              <a:defRPr sz="2400"/>
            </a:pPr>
            <a:r>
              <a:t>IUPAC name:</a:t>
            </a:r>
          </a:p>
          <a:p>
            <a:pPr lvl="1" marL="742950" indent="-285750">
              <a:defRPr sz="2400"/>
            </a:pPr>
            <a:r>
              <a:t>The smaller group gets -oxy added to it</a:t>
            </a:r>
          </a:p>
          <a:p>
            <a:pPr lvl="1" marL="742950" indent="-285750">
              <a:defRPr sz="2400"/>
            </a:pPr>
            <a:r>
              <a:t>Continue with the larger carbon chain</a:t>
            </a:r>
          </a:p>
          <a:p>
            <a:pPr>
              <a:defRPr sz="2400"/>
            </a:pPr>
            <a:r>
              <a:t>Common name:</a:t>
            </a:r>
          </a:p>
          <a:p>
            <a:pPr lvl="1" marL="742950" indent="-285750">
              <a:defRPr sz="2400"/>
            </a:pPr>
            <a:r>
              <a:t>Two branches named separately followed by ether</a:t>
            </a:r>
          </a:p>
        </p:txBody>
      </p:sp>
      <p:sp>
        <p:nvSpPr>
          <p:cNvPr id="194" name="Image Credit: OpenStax Chemistry Table 20.1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Table 20.1 CC BY 4.0</a:t>
            </a:r>
          </a:p>
        </p:txBody>
      </p:sp>
      <p:pic>
        <p:nvPicPr>
          <p:cNvPr id="19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87659" y="1935075"/>
            <a:ext cx="4785833" cy="4722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Screen Shot 2021-07-15 at 3.57.07 PM.png" descr="Screen Shot 2021-07-15 at 3.57.07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23175" y="1959493"/>
            <a:ext cx="4114801" cy="1384301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methoxy…"/>
          <p:cNvSpPr txBox="1"/>
          <p:nvPr/>
        </p:nvSpPr>
        <p:spPr>
          <a:xfrm>
            <a:off x="6372983" y="3516629"/>
            <a:ext cx="4615186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methoxy</a:t>
            </a:r>
          </a:p>
          <a:p>
            <a:pPr/>
          </a:p>
          <a:p>
            <a:pPr/>
            <a:r>
              <a:t>methoxyethane</a:t>
            </a:r>
          </a:p>
          <a:p>
            <a:pPr/>
          </a:p>
          <a:p>
            <a:pPr/>
            <a:r>
              <a:t>ethylmethyl ether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0" name="Content Placeholder 2"/>
          <p:cNvSpPr txBox="1"/>
          <p:nvPr>
            <p:ph type="body" sz="half" idx="1"/>
          </p:nvPr>
        </p:nvSpPr>
        <p:spPr>
          <a:xfrm>
            <a:off x="571501" y="2031751"/>
            <a:ext cx="4785832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Provide the IUPAC and common name for the ether shown here:</a:t>
            </a:r>
          </a:p>
        </p:txBody>
      </p:sp>
      <p:sp>
        <p:nvSpPr>
          <p:cNvPr id="201" name="Image Credit: OpenStax Chemistry Example 20.9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Example 20.9 CC BY 4.0</a:t>
            </a:r>
          </a:p>
        </p:txBody>
      </p:sp>
      <p:pic>
        <p:nvPicPr>
          <p:cNvPr id="202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4506" y="1966730"/>
            <a:ext cx="4515733" cy="4455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Screen Shot 2021-07-15 at 4.16.04 PM.png" descr="Screen Shot 2021-07-15 at 4.16.04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4706" y="4480583"/>
            <a:ext cx="4515733" cy="922925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Both sides have two carbon atom chains…"/>
          <p:cNvSpPr txBox="1"/>
          <p:nvPr/>
        </p:nvSpPr>
        <p:spPr>
          <a:xfrm>
            <a:off x="6969883" y="2043429"/>
            <a:ext cx="4264891" cy="30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Both sides have two carbon atom chains</a:t>
            </a:r>
          </a:p>
          <a:p>
            <a:pPr/>
          </a:p>
          <a:p>
            <a:pPr/>
            <a:r>
              <a:t>Ethane</a:t>
            </a:r>
          </a:p>
          <a:p>
            <a:pPr/>
          </a:p>
          <a:p>
            <a:pPr/>
            <a:r>
              <a:t>So, ethoxyethane would be the IUPAC name</a:t>
            </a:r>
          </a:p>
          <a:p>
            <a:pPr/>
          </a:p>
          <a:p>
            <a:pPr/>
            <a:r>
              <a:t>Both are ethyl groups, so the common name would be:</a:t>
            </a:r>
          </a:p>
          <a:p>
            <a:pPr/>
          </a:p>
          <a:p>
            <a:pPr/>
            <a:r>
              <a:t>Diethyl ether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07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Alcohols - hydrocarbon base with a hydrogen replaced by an -OH group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Ethers - hydrocarbons with an -O- functional group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Compounds have multiple names - an IUPAC name as well as a common 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