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794588" y="44111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Aldehydes, Ketones, Carboxylic Acids, &amp; Esters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Aldehydes &amp; Ketones</a:t>
            </a:r>
          </a:p>
        </p:txBody>
      </p:sp>
      <p:sp>
        <p:nvSpPr>
          <p:cNvPr id="181" name="Content Placeholder 2"/>
          <p:cNvSpPr txBox="1"/>
          <p:nvPr>
            <p:ph type="body" sz="half" idx="1"/>
          </p:nvPr>
        </p:nvSpPr>
        <p:spPr>
          <a:xfrm>
            <a:off x="673101" y="2019051"/>
            <a:ext cx="5530597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The aldehydes and ketones contain a carbonyl group</a:t>
            </a:r>
          </a:p>
          <a:p>
            <a:pPr lvl="1" marL="742950" indent="-285750">
              <a:defRPr sz="2400"/>
            </a:pPr>
            <a:r>
              <a:t>This is a functional group with a carbon-oxygen double bond</a:t>
            </a:r>
          </a:p>
          <a:p>
            <a:pPr>
              <a:defRPr sz="2400"/>
            </a:pPr>
            <a:r>
              <a:t>Naming - use the following suffixes</a:t>
            </a:r>
          </a:p>
          <a:p>
            <a:pPr lvl="1" marL="742950" indent="-285750">
              <a:defRPr sz="2400"/>
            </a:pPr>
            <a:r>
              <a:t>Aldehydes -al</a:t>
            </a:r>
          </a:p>
          <a:p>
            <a:pPr lvl="1" marL="742950" indent="-285750">
              <a:defRPr sz="2400"/>
            </a:pPr>
            <a:r>
              <a:t>Keytones - -one</a:t>
            </a:r>
          </a:p>
        </p:txBody>
      </p:sp>
      <p:sp>
        <p:nvSpPr>
          <p:cNvPr id="182" name="Image Credit: OpenStax Chemistry Chapter 20.3 CC BY 4.0"/>
          <p:cNvSpPr txBox="1"/>
          <p:nvPr/>
        </p:nvSpPr>
        <p:spPr>
          <a:xfrm>
            <a:off x="61082" y="6513830"/>
            <a:ext cx="1119815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Chemistry Chapter 20.3 CC BY 4.0</a:t>
            </a:r>
          </a:p>
        </p:txBody>
      </p:sp>
      <p:pic>
        <p:nvPicPr>
          <p:cNvPr id="183" name="Screen Shot 2021-07-16 at 2.37.42 PM.png" descr="Screen Shot 2021-07-16 at 2.37.4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26399" y="626779"/>
            <a:ext cx="2133601" cy="1701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Aldehydes &amp; Ketones</a:t>
            </a:r>
          </a:p>
        </p:txBody>
      </p:sp>
      <p:sp>
        <p:nvSpPr>
          <p:cNvPr id="186" name="Content Placeholder 2"/>
          <p:cNvSpPr txBox="1"/>
          <p:nvPr>
            <p:ph type="body" sz="half" idx="1"/>
          </p:nvPr>
        </p:nvSpPr>
        <p:spPr>
          <a:xfrm>
            <a:off x="673101" y="2019051"/>
            <a:ext cx="5530597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The aldehydes and ketones contain a carbonyl group</a:t>
            </a:r>
          </a:p>
          <a:p>
            <a:pPr lvl="1" marL="742950" indent="-285750">
              <a:defRPr sz="2400"/>
            </a:pPr>
            <a:r>
              <a:t>This is a functional group with a carbon-oxygen double bond</a:t>
            </a:r>
          </a:p>
          <a:p>
            <a:pPr>
              <a:defRPr sz="2400"/>
            </a:pPr>
            <a:r>
              <a:t>Naming - use the following suffixes</a:t>
            </a:r>
          </a:p>
          <a:p>
            <a:pPr lvl="1" marL="742950" indent="-285750">
              <a:defRPr sz="2400"/>
            </a:pPr>
            <a:r>
              <a:t>Aldehydes -al</a:t>
            </a:r>
          </a:p>
          <a:p>
            <a:pPr lvl="1" marL="742950" indent="-285750">
              <a:defRPr sz="2400"/>
            </a:pPr>
            <a:r>
              <a:t>Keytones - -one</a:t>
            </a:r>
          </a:p>
        </p:txBody>
      </p:sp>
      <p:sp>
        <p:nvSpPr>
          <p:cNvPr id="187" name="Image Credit: OpenStax Chemistry Chapter 20.3 CC BY 4.0"/>
          <p:cNvSpPr txBox="1"/>
          <p:nvPr/>
        </p:nvSpPr>
        <p:spPr>
          <a:xfrm>
            <a:off x="61082" y="6513830"/>
            <a:ext cx="1119815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Chemistry Chapter 20.3 CC BY 4.0</a:t>
            </a:r>
          </a:p>
        </p:txBody>
      </p:sp>
      <p:pic>
        <p:nvPicPr>
          <p:cNvPr id="188" name="Screen Shot 2021-07-16 at 2.37.42 PM.png" descr="Screen Shot 2021-07-16 at 2.37.4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26399" y="626779"/>
            <a:ext cx="2133601" cy="1701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Screen Shot 2021-07-16 at 2.39.26 PM.png" descr="Screen Shot 2021-07-16 at 2.39.26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14050" y="2592904"/>
            <a:ext cx="5322760" cy="3656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Carboxylic Acids and Esters</a:t>
            </a:r>
          </a:p>
        </p:txBody>
      </p:sp>
      <p:sp>
        <p:nvSpPr>
          <p:cNvPr id="192" name="Content Placeholder 2"/>
          <p:cNvSpPr txBox="1"/>
          <p:nvPr>
            <p:ph type="body" sz="half" idx="1"/>
          </p:nvPr>
        </p:nvSpPr>
        <p:spPr>
          <a:xfrm>
            <a:off x="571501" y="2031751"/>
            <a:ext cx="4785832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Contain a carbonyl group with a second oxygen atom </a:t>
            </a:r>
          </a:p>
          <a:p>
            <a:pPr lvl="1" marL="742950" indent="-285750">
              <a:defRPr sz="2400"/>
            </a:pPr>
            <a:r>
              <a:t>In a carboxylic acid, the second oxygen atom is bonded to a hydrogen atom</a:t>
            </a:r>
          </a:p>
          <a:p>
            <a:pPr lvl="1" marL="742950" indent="-285750">
              <a:defRPr sz="2400"/>
            </a:pPr>
            <a:r>
              <a:t>In an ester, the second oxygen atom is bonder to another carbon atom</a:t>
            </a:r>
          </a:p>
        </p:txBody>
      </p:sp>
      <p:sp>
        <p:nvSpPr>
          <p:cNvPr id="193" name="Image Credit: OpenStax Chemistry Chapter 20.3 CC BY 4.0"/>
          <p:cNvSpPr txBox="1"/>
          <p:nvPr/>
        </p:nvSpPr>
        <p:spPr>
          <a:xfrm>
            <a:off x="61082" y="6513830"/>
            <a:ext cx="1119815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Chemistry Chapter 20.3 CC BY 4.0</a:t>
            </a:r>
          </a:p>
        </p:txBody>
      </p:sp>
      <p:pic>
        <p:nvPicPr>
          <p:cNvPr id="194" name="Screen Shot 2021-07-16 at 2.48.38 PM.png" descr="Screen Shot 2021-07-16 at 2.48.38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98973" y="3178598"/>
            <a:ext cx="5613401" cy="2222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Esters</a:t>
            </a:r>
          </a:p>
        </p:txBody>
      </p:sp>
      <p:sp>
        <p:nvSpPr>
          <p:cNvPr id="197" name="Content Placeholder 2"/>
          <p:cNvSpPr txBox="1"/>
          <p:nvPr>
            <p:ph type="body" sz="half" idx="1"/>
          </p:nvPr>
        </p:nvSpPr>
        <p:spPr>
          <a:xfrm>
            <a:off x="571501" y="2031751"/>
            <a:ext cx="4785832" cy="432568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742950" indent="-285750">
              <a:defRPr sz="2400"/>
            </a:lvl2pPr>
          </a:lstStyle>
          <a:p>
            <a:pPr/>
            <a:r>
              <a:t>Many scents</a:t>
            </a:r>
          </a:p>
          <a:p>
            <a:pPr lvl="1"/>
            <a:r>
              <a:t>Have low vapor pressure since they do not have hydrogen bonds between molecules</a:t>
            </a:r>
          </a:p>
        </p:txBody>
      </p:sp>
      <p:sp>
        <p:nvSpPr>
          <p:cNvPr id="198" name="Image Credit: OpenStax Chemistry Example 20.8 CC BY 4.0"/>
          <p:cNvSpPr txBox="1"/>
          <p:nvPr/>
        </p:nvSpPr>
        <p:spPr>
          <a:xfrm>
            <a:off x="61082" y="6513830"/>
            <a:ext cx="1119815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Chemistry Example 20.8 CC BY 4.0</a:t>
            </a:r>
          </a:p>
        </p:txBody>
      </p:sp>
      <p:pic>
        <p:nvPicPr>
          <p:cNvPr id="199" name="Screen Shot 2021-07-16 at 2.53.56 PM.png" descr="Screen Shot 2021-07-16 at 2.53.5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96381" y="2070290"/>
            <a:ext cx="6518647" cy="42486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Discussion</a:t>
            </a:r>
          </a:p>
        </p:txBody>
      </p:sp>
      <p:sp>
        <p:nvSpPr>
          <p:cNvPr id="202" name="Content Placeholder 2"/>
          <p:cNvSpPr txBox="1"/>
          <p:nvPr>
            <p:ph type="body" idx="1"/>
          </p:nvPr>
        </p:nvSpPr>
        <p:spPr>
          <a:xfrm>
            <a:off x="571501" y="2031751"/>
            <a:ext cx="11048998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Simplest carboxylic acid:</a:t>
            </a:r>
          </a:p>
          <a:p>
            <a:pPr lvl="1" marL="742950" indent="-285750">
              <a:defRPr sz="2400"/>
            </a:pPr>
            <a14:m>
              <m:oMath>
                <m:r>
                  <a:rPr xmlns:a="http://schemas.openxmlformats.org/drawingml/2006/main" sz="29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H</m:t>
                </m:r>
                <m:r>
                  <a:rPr xmlns:a="http://schemas.openxmlformats.org/drawingml/2006/main" sz="29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C</m:t>
                </m:r>
                <m:sSub>
                  <m:e>
                    <m:r>
                      <a:rPr xmlns:a="http://schemas.openxmlformats.org/drawingml/2006/main" sz="29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O</m:t>
                    </m:r>
                  </m:e>
                  <m:sub>
                    <m:r>
                      <a:rPr xmlns:a="http://schemas.openxmlformats.org/drawingml/2006/main" sz="29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9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H</m:t>
                </m:r>
              </m:oMath>
            </a14:m>
            <a:r>
              <a:t> - Formic Acid</a:t>
            </a:r>
          </a:p>
          <a:p>
            <a:pPr lvl="1" marL="742950" indent="-285750">
              <a:defRPr sz="2400"/>
            </a:pPr>
            <a:r>
              <a:t>Causes pain and irritation from ant and wasp sitings</a:t>
            </a:r>
          </a:p>
          <a:p>
            <a:pPr>
              <a:defRPr sz="2400"/>
            </a:pPr>
            <a:r>
              <a:t>Acetic Acid - Vinegar</a:t>
            </a:r>
          </a:p>
          <a:p>
            <a:pPr lvl="1" marL="742950" indent="-285750">
              <a:defRPr sz="24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C</m:t>
                  </m:r>
                  <m:sSub>
                    <m:e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e>
                    <m:sub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C</m:t>
                  </m:r>
                  <m:sSub>
                    <m:e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e>
                    <m:sub>
                      <m:r>
                        <a:rPr xmlns:a="http://schemas.openxmlformats.org/drawingml/2006/main" sz="29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29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H</m:t>
                  </m:r>
                </m:oMath>
              </m:oMathPara>
            </a14:m>
          </a:p>
          <a:p>
            <a:pPr>
              <a:defRPr sz="2400"/>
            </a:pPr>
            <a:r>
              <a:t>Flowers, perfumes and fruits</a:t>
            </a:r>
          </a:p>
          <a:p>
            <a:pPr lvl="1" marL="742950" indent="-285750">
              <a:defRPr sz="2400"/>
            </a:pPr>
            <a:r>
              <a:t>Aroma due to the presence of one or more esters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05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Aldehydes &amp; Ketones contain a functional group with a carbon-oxygen double bond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Carboxylic Acids &amp; Esters contain a carbonyl group with a second oxygen atom bonded to the carbonyl group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Esters are responsible for many of the scents with which we are familiar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