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Amines &amp; Amides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Amines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53059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Amines - molecules with carbon-nitrogen bonds</a:t>
            </a:r>
          </a:p>
          <a:p>
            <a:pPr lvl="1" marL="742950" indent="-285750">
              <a:defRPr sz="2400"/>
            </a:pPr>
            <a:r>
              <a:t>Nitrogen retains a pair of electrons and three bonds to either carbon or hydrogen atoms</a:t>
            </a:r>
          </a:p>
          <a:p>
            <a:pPr lvl="1" marL="742950" indent="-285750">
              <a:defRPr sz="2400"/>
            </a:pPr>
            <a:r>
              <a:t>Naming involves -ine suffix</a:t>
            </a:r>
          </a:p>
          <a:p>
            <a:pPr>
              <a:defRPr sz="2400"/>
            </a:pPr>
            <a:r>
              <a:t>Pyridine</a:t>
            </a:r>
          </a:p>
          <a:p>
            <a:pPr lvl="1" marL="742950" indent="-285750">
              <a:defRPr sz="2400"/>
            </a:pPr>
            <a:r>
              <a:t>Nitrogen atom replaces one of the carbon atoms in an aromatic hydrocarbon</a:t>
            </a:r>
          </a:p>
        </p:txBody>
      </p:sp>
      <p:sp>
        <p:nvSpPr>
          <p:cNvPr id="182" name="Image Credit: OpenStax Chemistry Figure 20.17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20.17 CC BY 4.0</a:t>
            </a:r>
          </a:p>
        </p:txBody>
      </p:sp>
      <p:pic>
        <p:nvPicPr>
          <p:cNvPr id="183" name="Screen Shot 2021-07-17 at 9.21.30 AM.png" descr="Screen Shot 2021-07-17 at 9.21.3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268" y="2118677"/>
            <a:ext cx="5113869" cy="145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 Shot 2021-07-17 at 9.21.39 AM.png" descr="Screen Shot 2021-07-17 at 9.21.3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2902" y="3503216"/>
            <a:ext cx="3276601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Amides</a:t>
            </a:r>
          </a:p>
        </p:txBody>
      </p:sp>
      <p:sp>
        <p:nvSpPr>
          <p:cNvPr id="187" name="Content Placeholder 2"/>
          <p:cNvSpPr txBox="1"/>
          <p:nvPr>
            <p:ph type="body" sz="half" idx="1"/>
          </p:nvPr>
        </p:nvSpPr>
        <p:spPr>
          <a:xfrm>
            <a:off x="673101" y="2019051"/>
            <a:ext cx="5530597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defRPr sz="2400"/>
            </a:lvl2pPr>
          </a:lstStyle>
          <a:p>
            <a:pPr/>
            <a:r>
              <a:t>Amides - contain nitrogen atoms which are bonded to the carbon atom of a carbonyl group</a:t>
            </a:r>
          </a:p>
          <a:p>
            <a:pPr lvl="1"/>
            <a:r>
              <a:t>Naming includes suffix -amide</a:t>
            </a:r>
          </a:p>
        </p:txBody>
      </p:sp>
      <p:sp>
        <p:nvSpPr>
          <p:cNvPr id="188" name="Image Credit: OpenStax Chemistry Chapter 20.4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Chapter 20.4 CC BY 4.0</a:t>
            </a:r>
          </a:p>
        </p:txBody>
      </p:sp>
      <p:pic>
        <p:nvPicPr>
          <p:cNvPr id="189" name="Screen Shot 2021-07-17 at 9.24.20 AM.png" descr="Screen Shot 2021-07-17 at 9.24.2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629" y="2652626"/>
            <a:ext cx="5691631" cy="3058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Carboxylic Acids and Amides</a:t>
            </a:r>
          </a:p>
        </p:txBody>
      </p:sp>
      <p:sp>
        <p:nvSpPr>
          <p:cNvPr id="192" name="Content Placeholder 2"/>
          <p:cNvSpPr txBox="1"/>
          <p:nvPr>
            <p:ph type="body" sz="half" idx="1"/>
          </p:nvPr>
        </p:nvSpPr>
        <p:spPr>
          <a:xfrm>
            <a:off x="571501" y="2031751"/>
            <a:ext cx="10177314" cy="18089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Amides can be produced when a carboxylic acid reacts with an amine</a:t>
            </a:r>
          </a:p>
        </p:txBody>
      </p:sp>
      <p:sp>
        <p:nvSpPr>
          <p:cNvPr id="193" name="Image Credit: OpenStax Chemistry Chapter 20.4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Chapter 20.4 CC BY 4.0</a:t>
            </a:r>
          </a:p>
        </p:txBody>
      </p:sp>
      <p:pic>
        <p:nvPicPr>
          <p:cNvPr id="194" name="Screen Shot 2021-07-17 at 9.26.09 AM.png" descr="Screen Shot 2021-07-17 at 9.26.0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813" y="4038589"/>
            <a:ext cx="9423401" cy="181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Review of Organic Molecules</a:t>
            </a:r>
          </a:p>
        </p:txBody>
      </p:sp>
      <p:pic>
        <p:nvPicPr>
          <p:cNvPr id="197" name="Screen Shot 2021-07-17 at 9.26.59 AM.png" descr="Screen Shot 2021-07-17 at 9.26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1209" y="1755320"/>
            <a:ext cx="5166980" cy="473300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Image Credit: OpenStax Chemistry Chapter 20.4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Chapter 20.4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01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Amines are molecules with carbon-nitrogen bonds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In amides, the nitrogen is bonded to the carbon in a carbonyl group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Amides can be produced when an amine reacts with a carboxylic acid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