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Nuclear Equations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Types of Particles in Nuclear Reactions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2019051"/>
            <a:ext cx="10845798" cy="4325682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Recall: Nuclear reactions involve changes in atomic numbers, mass numbers, or energy states of nuclei</a:t>
            </a:r>
          </a:p>
          <a:p>
            <a:pPr marL="282892" indent="-282892" defTabSz="452627">
              <a:spcBef>
                <a:spcPts val="900"/>
              </a:spcBef>
              <a:defRPr sz="2376"/>
            </a:pPr>
            <a:r>
              <a:t>Particles: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Protons: </a:t>
            </a:r>
            <a14:m>
              <m:oMath>
                <m:sSubSup>
                  <m:e/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bSup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Neutrons: </a:t>
            </a:r>
            <a14:m>
              <m:oMath>
                <m:sSubSup>
                  <m:e/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b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Alpha Particles: </a:t>
            </a:r>
            <a14:m>
              <m:oMath>
                <m:sSubSup>
                  <m:e/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</m:sup>
                </m:sSub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Beta Particles: </a:t>
            </a:r>
            <a14:m>
              <m:oMath>
                <m:sSubSup>
                  <m:e/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β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r</m:t>
                </m:r>
                <m:sSubSup>
                  <m:e/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Positrons: </a:t>
            </a:r>
            <a14:m>
              <m:oMath>
                <m:sSubSup>
                  <m:e/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β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r</m:t>
                </m:r>
                <m:sSubSup>
                  <m:e/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Types of Nuclear Reactions</a:t>
            </a:r>
          </a:p>
        </p:txBody>
      </p:sp>
      <p:sp>
        <p:nvSpPr>
          <p:cNvPr id="184" name="Image Credit: OpenStax Chemistry Figure 21.4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21.4 CC BY 4.0</a:t>
            </a:r>
          </a:p>
        </p:txBody>
      </p:sp>
      <p:pic>
        <p:nvPicPr>
          <p:cNvPr id="185" name="Screen Shot 2021-07-21 at 7.37.07 AM.png" descr="Screen Shot 2021-07-21 at 7.37.0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316" y="1698714"/>
            <a:ext cx="7084395" cy="4722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Positrons</a:t>
            </a:r>
          </a:p>
        </p:txBody>
      </p:sp>
      <p:sp>
        <p:nvSpPr>
          <p:cNvPr id="188" name="Content Placeholder 2"/>
          <p:cNvSpPr txBox="1"/>
          <p:nvPr>
            <p:ph type="body" idx="1"/>
          </p:nvPr>
        </p:nvSpPr>
        <p:spPr>
          <a:xfrm>
            <a:off x="571501" y="2031751"/>
            <a:ext cx="10177314" cy="4386211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Positron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Example of antimatter!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Like an electron but positively charged</a:t>
            </a:r>
          </a:p>
          <a:p>
            <a:pPr marL="282892" indent="-282892" defTabSz="452627">
              <a:spcBef>
                <a:spcPts val="900"/>
              </a:spcBef>
              <a:defRPr sz="2376"/>
            </a:pPr>
            <a:r>
              <a:t>Matter and antimatter will annihilate each other 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When an electron meets its antiparticle, they annihilate production gamma rays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Sup>
                    <m:e/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γ</m:t>
                  </m:r>
                </m:oMath>
              </m:oMathPara>
            </a14:m>
          </a:p>
          <a:p>
            <a:pPr marL="282892" indent="-282892" defTabSz="452627">
              <a:spcBef>
                <a:spcPts val="900"/>
              </a:spcBef>
              <a:defRPr sz="2376"/>
            </a:pPr>
            <a:r>
              <a:t>Mass converted to energy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Can be calculated using: </a:t>
            </a:r>
            <a14:m>
              <m:oMath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  <m:sSup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Balancing Nuclear Reactions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240744" cy="4325682"/>
          </a:xfrm>
          <a:prstGeom prst="rect">
            <a:avLst/>
          </a:prstGeom>
        </p:spPr>
        <p:txBody>
          <a:bodyPr/>
          <a:lstStyle/>
          <a:p>
            <a:pPr marL="251459" indent="-251459" defTabSz="402336">
              <a:spcBef>
                <a:spcPts val="800"/>
              </a:spcBef>
              <a:defRPr sz="2112"/>
            </a:pPr>
            <a:r>
              <a:t>In chemical reactions, we had to make sure that the number of each atom remained the same</a:t>
            </a:r>
          </a:p>
          <a:p>
            <a:pPr marL="251459" indent="-251459" defTabSz="402336">
              <a:spcBef>
                <a:spcPts val="800"/>
              </a:spcBef>
              <a:defRPr sz="2112"/>
            </a:pPr>
            <a:r>
              <a:t>In nuclear reactions, it is the number of nucleons that remains the same</a:t>
            </a:r>
          </a:p>
          <a:p>
            <a:pPr marL="251459" indent="-251459" defTabSz="402336">
              <a:spcBef>
                <a:spcPts val="800"/>
              </a:spcBef>
              <a:defRPr sz="2112"/>
            </a:pPr>
            <a:r>
              <a:t>Two things to balance:</a:t>
            </a:r>
          </a:p>
          <a:p>
            <a:pPr lvl="1" marL="653795" indent="-251459" defTabSz="402336">
              <a:spcBef>
                <a:spcPts val="800"/>
              </a:spcBef>
              <a:defRPr sz="2112"/>
            </a:pPr>
            <a:r>
              <a:t>The sum of the mass numbers of the products is the same as the sum of the mass numbers of the reactants</a:t>
            </a:r>
          </a:p>
          <a:p>
            <a:pPr lvl="1" marL="653795" indent="-251459" defTabSz="402336">
              <a:spcBef>
                <a:spcPts val="800"/>
              </a:spcBef>
              <a:defRPr sz="2112"/>
            </a:pPr>
            <a:r>
              <a:t>The sum of the charges of the products is the same as the sum of the charges of the reactants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4" name="Content Placeholder 2"/>
          <p:cNvSpPr txBox="1"/>
          <p:nvPr>
            <p:ph type="body" sz="half" idx="1"/>
          </p:nvPr>
        </p:nvSpPr>
        <p:spPr>
          <a:xfrm>
            <a:off x="673101" y="2019051"/>
            <a:ext cx="498363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reaction of an α-particle with magnesium-25 (</a:t>
            </a:r>
            <a14:m>
              <m:oMath>
                <m:sSubSup>
                  <m:e/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12</m:t>
                    </m:r>
                  </m:sub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25</m:t>
                    </m:r>
                  </m:sup>
                </m:sSub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g</m:t>
                </m:r>
              </m:oMath>
            </a14:m>
            <a:r>
              <a:t>) yields a proton and the nucleus of another element. What is the nucleus produced?</a:t>
            </a:r>
          </a:p>
        </p:txBody>
      </p:sp>
      <p:pic>
        <p:nvPicPr>
          <p:cNvPr id="19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1595" y="1912121"/>
            <a:ext cx="4697177" cy="463475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Balance mass number:…"/>
          <p:cNvSpPr txBox="1"/>
          <p:nvPr/>
        </p:nvSpPr>
        <p:spPr>
          <a:xfrm>
            <a:off x="7096883" y="1988960"/>
            <a:ext cx="4269565" cy="4385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sSubSup>
                    <m:e/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sub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sup>
                  </m:sSub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b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sSub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sSub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sub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p>
                  </m:sSub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</m:oMath>
              </m:oMathPara>
            </a14:m>
          </a:p>
          <a:p>
            <a:pPr/>
          </a:p>
          <a:p>
            <a:pPr/>
            <a:r>
              <a:t>Balance mass number:</a:t>
            </a:r>
          </a:p>
          <a:p>
            <a:pPr/>
          </a:p>
          <a:p>
            <a:pPr/>
            <a:r>
              <a:t>25 + 4 = 1 + A ; 29 = 1+ A ; A = 28</a:t>
            </a:r>
          </a:p>
          <a:p>
            <a:pPr/>
          </a:p>
          <a:p>
            <a:pPr/>
            <a:r>
              <a:t>Balance charges:</a:t>
            </a:r>
          </a:p>
          <a:p>
            <a:pPr/>
          </a:p>
          <a:p>
            <a:pPr/>
            <a:r>
              <a:t>12 + 2 = 1 + Z ; 14 = 1 + Z ; Z = 13</a:t>
            </a:r>
          </a:p>
          <a:p>
            <a:pPr/>
          </a:p>
          <a:p>
            <a:pPr/>
            <a:r>
              <a:t>Z = 13 is aluminum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 Nuclear Reactions from History (2)</a:t>
            </a:r>
          </a:p>
        </p:txBody>
      </p:sp>
      <p:sp>
        <p:nvSpPr>
          <p:cNvPr id="199" name="Content Placeholder 2"/>
          <p:cNvSpPr txBox="1"/>
          <p:nvPr>
            <p:ph type="body" idx="1"/>
          </p:nvPr>
        </p:nvSpPr>
        <p:spPr>
          <a:xfrm>
            <a:off x="546101" y="1853951"/>
            <a:ext cx="10843229" cy="447313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1898: Marie Curie - first naturally occurring unstable element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84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212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82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208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</a:p>
          <a:p>
            <a:pPr>
              <a:defRPr sz="2400"/>
            </a:pPr>
            <a:r>
              <a:t>1919: Ernest Rutherford - first nuclide created artificially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</m:oMath>
              </m:oMathPara>
            </a14:m>
          </a:p>
          <a:p>
            <a:pPr>
              <a:defRPr sz="2400"/>
            </a:pPr>
            <a:r>
              <a:t>1932: James Chadwick - discovery of the neutron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 Nuclear Reactions from History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xfrm>
            <a:off x="546101" y="1853951"/>
            <a:ext cx="10843229" cy="447313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1937: Emilio Segre &amp; Carlo Perrier - Produced technetium which does not occur naturally on Earth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97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97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>
              <a:defRPr sz="2400"/>
            </a:pPr>
            <a:r>
              <a:t>1942: University of Chicago - controlled nuclear chain reaction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235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U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87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57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146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Particle in nuclear reactions include nucleons - protons &amp; neutrons. In addition, alpha particles (helium nuclei) and electrons and positrons can be involved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Nuclear reactions are balanced by balancing the mass number and the electrical charge of the reactants and products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We looked at several nuclear reactions that have been important in the history of nuclear chemistry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