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794588" y="44111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Radioactive Decay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Radiometric Dating</a:t>
            </a:r>
          </a:p>
        </p:txBody>
      </p:sp>
      <p:sp>
        <p:nvSpPr>
          <p:cNvPr id="219" name="Content Placeholder 2"/>
          <p:cNvSpPr txBox="1"/>
          <p:nvPr>
            <p:ph type="body" sz="half" idx="1"/>
          </p:nvPr>
        </p:nvSpPr>
        <p:spPr>
          <a:xfrm>
            <a:off x="546101" y="1853951"/>
            <a:ext cx="5982414" cy="4473132"/>
          </a:xfrm>
          <a:prstGeom prst="rect">
            <a:avLst/>
          </a:prstGeom>
        </p:spPr>
        <p:txBody>
          <a:bodyPr/>
          <a:lstStyle/>
          <a:p>
            <a:pPr marL="280035" indent="-280035" defTabSz="448055">
              <a:spcBef>
                <a:spcPts val="900"/>
              </a:spcBef>
              <a:defRPr sz="2352"/>
            </a:pPr>
            <a:r>
              <a:t>Can use this to determine ages of objects that contain radioactive materials</a:t>
            </a:r>
          </a:p>
          <a:p>
            <a:pPr marL="280035" indent="-280035" defTabSz="448055">
              <a:spcBef>
                <a:spcPts val="900"/>
              </a:spcBef>
              <a:defRPr sz="2352"/>
            </a:pPr>
            <a:r>
              <a:t>Carbon-14 dating</a:t>
            </a:r>
          </a:p>
          <a:p>
            <a:pPr lvl="1" marL="728091" indent="-280035" defTabSz="448055">
              <a:spcBef>
                <a:spcPts val="900"/>
              </a:spcBef>
              <a:defRPr sz="2352"/>
            </a:pPr>
            <a:r>
              <a:t>Carbon-14 forms in the atmosphere from the interaction of nitrogen with cosmic rays</a:t>
            </a:r>
          </a:p>
          <a:p>
            <a:pPr lvl="1" marL="728091" indent="-280035" defTabSz="448055">
              <a:spcBef>
                <a:spcPts val="900"/>
              </a:spcBef>
              <a:defRPr sz="2352"/>
            </a:pPr>
            <a14:m>
              <m:oMathPara>
                <m:oMathParaPr>
                  <m:jc m:val="left"/>
                </m:oMathParaPr>
                <m:oMath>
                  <m:sSubSup>
                    <m:e/>
                    <m:sub>
                      <m:r>
                        <a:rPr xmlns:a="http://schemas.openxmlformats.org/drawingml/2006/main" sz="28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b>
                    <m:sup>
                      <m:r>
                        <a:rPr xmlns:a="http://schemas.openxmlformats.org/drawingml/2006/main" sz="28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sup>
                  </m:sSubSup>
                  <m:r>
                    <a:rPr xmlns:a="http://schemas.openxmlformats.org/drawingml/2006/main" sz="28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8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sSubSup>
                    <m:e/>
                    <m:sub>
                      <m:r>
                        <a:rPr xmlns:a="http://schemas.openxmlformats.org/drawingml/2006/main" sz="28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r>
                        <a:rPr xmlns:a="http://schemas.openxmlformats.org/drawingml/2006/main" sz="28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r>
                    <a:rPr xmlns:a="http://schemas.openxmlformats.org/drawingml/2006/main" sz="28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sSubSup>
                    <m:e>
                      <m:r>
                        <a:rPr xmlns:a="http://schemas.openxmlformats.org/drawingml/2006/main" sz="28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</m:e>
                    <m:sub>
                      <m:r>
                        <a:rPr xmlns:a="http://schemas.openxmlformats.org/drawingml/2006/main" sz="28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b>
                    <m:sup>
                      <m:r>
                        <a:rPr xmlns:a="http://schemas.openxmlformats.org/drawingml/2006/main" sz="28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sup>
                  </m:sSubSup>
                  <m:r>
                    <a:rPr xmlns:a="http://schemas.openxmlformats.org/drawingml/2006/main" sz="28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8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sSubSup>
                    <m:e/>
                    <m:sub>
                      <m:r>
                        <a:rPr xmlns:a="http://schemas.openxmlformats.org/drawingml/2006/main" sz="28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28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r>
                    <a:rPr xmlns:a="http://schemas.openxmlformats.org/drawingml/2006/main" sz="28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</m:oMath>
              </m:oMathPara>
            </a14:m>
          </a:p>
          <a:p>
            <a:pPr marL="280035" indent="-280035" defTabSz="448055">
              <a:spcBef>
                <a:spcPts val="900"/>
              </a:spcBef>
              <a:defRPr sz="2352"/>
            </a:pPr>
            <a:r>
              <a:t>Carbon-14 is incorporated into living organisms as the carbon</a:t>
            </a:r>
          </a:p>
          <a:p>
            <a:pPr lvl="1" marL="728091" indent="-280035" defTabSz="448055">
              <a:spcBef>
                <a:spcPts val="900"/>
              </a:spcBef>
              <a:defRPr sz="2352"/>
            </a:pPr>
            <a:r>
              <a:t>Decays with a half-life of 5730 years</a:t>
            </a:r>
          </a:p>
        </p:txBody>
      </p:sp>
      <p:pic>
        <p:nvPicPr>
          <p:cNvPr id="220" name="Screen Shot 2021-07-25 at 5.05.22 PM.png" descr="Screen Shot 2021-07-25 at 5.05.2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0962" y="1853951"/>
            <a:ext cx="4860416" cy="447313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Image Credit: OpenStax Chemistry Figure 21.11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Figure 21.11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Radiometric Dating (2)</a:t>
            </a:r>
          </a:p>
        </p:txBody>
      </p:sp>
      <p:sp>
        <p:nvSpPr>
          <p:cNvPr id="224" name="Content Placeholder 2"/>
          <p:cNvSpPr txBox="1"/>
          <p:nvPr>
            <p:ph type="body" idx="1"/>
          </p:nvPr>
        </p:nvSpPr>
        <p:spPr>
          <a:xfrm>
            <a:off x="546101" y="1853951"/>
            <a:ext cx="10940288" cy="447313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Can only use Carbon-14 dating for things containing carbon</a:t>
            </a:r>
          </a:p>
          <a:p>
            <a:pPr lvl="1" marL="742950" indent="-285750">
              <a:defRPr sz="2400"/>
            </a:pPr>
            <a:r>
              <a:t>Half-life would be too short to date things like rocks</a:t>
            </a:r>
          </a:p>
          <a:p>
            <a:pPr>
              <a:defRPr sz="2400"/>
            </a:pPr>
            <a:r>
              <a:t>Use other methods to date rocky materials</a:t>
            </a:r>
          </a:p>
          <a:p>
            <a:pPr lvl="1" marL="742950" indent="-285750">
              <a:defRPr sz="2400"/>
            </a:pPr>
            <a:r>
              <a:t>U-238:Pb-206 (4.5 billion year half-life)</a:t>
            </a:r>
          </a:p>
          <a:p>
            <a:pPr lvl="1" marL="742950" indent="-285750">
              <a:defRPr sz="2400"/>
            </a:pPr>
            <a:r>
              <a:t>K-40:Ar-40 (1.25 billion year half-life)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27" name="Content Placeholder 2"/>
          <p:cNvSpPr txBox="1"/>
          <p:nvPr>
            <p:ph type="body" sz="half" idx="1"/>
          </p:nvPr>
        </p:nvSpPr>
        <p:spPr>
          <a:xfrm>
            <a:off x="673101" y="2019051"/>
            <a:ext cx="4983637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 moon rock is found to have a Ar-40:K-40 ratio of 11:1. Approximately how old is the rock?</a:t>
            </a:r>
          </a:p>
          <a:p>
            <a:pPr>
              <a:defRPr sz="2400"/>
            </a:pPr>
            <a:r>
              <a:t>Start with 100g of K-40.</a:t>
            </a:r>
          </a:p>
        </p:txBody>
      </p:sp>
      <p:pic>
        <p:nvPicPr>
          <p:cNvPr id="228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1595" y="1912121"/>
            <a:ext cx="4697177" cy="4634756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100g of K-40 ; Half-life= 1.25 billion years"/>
          <p:cNvSpPr txBox="1"/>
          <p:nvPr/>
        </p:nvSpPr>
        <p:spPr>
          <a:xfrm>
            <a:off x="7096883" y="1988960"/>
            <a:ext cx="4506602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100g of K-40 ; Half-life= 1.25 billion years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graphicFrame>
        <p:nvGraphicFramePr>
          <p:cNvPr id="230" name="Table 1"/>
          <p:cNvGraphicFramePr/>
          <p:nvPr/>
        </p:nvGraphicFramePr>
        <p:xfrm>
          <a:off x="7192708" y="2588703"/>
          <a:ext cx="3384495" cy="2483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43156"/>
                <a:gridCol w="943156"/>
                <a:gridCol w="742740"/>
                <a:gridCol w="1011212"/>
                <a:gridCol w="674684"/>
              </a:tblGrid>
              <a:tr h="49419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Half-lives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Time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Parent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Daughter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Ratio</a:t>
                      </a:r>
                    </a:p>
                  </a:txBody>
                  <a:tcPr marL="0" marR="0" marT="0" marB="0" anchor="ctr" anchorCtr="0" horzOverflow="overflow"/>
                </a:tc>
              </a:tr>
              <a:tr h="49419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 yr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100g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</a:t>
                      </a:r>
                    </a:p>
                  </a:txBody>
                  <a:tcPr marL="0" marR="0" marT="0" marB="0" anchor="ctr" anchorCtr="0" horzOverflow="overflow"/>
                </a:tc>
              </a:tr>
              <a:tr h="49419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1.25 Gyr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50g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50g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1:1</a:t>
                      </a:r>
                    </a:p>
                  </a:txBody>
                  <a:tcPr marL="0" marR="0" marT="0" marB="0" anchor="ctr" anchorCtr="0" horzOverflow="overflow"/>
                </a:tc>
              </a:tr>
              <a:tr h="49419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2.50 Gyr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25g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75g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3:1</a:t>
                      </a:r>
                    </a:p>
                  </a:txBody>
                  <a:tcPr marL="0" marR="0" marT="0" marB="0" anchor="ctr" anchorCtr="0" horzOverflow="overflow"/>
                </a:tc>
              </a:tr>
              <a:tr h="49419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3.75 Gyr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12.5g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87.5g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7:1</a:t>
                      </a:r>
                    </a:p>
                  </a:txBody>
                  <a:tcPr marL="0" marR="0" marT="0" marB="0" anchor="ctr" anchorCtr="0" horzOverflow="overflow"/>
                </a:tc>
              </a:tr>
              <a:tr h="49419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5.00 Gyr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6.25g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93.75g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15:1</a:t>
                      </a:r>
                    </a:p>
                  </a:txBody>
                  <a:tcPr marL="0" marR="0" marT="0" marB="0" anchor="ctr" anchorCtr="0" horzOverflow="overflow"/>
                </a:tc>
              </a:tr>
              <a:tr h="49419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6.25 Gyr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3.125g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96.875g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31:1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33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Radioactive nuclei will spontaneously decay into to other nuclei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We considered five different types of radioactive decay (alpha, beta, gamma, electron capture, &amp; positron emission)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Radioactive materials have half-lives which can be used to determine ages of objects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Radioactive Decay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343249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spontaneous change of an unstable nuclide into another</a:t>
            </a:r>
          </a:p>
          <a:p>
            <a:pPr>
              <a:defRPr sz="2400"/>
            </a:pPr>
            <a:r>
              <a:t>Parent nuclide: Unstable nuclide</a:t>
            </a:r>
          </a:p>
          <a:p>
            <a:pPr>
              <a:defRPr sz="2400"/>
            </a:pPr>
            <a:r>
              <a:t>Daughter nuclide: Result of the decay process</a:t>
            </a:r>
          </a:p>
          <a:p>
            <a:pPr lvl="1" marL="742950" indent="-285750">
              <a:defRPr sz="2400"/>
            </a:pPr>
            <a:r>
              <a:t>Daughter will lie closer to the band of stability - however, it may be stable or unstable itself</a:t>
            </a:r>
          </a:p>
        </p:txBody>
      </p:sp>
      <p:pic>
        <p:nvPicPr>
          <p:cNvPr id="182" name="Screen Shot 2021-07-25 at 4.21.24 PM.png" descr="Screen Shot 2021-07-25 at 4.21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9447" y="2962692"/>
            <a:ext cx="4978401" cy="243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Image Credit: OpenStax Chemistry Figure 21.5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Figure 21.5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xfrm>
            <a:off x="685801" y="622300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Types of Radioactive Decay Particles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571501" y="2031751"/>
            <a:ext cx="4923897" cy="4386211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α-particles - helium nucleus</a:t>
            </a:r>
          </a:p>
          <a:p>
            <a:pPr lvl="1" marL="742950" indent="-285750">
              <a:defRPr sz="2400"/>
            </a:pPr>
            <a:r>
              <a:t>Positively charged</a:t>
            </a:r>
          </a:p>
          <a:p>
            <a:pPr>
              <a:defRPr sz="2400"/>
            </a:pPr>
            <a:r>
              <a:t>Β-particles - electron</a:t>
            </a:r>
          </a:p>
          <a:p>
            <a:pPr lvl="1" marL="742950" indent="-285750">
              <a:defRPr sz="2400"/>
            </a:pPr>
            <a:r>
              <a:t>Negatively charged</a:t>
            </a:r>
          </a:p>
          <a:p>
            <a:pPr>
              <a:defRPr sz="2400"/>
            </a:pPr>
            <a:r>
              <a:t>γ-rays - electromagnetic waves</a:t>
            </a:r>
          </a:p>
          <a:p>
            <a:pPr lvl="1" marL="742950" indent="-285750">
              <a:defRPr sz="2400"/>
            </a:pPr>
            <a:r>
              <a:t>No charge</a:t>
            </a:r>
          </a:p>
        </p:txBody>
      </p:sp>
      <p:pic>
        <p:nvPicPr>
          <p:cNvPr id="187" name="Screen Shot 2021-07-25 at 4.23.21 PM.png" descr="Screen Shot 2021-07-25 at 4.23.2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3564" y="2802456"/>
            <a:ext cx="5930901" cy="284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Image Credit: OpenStax Chemistry Figure 21.6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Figure 21.6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Types of Radioactive Decay 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60401" y="2019051"/>
            <a:ext cx="4993194" cy="4325682"/>
          </a:xfrm>
          <a:prstGeom prst="rect">
            <a:avLst/>
          </a:prstGeom>
        </p:spPr>
        <p:txBody>
          <a:bodyPr/>
          <a:lstStyle/>
          <a:p>
            <a:pPr marL="271462" indent="-271462" defTabSz="434340">
              <a:spcBef>
                <a:spcPts val="900"/>
              </a:spcBef>
              <a:defRPr sz="2280"/>
            </a:pPr>
            <a:r>
              <a:t>Alpha(α) decay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Emission of an alpha particle from the nucleus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Primarily occurs with very heavy nuclei</a:t>
            </a:r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Beta (β) decay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Neutron converted into a proton and an electron (beta particle)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Occurs when there is a large neutron to proton ratio</a:t>
            </a:r>
          </a:p>
        </p:txBody>
      </p:sp>
      <p:sp>
        <p:nvSpPr>
          <p:cNvPr id="192" name="Content Placeholder 2"/>
          <p:cNvSpPr txBox="1"/>
          <p:nvPr/>
        </p:nvSpPr>
        <p:spPr>
          <a:xfrm>
            <a:off x="6032501" y="1847677"/>
            <a:ext cx="4993194" cy="466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marL="271462" indent="-271462" defTabSz="434340">
              <a:spcBef>
                <a:spcPts val="900"/>
              </a:spcBef>
              <a:buClr>
                <a:srgbClr val="FFFFFF"/>
              </a:buClr>
              <a:buSzPct val="100000"/>
              <a:buFont typeface="Arial"/>
              <a:buChar char="•"/>
              <a:defRPr sz="2280">
                <a:solidFill>
                  <a:srgbClr val="FFFFFF"/>
                </a:solidFill>
              </a:defRPr>
            </a:pPr>
            <a:r>
              <a:t>Gamma (γ) emission</a:t>
            </a:r>
          </a:p>
          <a:p>
            <a:pPr lvl="1" marL="705802" indent="-271462" defTabSz="434340">
              <a:spcBef>
                <a:spcPts val="900"/>
              </a:spcBef>
              <a:buClr>
                <a:srgbClr val="FFFFFF"/>
              </a:buClr>
              <a:buSzPct val="100000"/>
              <a:buFont typeface="Arial"/>
              <a:buChar char="•"/>
              <a:defRPr sz="2280">
                <a:solidFill>
                  <a:srgbClr val="FFFFFF"/>
                </a:solidFill>
              </a:defRPr>
            </a:pPr>
            <a:r>
              <a:t>Nucleus is in an excited state</a:t>
            </a:r>
          </a:p>
          <a:p>
            <a:pPr marL="271462" indent="-271462" defTabSz="434340">
              <a:spcBef>
                <a:spcPts val="900"/>
              </a:spcBef>
              <a:buClr>
                <a:srgbClr val="FFFFFF"/>
              </a:buClr>
              <a:buSzPct val="100000"/>
              <a:buFont typeface="Arial"/>
              <a:buChar char="•"/>
              <a:defRPr sz="2280">
                <a:solidFill>
                  <a:srgbClr val="FFFFFF"/>
                </a:solidFill>
              </a:defRPr>
            </a:pPr>
            <a:r>
              <a:t>Positron (β</a:t>
            </a:r>
            <a:r>
              <a:rPr baseline="53929"/>
              <a:t>+</a:t>
            </a:r>
            <a:r>
              <a:t>) emission</a:t>
            </a:r>
          </a:p>
          <a:p>
            <a:pPr lvl="1" marL="705802" indent="-271462" defTabSz="434340">
              <a:spcBef>
                <a:spcPts val="900"/>
              </a:spcBef>
              <a:buClr>
                <a:srgbClr val="FFFFFF"/>
              </a:buClr>
              <a:buSzPct val="100000"/>
              <a:buFont typeface="Arial"/>
              <a:buChar char="•"/>
              <a:defRPr sz="2280">
                <a:solidFill>
                  <a:srgbClr val="FFFFFF"/>
                </a:solidFill>
              </a:defRPr>
            </a:pPr>
            <a:r>
              <a:t>Emission of a positron from a nucleus</a:t>
            </a:r>
          </a:p>
          <a:p>
            <a:pPr lvl="1" marL="705802" indent="-271462" defTabSz="434340">
              <a:spcBef>
                <a:spcPts val="900"/>
              </a:spcBef>
              <a:buClr>
                <a:srgbClr val="FFFFFF"/>
              </a:buClr>
              <a:buSzPct val="100000"/>
              <a:buFont typeface="Arial"/>
              <a:buChar char="•"/>
              <a:defRPr sz="2280">
                <a:solidFill>
                  <a:srgbClr val="FFFFFF"/>
                </a:solidFill>
              </a:defRPr>
            </a:pPr>
            <a:r>
              <a:t>Occurs when there is a small neutron to proton ratio</a:t>
            </a:r>
          </a:p>
          <a:p>
            <a:pPr marL="271462" indent="-271462" defTabSz="434340">
              <a:spcBef>
                <a:spcPts val="900"/>
              </a:spcBef>
              <a:buClr>
                <a:srgbClr val="FFFFFF"/>
              </a:buClr>
              <a:buSzPct val="100000"/>
              <a:buFont typeface="Arial"/>
              <a:buChar char="•"/>
              <a:defRPr sz="2280">
                <a:solidFill>
                  <a:srgbClr val="FFFFFF"/>
                </a:solidFill>
              </a:defRPr>
            </a:pPr>
            <a:r>
              <a:t>Electron capture</a:t>
            </a:r>
          </a:p>
          <a:p>
            <a:pPr lvl="1" marL="705802" indent="-271462" defTabSz="434340">
              <a:spcBef>
                <a:spcPts val="900"/>
              </a:spcBef>
              <a:buClr>
                <a:srgbClr val="FFFFFF"/>
              </a:buClr>
              <a:buSzPct val="100000"/>
              <a:buFont typeface="Arial"/>
              <a:buChar char="•"/>
              <a:defRPr sz="2280">
                <a:solidFill>
                  <a:srgbClr val="FFFFFF"/>
                </a:solidFill>
              </a:defRPr>
            </a:pPr>
            <a:r>
              <a:t>Inner electron is captured</a:t>
            </a:r>
          </a:p>
          <a:p>
            <a:pPr lvl="1" marL="705802" indent="-271462" defTabSz="434340">
              <a:spcBef>
                <a:spcPts val="900"/>
              </a:spcBef>
              <a:buClr>
                <a:srgbClr val="FFFFFF"/>
              </a:buClr>
              <a:buSzPct val="100000"/>
              <a:buFont typeface="Arial"/>
              <a:buChar char="•"/>
              <a:defRPr sz="2280">
                <a:solidFill>
                  <a:srgbClr val="FFFFFF"/>
                </a:solidFill>
              </a:defRPr>
            </a:pPr>
            <a:r>
              <a:t>Combines with a proton to form a neutron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Types of Radioactive Decay (Examples)</a:t>
            </a:r>
          </a:p>
        </p:txBody>
      </p:sp>
      <p:sp>
        <p:nvSpPr>
          <p:cNvPr id="195" name="Content Placeholder 2"/>
          <p:cNvSpPr txBox="1"/>
          <p:nvPr>
            <p:ph type="body" sz="half" idx="1"/>
          </p:nvPr>
        </p:nvSpPr>
        <p:spPr>
          <a:xfrm>
            <a:off x="673101" y="2019051"/>
            <a:ext cx="4993194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Alpha(α) decay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Sup>
                    <m:e/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84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210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sSub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sSub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82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206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</a:p>
          <a:p>
            <a:pPr>
              <a:defRPr sz="2400"/>
            </a:pPr>
            <a:r>
              <a:t>Beta (β) decay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Sup>
                    <m:e/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53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131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I</m:t>
                  </m:r>
                  <m:sSub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sSubSup>
                    <m:e/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54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131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</m:oMath>
              </m:oMathPara>
            </a14:m>
          </a:p>
          <a:p>
            <a:pPr>
              <a:defRPr sz="2400"/>
            </a:pPr>
            <a:r>
              <a:t>Gamma (γ) emission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Sup>
                    <m:e/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*</m:t>
                      </m:r>
                    </m:sup>
                  </m:sSup>
                  <m:sSub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γ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sSubSup>
                    <m:e/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</m:sub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sup>
                  </m:sSub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</m:oMath>
              </m:oMathPara>
            </a14:m>
          </a:p>
        </p:txBody>
      </p:sp>
      <p:sp>
        <p:nvSpPr>
          <p:cNvPr id="196" name="Content Placeholder 2"/>
          <p:cNvSpPr txBox="1"/>
          <p:nvPr/>
        </p:nvSpPr>
        <p:spPr>
          <a:xfrm>
            <a:off x="6057901" y="2019051"/>
            <a:ext cx="4993194" cy="4325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>
              <a:spcBef>
                <a:spcPts val="1000"/>
              </a:spcBef>
              <a:defRPr sz="2400">
                <a:solidFill>
                  <a:srgbClr val="FFFFFF"/>
                </a:solidFill>
              </a:defRPr>
            </a:pPr>
          </a:p>
          <a:p>
            <a:pPr marL="285750" indent="-285750">
              <a:spcBef>
                <a:spcPts val="1000"/>
              </a:spcBef>
              <a:buClr>
                <a:srgbClr val="FFFFFF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Positron (β</a:t>
            </a:r>
            <a:r>
              <a:rPr baseline="52833"/>
              <a:t>+</a:t>
            </a:r>
            <a:r>
              <a:t>) emission</a:t>
            </a:r>
          </a:p>
          <a:p>
            <a:pPr lvl="1" marL="742950" indent="-285750">
              <a:spcBef>
                <a:spcPts val="1000"/>
              </a:spcBef>
              <a:buClr>
                <a:srgbClr val="FFFFFF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Sup>
                    <m:e/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sSubSup>
                    <m:e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</m:e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sSubSup>
                    <m:e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</a:p>
          <a:p>
            <a:pPr marL="285750" indent="-285750">
              <a:spcBef>
                <a:spcPts val="1000"/>
              </a:spcBef>
              <a:buClr>
                <a:srgbClr val="FFFFFF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Electron capture</a:t>
            </a:r>
          </a:p>
          <a:p>
            <a:pPr lvl="1" marL="742950" indent="-285750">
              <a:spcBef>
                <a:spcPts val="1000"/>
              </a:spcBef>
              <a:buClr>
                <a:srgbClr val="FFFFFF"/>
              </a:buClr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Sup>
                    <m:e/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sSubSup>
                    <m:e/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sSubSup>
                    <m:e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</m:e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r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Types of Radioactive Decay (Chart)</a:t>
            </a:r>
          </a:p>
        </p:txBody>
      </p:sp>
      <p:sp>
        <p:nvSpPr>
          <p:cNvPr id="199" name="Image Credit: OpenStax Chemistry Figure 21.7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Figure 21.7 CC BY 4.0</a:t>
            </a:r>
          </a:p>
        </p:txBody>
      </p:sp>
      <p:pic>
        <p:nvPicPr>
          <p:cNvPr id="200" name="Screen Shot 2021-07-25 at 4.37.31 PM.png" descr="Screen Shot 2021-07-25 at 4.37.3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5380" y="1802578"/>
            <a:ext cx="6992267" cy="4667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Radioactive Decay Series</a:t>
            </a:r>
          </a:p>
        </p:txBody>
      </p:sp>
      <p:sp>
        <p:nvSpPr>
          <p:cNvPr id="203" name="Image Credit: OpenStax Chemistry Figure 21.9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Figure 21.9 CC BY 4.0</a:t>
            </a:r>
          </a:p>
        </p:txBody>
      </p:sp>
      <p:pic>
        <p:nvPicPr>
          <p:cNvPr id="204" name="Screen Shot 2021-07-25 at 4.44.39 PM.png" descr="Screen Shot 2021-07-25 at 4.44.3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0533" y="1854617"/>
            <a:ext cx="5610800" cy="449219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Content Placeholder 2"/>
          <p:cNvSpPr txBox="1"/>
          <p:nvPr>
            <p:ph type="body" sz="half" idx="1"/>
          </p:nvPr>
        </p:nvSpPr>
        <p:spPr>
          <a:xfrm>
            <a:off x="660401" y="2019051"/>
            <a:ext cx="4993194" cy="4325682"/>
          </a:xfrm>
          <a:prstGeom prst="rect">
            <a:avLst/>
          </a:prstGeom>
        </p:spPr>
        <p:txBody>
          <a:bodyPr/>
          <a:lstStyle/>
          <a:p>
            <a:pPr marL="282892" indent="-282892" defTabSz="452627">
              <a:spcBef>
                <a:spcPts val="900"/>
              </a:spcBef>
              <a:defRPr sz="2376"/>
            </a:pPr>
            <a:r>
              <a:t>A chain of successive disintegrations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Form a radioactive family or radioactive decay series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Ultimately leads to a stable end product</a:t>
            </a:r>
          </a:p>
          <a:p>
            <a:pPr marL="282892" indent="-282892" defTabSz="452627">
              <a:spcBef>
                <a:spcPts val="900"/>
              </a:spcBef>
              <a:defRPr sz="2376"/>
            </a:pPr>
            <a:r>
              <a:t>Example series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Uranium series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Actinide series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Thorium series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Radioactive Half-Lives</a:t>
            </a:r>
          </a:p>
        </p:txBody>
      </p:sp>
      <p:sp>
        <p:nvSpPr>
          <p:cNvPr id="208" name="Image Credit: OpenStax Chemistry Figure 21.10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Figure 21.10 CC BY 4.0</a:t>
            </a:r>
          </a:p>
        </p:txBody>
      </p:sp>
      <p:sp>
        <p:nvSpPr>
          <p:cNvPr id="209" name="Content Placeholder 2"/>
          <p:cNvSpPr txBox="1"/>
          <p:nvPr>
            <p:ph type="body" sz="half" idx="1"/>
          </p:nvPr>
        </p:nvSpPr>
        <p:spPr>
          <a:xfrm>
            <a:off x="660401" y="2019051"/>
            <a:ext cx="4993194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Each radioactive nucleus has a characteristic half-life</a:t>
            </a:r>
          </a:p>
          <a:p>
            <a:pPr lvl="1" marL="742950" indent="-285750">
              <a:defRPr sz="2400"/>
            </a:pPr>
            <a:r>
              <a:t>Amount of time it takes from one half of the radioactive material to decay</a:t>
            </a:r>
          </a:p>
          <a:p>
            <a:pPr>
              <a:defRPr sz="2400"/>
            </a:pPr>
            <a:r>
              <a:t>Half-life calculations can be done using natural logarithms and exponentials</a:t>
            </a:r>
          </a:p>
          <a:p>
            <a:pPr lvl="1" marL="742950" indent="-285750">
              <a:defRPr sz="2400"/>
            </a:pPr>
            <a:r>
              <a:t>We will look at other methods for this class</a:t>
            </a:r>
          </a:p>
        </p:txBody>
      </p:sp>
      <p:pic>
        <p:nvPicPr>
          <p:cNvPr id="210" name="Screen Shot 2021-07-25 at 4.50.10 PM.png" descr="Screen Shot 2021-07-25 at 4.50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1404" y="2019051"/>
            <a:ext cx="5090643" cy="4325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3" name="Content Placeholder 2"/>
          <p:cNvSpPr txBox="1"/>
          <p:nvPr>
            <p:ph type="body" sz="half" idx="1"/>
          </p:nvPr>
        </p:nvSpPr>
        <p:spPr>
          <a:xfrm>
            <a:off x="673101" y="2019051"/>
            <a:ext cx="4983637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How long will it take 20g of Cobalt-60 (Half-life = 5.27 years) to decay into 5g? </a:t>
            </a:r>
          </a:p>
          <a:p>
            <a:pPr>
              <a:defRPr sz="2400"/>
            </a:pPr>
            <a:r>
              <a:t>How much would be left if we wait the same additional amount of time after the first decay from 20g -&gt; 5g?</a:t>
            </a:r>
          </a:p>
          <a:p>
            <a:pPr>
              <a:defRPr sz="2400"/>
            </a:pPr>
            <a:r>
              <a:t>When would the ratio of daughter to parent by about 5:1?</a:t>
            </a:r>
          </a:p>
        </p:txBody>
      </p:sp>
      <p:pic>
        <p:nvPicPr>
          <p:cNvPr id="214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1595" y="1912121"/>
            <a:ext cx="4697177" cy="4634756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20g of Co-60 ; Half-life= 5.27 years"/>
          <p:cNvSpPr txBox="1"/>
          <p:nvPr/>
        </p:nvSpPr>
        <p:spPr>
          <a:xfrm>
            <a:off x="7096883" y="1988960"/>
            <a:ext cx="4269565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20g of Co-60 ; Half-life= 5.27 years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graphicFrame>
        <p:nvGraphicFramePr>
          <p:cNvPr id="216" name="Table 1"/>
          <p:cNvGraphicFramePr/>
          <p:nvPr/>
        </p:nvGraphicFramePr>
        <p:xfrm>
          <a:off x="7545768" y="2499803"/>
          <a:ext cx="3384495" cy="2483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43156"/>
                <a:gridCol w="742740"/>
                <a:gridCol w="1011212"/>
                <a:gridCol w="674684"/>
              </a:tblGrid>
              <a:tr h="49419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Time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Parent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Daughter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Ratio</a:t>
                      </a:r>
                    </a:p>
                  </a:txBody>
                  <a:tcPr marL="0" marR="0" marT="0" marB="0" anchor="ctr" anchorCtr="0" horzOverflow="overflow"/>
                </a:tc>
              </a:tr>
              <a:tr h="49419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 yr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20g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</a:t>
                      </a:r>
                    </a:p>
                  </a:txBody>
                  <a:tcPr marL="0" marR="0" marT="0" marB="0" anchor="ctr" anchorCtr="0" horzOverflow="overflow"/>
                </a:tc>
              </a:tr>
              <a:tr h="49419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5.27 yr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10g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10g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1:1</a:t>
                      </a:r>
                    </a:p>
                  </a:txBody>
                  <a:tcPr marL="0" marR="0" marT="0" marB="0" anchor="ctr" anchorCtr="0" horzOverflow="overflow"/>
                </a:tc>
              </a:tr>
              <a:tr h="49419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10.54 yr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5g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15g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3:1</a:t>
                      </a:r>
                    </a:p>
                  </a:txBody>
                  <a:tcPr marL="0" marR="0" marT="0" marB="0" anchor="ctr" anchorCtr="0" horzOverflow="overflow"/>
                </a:tc>
              </a:tr>
              <a:tr h="49419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15.81 yr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2.5g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17.5g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7:1</a:t>
                      </a:r>
                    </a:p>
                  </a:txBody>
                  <a:tcPr marL="0" marR="0" marT="0" marB="0" anchor="ctr" anchorCtr="0" horzOverflow="overflow"/>
                </a:tc>
              </a:tr>
              <a:tr h="49419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21.08 yr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1.25g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18.75g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15:1</a:t>
                      </a:r>
                    </a:p>
                  </a:txBody>
                  <a:tcPr marL="0" marR="0" marT="0" marB="0" anchor="ctr" anchorCtr="0" horzOverflow="overflow"/>
                </a:tc>
              </a:tr>
              <a:tr h="49419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26.35 yr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0.625g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19.375g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31:1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