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2CDE9"/>
          </a:solidFill>
        </a:fill>
      </a:tcStyle>
    </a:wholeTbl>
    <a:band2H>
      <a:tcTxStyle b="def" i="def"/>
      <a:tcStyle>
        <a:tcBdr/>
        <a:fill>
          <a:solidFill>
            <a:srgbClr val="F1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E4DD"/>
          </a:solidFill>
        </a:fill>
      </a:tcStyle>
    </a:wholeTbl>
    <a:band2H>
      <a:tcTxStyle b="def" i="def"/>
      <a:tcStyle>
        <a:tcBdr/>
        <a:fill>
          <a:solidFill>
            <a:srgbClr val="E8F2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4CFCE"/>
          </a:solidFill>
        </a:fill>
      </a:tcStyle>
    </a:wholeTbl>
    <a:band2H>
      <a:tcTxStyle b="def" i="def"/>
      <a:tcStyle>
        <a:tcBdr/>
        <a:fill>
          <a:solidFill>
            <a:srgbClr val="FAE9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3962398" y="1964266"/>
            <a:ext cx="7197727" cy="2421465"/>
          </a:xfrm>
          <a:prstGeom prst="rect">
            <a:avLst/>
          </a:prstGeom>
        </p:spPr>
        <p:txBody>
          <a:bodyPr anchor="b"/>
          <a:lstStyle>
            <a:lvl1pPr algn="r"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3962398" y="4385731"/>
            <a:ext cx="7197727" cy="1405468"/>
          </a:xfrm>
          <a:prstGeom prst="rect">
            <a:avLst/>
          </a:prstGeom>
        </p:spPr>
        <p:txBody>
          <a:bodyPr anchor="t"/>
          <a:lstStyle>
            <a:lvl1pPr marL="0" indent="0" algn="r">
              <a:buClrTx/>
              <a:buSzTx/>
              <a:buFontTx/>
              <a:buNone/>
              <a:defRPr cap="all"/>
            </a:lvl1pPr>
            <a:lvl2pPr marL="0" indent="457200" algn="r">
              <a:buClrTx/>
              <a:buSzTx/>
              <a:buFontTx/>
              <a:buNone/>
              <a:defRPr cap="all"/>
            </a:lvl2pPr>
            <a:lvl3pPr marL="0" indent="914400" algn="r">
              <a:buClrTx/>
              <a:buSzTx/>
              <a:buFontTx/>
              <a:buNone/>
              <a:defRPr cap="all"/>
            </a:lvl3pPr>
            <a:lvl4pPr marL="0" indent="1371600" algn="r">
              <a:buClrTx/>
              <a:buSzTx/>
              <a:buFontTx/>
              <a:buNone/>
              <a:defRPr cap="all"/>
            </a:lvl4pPr>
            <a:lvl5pPr marL="0" indent="1828800" algn="r">
              <a:buClrTx/>
              <a:buSzTx/>
              <a:buFontTx/>
              <a:buNone/>
              <a:defRPr cap="all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10922783" y="5943917"/>
            <a:ext cx="237343" cy="2311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/>
          <p:nvPr>
            <p:ph type="title"/>
          </p:nvPr>
        </p:nvSpPr>
        <p:spPr>
          <a:xfrm>
            <a:off x="685800" y="4732864"/>
            <a:ext cx="10131428" cy="56673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96" name="Picture Placeholder 2"/>
          <p:cNvSpPr/>
          <p:nvPr>
            <p:ph type="pic" sz="half" idx="21"/>
          </p:nvPr>
        </p:nvSpPr>
        <p:spPr>
          <a:xfrm>
            <a:off x="1371599" y="932112"/>
            <a:ext cx="8759829" cy="3164976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685800" y="5299602"/>
            <a:ext cx="10131428" cy="493713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1400"/>
            </a:lvl1pPr>
            <a:lvl2pPr marL="0" indent="457200">
              <a:buClrTx/>
              <a:buSzTx/>
              <a:buFontTx/>
              <a:buNone/>
              <a:defRPr sz="1400"/>
            </a:lvl2pPr>
            <a:lvl3pPr marL="0" indent="914400">
              <a:buClrTx/>
              <a:buSzTx/>
              <a:buFontTx/>
              <a:buNone/>
              <a:defRPr sz="1400"/>
            </a:lvl3pPr>
            <a:lvl4pPr marL="0" indent="1371600">
              <a:buClrTx/>
              <a:buSzTx/>
              <a:buFontTx/>
              <a:buNone/>
              <a:defRPr sz="1400"/>
            </a:lvl4pPr>
            <a:lvl5pPr marL="0" indent="1828800"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/>
          <p:nvPr>
            <p:ph type="title"/>
          </p:nvPr>
        </p:nvSpPr>
        <p:spPr>
          <a:xfrm>
            <a:off x="685801" y="609601"/>
            <a:ext cx="10131428" cy="3124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06" name="Body Level One…"/>
          <p:cNvSpPr txBox="1"/>
          <p:nvPr>
            <p:ph type="body" sz="quarter" idx="1"/>
          </p:nvPr>
        </p:nvSpPr>
        <p:spPr>
          <a:xfrm>
            <a:off x="685800" y="4343400"/>
            <a:ext cx="10131429" cy="14478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4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15" name="TextBox 10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16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17" name="Body Level One…"/>
          <p:cNvSpPr txBox="1"/>
          <p:nvPr>
            <p:ph type="body" sz="quarter" idx="1"/>
          </p:nvPr>
        </p:nvSpPr>
        <p:spPr>
          <a:xfrm>
            <a:off x="1097875" y="3352800"/>
            <a:ext cx="9339185" cy="3810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Text Placeholder 2"/>
          <p:cNvSpPr/>
          <p:nvPr>
            <p:ph type="body" sz="quarter" idx="21"/>
          </p:nvPr>
        </p:nvSpPr>
        <p:spPr>
          <a:xfrm>
            <a:off x="687464" y="4343400"/>
            <a:ext cx="10152369" cy="14478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2000"/>
            </a:pP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85801" y="3308580"/>
            <a:ext cx="10131426" cy="1468801"/>
          </a:xfrm>
          <a:prstGeom prst="rect">
            <a:avLst/>
          </a:prstGeom>
        </p:spPr>
        <p:txBody>
          <a:bodyPr anchor="b"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685801" y="4777380"/>
            <a:ext cx="10131426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000"/>
            </a:lvl1pPr>
            <a:lvl2pPr marL="0" indent="457200">
              <a:buClrTx/>
              <a:buSzTx/>
              <a:buFontTx/>
              <a:buNone/>
              <a:defRPr sz="2000"/>
            </a:lvl2pPr>
            <a:lvl3pPr marL="0" indent="914400">
              <a:buClrTx/>
              <a:buSzTx/>
              <a:buFontTx/>
              <a:buNone/>
              <a:defRPr sz="2000"/>
            </a:lvl3pPr>
            <a:lvl4pPr marL="0" indent="1371600">
              <a:buClrTx/>
              <a:buSzTx/>
              <a:buFontTx/>
              <a:buNone/>
              <a:defRPr sz="2000"/>
            </a:lvl4pPr>
            <a:lvl5pPr marL="0" indent="1828800">
              <a:buClrTx/>
              <a:buSzTx/>
              <a:buFont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Box 12"/>
          <p:cNvSpPr txBox="1"/>
          <p:nvPr/>
        </p:nvSpPr>
        <p:spPr>
          <a:xfrm>
            <a:off x="10237867" y="2399317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36" name="TextBox 13"/>
          <p:cNvSpPr txBox="1"/>
          <p:nvPr/>
        </p:nvSpPr>
        <p:spPr>
          <a:xfrm>
            <a:off x="488274" y="479454"/>
            <a:ext cx="609601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cap="all" sz="80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92266" y="609601"/>
            <a:ext cx="9550401" cy="2743200"/>
          </a:xfrm>
          <a:prstGeom prst="rect">
            <a:avLst/>
          </a:prstGeom>
        </p:spPr>
        <p:txBody>
          <a:bodyPr/>
          <a:lstStyle>
            <a:lvl1pPr>
              <a:defRPr cap="none"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quarter" idx="1"/>
          </p:nvPr>
        </p:nvSpPr>
        <p:spPr>
          <a:xfrm>
            <a:off x="685800" y="3886200"/>
            <a:ext cx="10135437" cy="8890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/>
            </a:lvl1pPr>
            <a:lvl2pPr marL="885825" indent="-428625">
              <a:buClrTx/>
              <a:buFontTx/>
              <a:defRPr sz="2400"/>
            </a:lvl2pPr>
            <a:lvl3pPr marL="1404257" indent="-489857">
              <a:buClrTx/>
              <a:buFontTx/>
              <a:defRPr sz="2400"/>
            </a:lvl3pPr>
            <a:lvl4pPr marL="1714500" indent="-342900">
              <a:buClrTx/>
              <a:buFontTx/>
              <a:defRPr sz="2400"/>
            </a:lvl4pPr>
            <a:lvl5pPr marL="2171700" indent="-342900">
              <a:buClrTx/>
              <a:buFontTx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Text Placeholder 2"/>
          <p:cNvSpPr/>
          <p:nvPr>
            <p:ph type="body" sz="quarter" idx="21"/>
          </p:nvPr>
        </p:nvSpPr>
        <p:spPr>
          <a:xfrm>
            <a:off x="685798" y="4775200"/>
            <a:ext cx="10135438" cy="10160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685801" y="609601"/>
            <a:ext cx="10131428" cy="2743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sz="quarter" idx="1"/>
          </p:nvPr>
        </p:nvSpPr>
        <p:spPr>
          <a:xfrm>
            <a:off x="685801" y="3505200"/>
            <a:ext cx="10131429" cy="838200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800"/>
            </a:lvl1pPr>
            <a:lvl2pPr marL="957262" indent="-500062">
              <a:buClrTx/>
              <a:buFontTx/>
              <a:defRPr sz="2800"/>
            </a:lvl2pPr>
            <a:lvl3pPr marL="1485900" indent="-571500">
              <a:buClrTx/>
              <a:buFontTx/>
              <a:defRPr sz="2800"/>
            </a:lvl3pPr>
            <a:lvl4pPr marL="1771650" indent="-400050">
              <a:buClrTx/>
              <a:buFontTx/>
              <a:defRPr sz="2800"/>
            </a:lvl4pPr>
            <a:lvl5pPr marL="2228850" indent="-400050">
              <a:buClrTx/>
              <a:buFont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Text Placeholder 2"/>
          <p:cNvSpPr/>
          <p:nvPr>
            <p:ph type="body" sz="quarter" idx="21"/>
          </p:nvPr>
        </p:nvSpPr>
        <p:spPr>
          <a:xfrm>
            <a:off x="685799" y="4343400"/>
            <a:ext cx="10131430" cy="1447800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</a:pP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/>
          <p:nvPr>
            <p:ph type="title"/>
          </p:nvPr>
        </p:nvSpPr>
        <p:spPr>
          <a:xfrm>
            <a:off x="8658675" y="609598"/>
            <a:ext cx="2158553" cy="518160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7" name="Body Level One…"/>
          <p:cNvSpPr txBox="1"/>
          <p:nvPr>
            <p:ph type="body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anchor="t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xfrm>
            <a:off x="685801" y="2142066"/>
            <a:ext cx="10131426" cy="364913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685800" y="3308580"/>
            <a:ext cx="10131428" cy="1468801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685798" y="4777380"/>
            <a:ext cx="10131430" cy="860401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cap="all" sz="2000"/>
            </a:lvl1pPr>
            <a:lvl2pPr marL="0" indent="457200">
              <a:buClrTx/>
              <a:buSzTx/>
              <a:buFontTx/>
              <a:buNone/>
              <a:defRPr cap="all" sz="2000"/>
            </a:lvl2pPr>
            <a:lvl3pPr marL="0" indent="914400">
              <a:buClrTx/>
              <a:buSzTx/>
              <a:buFontTx/>
              <a:buNone/>
              <a:defRPr cap="all" sz="2000"/>
            </a:lvl3pPr>
            <a:lvl4pPr marL="0" indent="1371600">
              <a:buClrTx/>
              <a:buSzTx/>
              <a:buFontTx/>
              <a:buNone/>
              <a:defRPr cap="all" sz="2000"/>
            </a:lvl4pPr>
            <a:lvl5pPr marL="0" indent="1828800">
              <a:buClrTx/>
              <a:buSzTx/>
              <a:buFontTx/>
              <a:buNone/>
              <a:defRPr cap="all"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685801" y="2142066"/>
            <a:ext cx="4995335" cy="3649135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Body Level One…"/>
          <p:cNvSpPr txBox="1"/>
          <p:nvPr>
            <p:ph type="body" sz="quarter" idx="1"/>
          </p:nvPr>
        </p:nvSpPr>
        <p:spPr>
          <a:xfrm>
            <a:off x="973670" y="2218266"/>
            <a:ext cx="470905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2800"/>
            </a:lvl1pPr>
            <a:lvl2pPr marL="0" indent="457200">
              <a:buClrTx/>
              <a:buSzTx/>
              <a:buFontTx/>
              <a:buNone/>
              <a:defRPr sz="2800"/>
            </a:lvl2pPr>
            <a:lvl3pPr marL="0" indent="914400">
              <a:buClrTx/>
              <a:buSzTx/>
              <a:buFontTx/>
              <a:buNone/>
              <a:defRPr sz="2800"/>
            </a:lvl3pPr>
            <a:lvl4pPr marL="0" indent="1371600">
              <a:buClrTx/>
              <a:buSzTx/>
              <a:buFontTx/>
              <a:buNone/>
              <a:defRPr sz="2800"/>
            </a:lvl4pPr>
            <a:lvl5pPr marL="0" indent="1828800">
              <a:buClrTx/>
              <a:buSzTx/>
              <a:buFont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ext Placeholder 4"/>
          <p:cNvSpPr/>
          <p:nvPr>
            <p:ph type="body" sz="quarter" idx="21"/>
          </p:nvPr>
        </p:nvSpPr>
        <p:spPr>
          <a:xfrm>
            <a:off x="6096003" y="2226734"/>
            <a:ext cx="4722813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/>
            </a:pP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685800" y="2074333"/>
            <a:ext cx="3680886" cy="1371601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4648201" y="609601"/>
            <a:ext cx="6169027" cy="51816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85800" y="3445933"/>
            <a:ext cx="3680886" cy="1828801"/>
          </a:xfrm>
          <a:prstGeom prst="rect">
            <a:avLst/>
          </a:prstGeom>
        </p:spPr>
        <p:txBody>
          <a:bodyPr anchor="t"/>
          <a:lstStyle/>
          <a:p>
            <a:pPr marL="0" indent="0">
              <a:buClrTx/>
              <a:buSzTx/>
              <a:buFontTx/>
              <a:buNone/>
              <a:defRPr sz="1600"/>
            </a:pP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/>
          <p:nvPr>
            <p:ph type="title"/>
          </p:nvPr>
        </p:nvSpPr>
        <p:spPr>
          <a:xfrm>
            <a:off x="685800" y="1600200"/>
            <a:ext cx="6164654" cy="13716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7536253" y="914400"/>
            <a:ext cx="3280975" cy="4572000"/>
          </a:xfrm>
          <a:prstGeom prst="rect">
            <a:avLst/>
          </a:prstGeom>
          <a:ln w="50800" cap="sq">
            <a:solidFill>
              <a:srgbClr val="FFFFFF">
                <a:alpha val="50000"/>
              </a:srgbClr>
            </a:solidFill>
            <a:miter lim="800000"/>
          </a:ln>
          <a:effectLst>
            <a:outerShdw sx="100000" sy="100000" kx="0" ky="0" algn="b" rotWithShape="0" blurRad="254000" dist="0" dir="0">
              <a:srgbClr val="000000">
                <a:alpha val="43000"/>
              </a:srgbClr>
            </a:outerShdw>
          </a:effectLst>
        </p:spPr>
        <p:txBody>
          <a:bodyPr lIns="91439" rIns="91439" anchor="t">
            <a:noAutofit/>
          </a:bodyPr>
          <a:lstStyle/>
          <a:p>
            <a:pPr/>
          </a:p>
        </p:txBody>
      </p:sp>
      <p:sp>
        <p:nvSpPr>
          <p:cNvPr id="87" name="Body Level One…"/>
          <p:cNvSpPr txBox="1"/>
          <p:nvPr>
            <p:ph type="body" sz="quarter" idx="1"/>
          </p:nvPr>
        </p:nvSpPr>
        <p:spPr>
          <a:xfrm>
            <a:off x="685800" y="2971800"/>
            <a:ext cx="6164654" cy="1828800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88825" cy="68562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685801" y="609600"/>
            <a:ext cx="10131426" cy="1456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0579886" y="5943917"/>
            <a:ext cx="237342" cy="231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600" u="none">
          <a:solidFill>
            <a:srgbClr val="FFFFFF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1pPr>
      <a:lvl2pPr marL="778668" marR="0" indent="-321468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2pPr>
      <a:lvl3pPr marL="1281792" marR="0" indent="-367392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3pPr>
      <a:lvl4pPr marL="16287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4pPr>
      <a:lvl5pPr marL="2085975" marR="0" indent="-257175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5pPr>
      <a:lvl6pPr marL="26289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6pPr>
      <a:lvl7pPr marL="30861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7pPr>
      <a:lvl8pPr marL="35433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8pPr>
      <a:lvl9pPr marL="4000500" marR="0" indent="-342900" algn="l" defTabSz="4572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FFFFFF"/>
        </a:buClr>
        <a:buSzPct val="100000"/>
        <a:buFont typeface="Arial"/>
        <a:buChar char="•"/>
        <a:tabLst/>
        <a:defRPr b="0" baseline="0" cap="none" i="0" spc="0" strike="noStrike" sz="1800" u="none">
          <a:solidFill>
            <a:srgbClr val="FFFFFF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ctrTitle"/>
          </p:nvPr>
        </p:nvSpPr>
        <p:spPr>
          <a:xfrm>
            <a:off x="3962398" y="2650732"/>
            <a:ext cx="7197727" cy="1734999"/>
          </a:xfrm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/>
            <a:r>
              <a:t>Introduction to Physical Science</a:t>
            </a:r>
          </a:p>
        </p:txBody>
      </p:sp>
      <p:sp>
        <p:nvSpPr>
          <p:cNvPr id="178" name="Subtitle 2"/>
          <p:cNvSpPr txBox="1"/>
          <p:nvPr>
            <p:ph type="subTitle" sz="quarter" idx="1"/>
          </p:nvPr>
        </p:nvSpPr>
        <p:spPr>
          <a:xfrm>
            <a:off x="3794588" y="4411131"/>
            <a:ext cx="7533348" cy="1405468"/>
          </a:xfrm>
          <a:prstGeom prst="rect">
            <a:avLst/>
          </a:prstGeom>
        </p:spPr>
        <p:txBody>
          <a:bodyPr/>
          <a:lstStyle/>
          <a:p>
            <a:pPr>
              <a:defRPr cap="none" sz="2400"/>
            </a:pPr>
            <a:r>
              <a:t>Nuclear Energy</a:t>
            </a:r>
          </a:p>
          <a:p>
            <a:pPr>
              <a:defRPr cap="none" sz="2400"/>
            </a:pPr>
            <a:r>
              <a:t>Presented by Robert Wagner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Summary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1030287" y="2040466"/>
            <a:ext cx="10131426" cy="3649134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transmutation of elements can produce energy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Nuclear fission splits heavier elements into lighter ones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Nuclear fusion combines lighter elements into heavier ones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Nuclear Transmutation</a:t>
            </a:r>
          </a:p>
        </p:txBody>
      </p:sp>
      <p:sp>
        <p:nvSpPr>
          <p:cNvPr id="181" name="Content Placeholder 2"/>
          <p:cNvSpPr txBox="1"/>
          <p:nvPr>
            <p:ph type="body" idx="1"/>
          </p:nvPr>
        </p:nvSpPr>
        <p:spPr>
          <a:xfrm>
            <a:off x="673101" y="2019051"/>
            <a:ext cx="1084579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The conversion of one nuclide to another</a:t>
            </a:r>
          </a:p>
          <a:p>
            <a:pPr>
              <a:defRPr sz="2400"/>
            </a:pPr>
            <a:r>
              <a:t>Example: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O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</m:oMath>
              </m:oMathPara>
            </a14:m>
          </a:p>
          <a:p>
            <a:pPr>
              <a:defRPr sz="2400"/>
            </a:pPr>
            <a:r>
              <a:t>Requires very high energies</a:t>
            </a:r>
          </a:p>
          <a:p>
            <a:pPr lvl="1" marL="742950" indent="-285750">
              <a:defRPr sz="2400"/>
            </a:pPr>
            <a:r>
              <a:t>Particle accelerators can be used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685801" y="6223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Transuranium Elements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571501" y="2031751"/>
            <a:ext cx="10360026" cy="4386211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Uranium (Z=92) is the heaviest naturally occurring element</a:t>
            </a:r>
          </a:p>
          <a:p>
            <a:pPr lvl="1" marL="742950" indent="-285750">
              <a:defRPr sz="2400"/>
            </a:pPr>
            <a:r>
              <a:t>Heavier elements can be produced artificially</a:t>
            </a:r>
          </a:p>
          <a:p>
            <a:pPr>
              <a:defRPr sz="2400"/>
            </a:pPr>
            <a:r>
              <a:t>Bombard uranium-238 with neutrons: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238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xmlns:a="http://schemas.openxmlformats.org/drawingml/2006/main" sz="29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239</m:t>
                      </m:r>
                    </m:sup>
                  </m:sSubSup>
                  <m:r>
                    <a:rPr xmlns:a="http://schemas.openxmlformats.org/drawingml/2006/main" sz="29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</m:oMath>
              </m:oMathPara>
            </a14:m>
          </a:p>
          <a:p>
            <a:pPr lvl="1" marL="742950" indent="-285750">
              <a:defRPr sz="2400"/>
            </a:pPr>
            <a:r>
              <a:t>Decays</a:t>
            </a:r>
          </a:p>
          <a:p>
            <a:pPr lvl="2" marL="1200150" indent="-285750">
              <a:defRPr sz="2400"/>
            </a:pPr>
            <a14:m>
              <m:oMath>
                <m:sSubSup>
                  <m:e/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92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239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U</m:t>
                </m:r>
                <m:sSub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⟶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93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239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sSub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  Half life = 23.5min</a:t>
            </a:r>
          </a:p>
          <a:p>
            <a:pPr lvl="2" marL="1200150" indent="-285750">
              <a:defRPr sz="2400"/>
            </a:pPr>
            <a14:m>
              <m:oMath>
                <m:sSubSup>
                  <m:e/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92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239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sSub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⟶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94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239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u</m:t>
                </m:r>
                <m:sSubSup>
                  <m:e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</m:e>
                  <m:sub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  <m:sup>
                    <m:r>
                      <a:rPr xmlns:a="http://schemas.openxmlformats.org/drawingml/2006/main" sz="295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sup>
                </m:sSubSup>
                <m:r>
                  <a:rPr xmlns:a="http://schemas.openxmlformats.org/drawingml/2006/main" sz="295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m:t>e</m:t>
                </m:r>
              </m:oMath>
            </a14:m>
            <a:r>
              <a:t>   Half life = 2.36 days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xfrm>
            <a:off x="685801" y="622300"/>
            <a:ext cx="10131426" cy="1456268"/>
          </a:xfrm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Transuranium Elements (2)</a:t>
            </a:r>
          </a:p>
        </p:txBody>
      </p:sp>
      <p:sp>
        <p:nvSpPr>
          <p:cNvPr id="187" name="Image Credit: OpenStax Chemistry Table 21.3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Table 21.3 CC BY 4.0</a:t>
            </a:r>
          </a:p>
        </p:txBody>
      </p:sp>
      <p:pic>
        <p:nvPicPr>
          <p:cNvPr id="188" name="Screen Shot 2021-07-27 at 6.20.56 PM.png" descr="Screen Shot 2021-07-27 at 6.20.5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5437" y="1814825"/>
            <a:ext cx="7801126" cy="4501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Nuclear Fission</a:t>
            </a:r>
          </a:p>
        </p:txBody>
      </p:sp>
      <p:sp>
        <p:nvSpPr>
          <p:cNvPr id="191" name="Content Placeholder 2"/>
          <p:cNvSpPr txBox="1"/>
          <p:nvPr>
            <p:ph type="body" sz="half" idx="1"/>
          </p:nvPr>
        </p:nvSpPr>
        <p:spPr>
          <a:xfrm>
            <a:off x="609601" y="2019051"/>
            <a:ext cx="5742828" cy="4325682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Heavier elements can decompose into more stable elements with lower masses</a:t>
            </a:r>
          </a:p>
          <a:p>
            <a:pPr lvl="1" marL="742950" indent="-285750">
              <a:defRPr sz="2400"/>
            </a:pPr>
            <a:r>
              <a:t>Usually does not occur naturally</a:t>
            </a:r>
          </a:p>
          <a:p>
            <a:pPr lvl="1" marL="742950" indent="-285750">
              <a:defRPr sz="2400"/>
            </a:pPr>
            <a:r>
              <a:t>Bombardment with neutrons</a:t>
            </a:r>
          </a:p>
          <a:p>
            <a:pPr>
              <a:defRPr sz="2400"/>
            </a:pPr>
            <a14:m>
              <m:oMathPara>
                <m:oMathParaPr>
                  <m:jc m:val="left"/>
                </m:oMathParaPr>
                <m:oMath>
                  <m:sSubSup>
                    <m:e/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235</m:t>
                      </m:r>
                    </m:sup>
                  </m:sSubSup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  <m:sSubSup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  <m:sSubSup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92</m:t>
                      </m:r>
                    </m:sub>
                    <m:sup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236</m:t>
                      </m:r>
                    </m:sup>
                  </m:sSubSup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U</m:t>
                  </m:r>
                  <m:sSubSup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sub>
                    <m:sup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141</m:t>
                      </m:r>
                    </m:sup>
                  </m:sSubSup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a</m:t>
                  </m:r>
                  <m:sSubSup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</m:sub>
                    <m:sup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92</m:t>
                      </m:r>
                    </m:sup>
                  </m:sSubSup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K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r</m:t>
                  </m:r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e>
                    <m:sub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b>
                    <m:sup>
                      <m:r>
                        <a:rPr xmlns:a="http://schemas.openxmlformats.org/drawingml/2006/main" sz="25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5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n</m:t>
                  </m:r>
                </m:oMath>
              </m:oMathPara>
            </a14:m>
          </a:p>
          <a:p>
            <a:pPr>
              <a:defRPr sz="2400"/>
            </a:pPr>
            <a:r>
              <a:t>Mass difference between products and reactants yields energy</a:t>
            </a:r>
          </a:p>
          <a:p>
            <a:pPr lvl="1" marL="742950" indent="-285750">
              <a:defRPr sz="2400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95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p>
                      <m:r>
                        <a:rPr xmlns:a="http://schemas.openxmlformats.org/drawingml/2006/main" sz="295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</p:txBody>
      </p:sp>
      <p:sp>
        <p:nvSpPr>
          <p:cNvPr id="192" name="Image Credit: OpenStax Chemistry Figure 21.14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21.14 CC BY 4.0</a:t>
            </a:r>
          </a:p>
        </p:txBody>
      </p:sp>
      <p:pic>
        <p:nvPicPr>
          <p:cNvPr id="193" name="Screen Shot 2021-07-27 at 6.23.20 PM.png" descr="Screen Shot 2021-07-27 at 6.23.2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6445" y="2223864"/>
            <a:ext cx="5636801" cy="2410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Critical Mass</a:t>
            </a:r>
          </a:p>
        </p:txBody>
      </p:sp>
      <p:sp>
        <p:nvSpPr>
          <p:cNvPr id="196" name="Content Placeholder 2"/>
          <p:cNvSpPr txBox="1"/>
          <p:nvPr>
            <p:ph type="body" sz="half" idx="1"/>
          </p:nvPr>
        </p:nvSpPr>
        <p:spPr>
          <a:xfrm>
            <a:off x="609601" y="2019051"/>
            <a:ext cx="5742828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Free neutrons are produced in a fission reaction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These can cause fission of other nuclei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Fissile or fissionable material is material that is capable of sustaining a nuclear chain reaction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 critics mass of material is needed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Number of neutrons produced exceeds the number of neutrons absorbed</a:t>
            </a:r>
          </a:p>
        </p:txBody>
      </p:sp>
      <p:sp>
        <p:nvSpPr>
          <p:cNvPr id="197" name="Image Credit: OpenStax Chemistry Figure 21.16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21.16 CC BY 4.0</a:t>
            </a:r>
          </a:p>
        </p:txBody>
      </p:sp>
      <p:pic>
        <p:nvPicPr>
          <p:cNvPr id="198" name="Screen Shot 2021-07-27 at 6.29.09 PM.png" descr="Screen Shot 2021-07-27 at 6.29.0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661" y="1672009"/>
            <a:ext cx="4982810" cy="50197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Critical Mass</a:t>
            </a:r>
          </a:p>
        </p:txBody>
      </p:sp>
      <p:sp>
        <p:nvSpPr>
          <p:cNvPr id="201" name="Content Placeholder 2"/>
          <p:cNvSpPr txBox="1"/>
          <p:nvPr>
            <p:ph type="body" sz="half" idx="1"/>
          </p:nvPr>
        </p:nvSpPr>
        <p:spPr>
          <a:xfrm>
            <a:off x="609601" y="2019051"/>
            <a:ext cx="5742828" cy="4325682"/>
          </a:xfrm>
          <a:prstGeom prst="rect">
            <a:avLst/>
          </a:prstGeom>
        </p:spPr>
        <p:txBody>
          <a:bodyPr/>
          <a:lstStyle/>
          <a:p>
            <a:pPr marL="271462" indent="-271462" defTabSz="434340">
              <a:spcBef>
                <a:spcPts val="900"/>
              </a:spcBef>
              <a:defRPr sz="2280"/>
            </a:pPr>
            <a:r>
              <a:t>Free neutrons are produced in a fission reaction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These can cause fission of other nuclei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Fissile or fissionable material is material that is capable of sustaining a nuclear chain reaction</a:t>
            </a:r>
          </a:p>
          <a:p>
            <a:pPr marL="271462" indent="-271462" defTabSz="434340">
              <a:spcBef>
                <a:spcPts val="900"/>
              </a:spcBef>
              <a:defRPr sz="2280"/>
            </a:pPr>
            <a:r>
              <a:t>A critics mass of material is needed</a:t>
            </a:r>
          </a:p>
          <a:p>
            <a:pPr lvl="1" marL="705802" indent="-271462" defTabSz="434340">
              <a:spcBef>
                <a:spcPts val="900"/>
              </a:spcBef>
              <a:defRPr sz="2280"/>
            </a:pPr>
            <a:r>
              <a:t>Number of neutrons produced exceeds the number of neutrons absorbed</a:t>
            </a:r>
          </a:p>
        </p:txBody>
      </p:sp>
      <p:sp>
        <p:nvSpPr>
          <p:cNvPr id="202" name="Image Credit: OpenStax Chemistry Figure 21.17 CC BY 4.0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OpenStax Chemistry Figure 21.17 CC BY 4.0</a:t>
            </a:r>
          </a:p>
        </p:txBody>
      </p:sp>
      <p:pic>
        <p:nvPicPr>
          <p:cNvPr id="203" name="Screen Shot 2021-07-27 at 6.32.30 PM.png" descr="Screen Shot 2021-07-27 at 6.32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0799" y="2518002"/>
            <a:ext cx="5461898" cy="3327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Fission Reactors</a:t>
            </a:r>
          </a:p>
        </p:txBody>
      </p:sp>
      <p:sp>
        <p:nvSpPr>
          <p:cNvPr id="206" name="Content Placeholder 2"/>
          <p:cNvSpPr txBox="1"/>
          <p:nvPr>
            <p:ph type="body" sz="half" idx="1"/>
          </p:nvPr>
        </p:nvSpPr>
        <p:spPr>
          <a:xfrm>
            <a:off x="673101" y="2019051"/>
            <a:ext cx="4993194" cy="4325682"/>
          </a:xfrm>
          <a:prstGeom prst="rect">
            <a:avLst/>
          </a:prstGeom>
        </p:spPr>
        <p:txBody>
          <a:bodyPr/>
          <a:lstStyle/>
          <a:p>
            <a:pPr marL="257175" indent="-257175" defTabSz="411479">
              <a:spcBef>
                <a:spcPts val="900"/>
              </a:spcBef>
              <a:defRPr sz="2159"/>
            </a:pPr>
            <a:r>
              <a:t>Controllable chain reactions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Nuclear fuel 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Example: Uranium-235 (&lt;1% of naturally occurring)</a:t>
            </a:r>
          </a:p>
          <a:p>
            <a:pPr lvl="1" marL="668654" indent="-257175" defTabSz="411479">
              <a:spcBef>
                <a:spcPts val="900"/>
              </a:spcBef>
              <a:defRPr sz="2159"/>
            </a:pPr>
            <a:r>
              <a:t>Enriched to 5% or so</a:t>
            </a:r>
          </a:p>
          <a:p>
            <a:pPr lvl="2" marL="1080134" indent="-257175" defTabSz="411479">
              <a:spcBef>
                <a:spcPts val="900"/>
              </a:spcBef>
              <a:defRPr sz="2159"/>
            </a:pPr>
            <a:r>
              <a:t>Allows a chain reaction</a:t>
            </a:r>
          </a:p>
          <a:p>
            <a:pPr lvl="2" marL="1080134" indent="-257175" defTabSz="411479">
              <a:spcBef>
                <a:spcPts val="900"/>
              </a:spcBef>
              <a:defRPr sz="2159"/>
            </a:pPr>
            <a:r>
              <a:t>Does not allow for a supercritical mass - no explosion</a:t>
            </a:r>
          </a:p>
          <a:p>
            <a:pPr marL="257175" indent="-257175" defTabSz="411479">
              <a:spcBef>
                <a:spcPts val="900"/>
              </a:spcBef>
              <a:defRPr sz="2159"/>
            </a:pPr>
            <a:r>
              <a:t>Control rods - absorb neutrons to control rate of reaction</a:t>
            </a:r>
          </a:p>
        </p:txBody>
      </p:sp>
      <p:pic>
        <p:nvPicPr>
          <p:cNvPr id="207" name="Screen Shot 2021-07-27 at 7.09.04 PM.png" descr="Screen Shot 2021-07-27 at 7.09.0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4175" y="2466071"/>
            <a:ext cx="4993194" cy="343164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Image Credit: Emoscopes, CC BY 2.5 &lt;http://creativecommons.org/licenses/by/2.5/&gt;, via Wikimedia Commons"/>
          <p:cNvSpPr txBox="1"/>
          <p:nvPr/>
        </p:nvSpPr>
        <p:spPr>
          <a:xfrm>
            <a:off x="61082" y="6513830"/>
            <a:ext cx="1119815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/>
            <a:r>
              <a:t>Image Credit: Emoscopes, CC BY 2.5 &lt;http://creativecommons.org/licenses/by/2.5/&gt;, via Wikimedia Commons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cap="none"/>
            </a:lvl1pPr>
          </a:lstStyle>
          <a:p>
            <a:pPr/>
            <a:r>
              <a:t>Fusion Reactions</a:t>
            </a:r>
          </a:p>
        </p:txBody>
      </p:sp>
      <p:sp>
        <p:nvSpPr>
          <p:cNvPr id="211" name="Content Placeholder 2"/>
          <p:cNvSpPr txBox="1"/>
          <p:nvPr>
            <p:ph type="body" idx="1"/>
          </p:nvPr>
        </p:nvSpPr>
        <p:spPr>
          <a:xfrm>
            <a:off x="673101" y="2019051"/>
            <a:ext cx="10845798" cy="4325682"/>
          </a:xfrm>
          <a:prstGeom prst="rect">
            <a:avLst/>
          </a:prstGeom>
        </p:spPr>
        <p:txBody>
          <a:bodyPr/>
          <a:lstStyle/>
          <a:p>
            <a:pPr marL="251459" indent="-251459" defTabSz="402336">
              <a:spcBef>
                <a:spcPts val="800"/>
              </a:spcBef>
              <a:defRPr sz="2112"/>
            </a:pPr>
            <a:r>
              <a:t>Converting light nuclei into heavier nuclei</a:t>
            </a:r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Energy source of our Sun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14:m>
              <m:oMathPara>
                <m:oMathParaPr>
                  <m:jc m:val="left"/>
                </m:oMathParaPr>
                <m:oMath>
                  <m:sSubSup>
                    <m:e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p>
                  </m:sSubSup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sSubSup>
                    <m:e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⟶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b>
                    <m:sup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bSup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+</m:t>
                  </m:r>
                  <m:sSubSup>
                    <m:e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e>
                    <m:sub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  <m:sup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sup>
                  </m:sSubSup>
                  <m:sSup>
                    <m:e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p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sup>
                  </m:sSup>
                </m:oMath>
              </m:oMathPara>
            </a14:m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The mass difference is converted to energy: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2600" i="1">
                      <a:solidFill>
                        <a:srgbClr val="FFFFFF"/>
                      </a:solidFill>
                      <a:latin typeface="Cambria Math" panose="02040503050406030204" pitchFamily="18" charset="0"/>
                    </a:rPr>
                    <m:t>m</m:t>
                  </m:r>
                  <m:sSup>
                    <m:e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e>
                    <m:sup>
                      <m:r>
                        <a:rPr xmlns:a="http://schemas.openxmlformats.org/drawingml/2006/main" sz="26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</m:oMath>
              </m:oMathPara>
            </a14:m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Requires very high temperatures</a:t>
            </a:r>
          </a:p>
          <a:p>
            <a:pPr lvl="1" marL="653795" indent="-251459" defTabSz="402336">
              <a:spcBef>
                <a:spcPts val="800"/>
              </a:spcBef>
              <a:defRPr sz="2112"/>
            </a:pPr>
            <a:r>
              <a:t>10-15 million Kelvin</a:t>
            </a:r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Nuclear weapon - Hydrogen bomb</a:t>
            </a:r>
          </a:p>
          <a:p>
            <a:pPr marL="251459" indent="-251459" defTabSz="402336">
              <a:spcBef>
                <a:spcPts val="800"/>
              </a:spcBef>
              <a:defRPr sz="2112"/>
            </a:pPr>
            <a:r>
              <a:t>Nuclear power - need a way to contain the material - magnetic fields? Focused laser beams? Current research is ongoing…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0000FF"/>
      </a:hlink>
      <a:folHlink>
        <a:srgbClr val="FF00FF"/>
      </a:folHlink>
    </a:clrScheme>
    <a:fontScheme name="Celestia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50800" dist="381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